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51"/>
  </p:notesMasterIdLst>
  <p:sldIdLst>
    <p:sldId id="256" r:id="rId2"/>
    <p:sldId id="282" r:id="rId3"/>
    <p:sldId id="342" r:id="rId4"/>
    <p:sldId id="286" r:id="rId5"/>
    <p:sldId id="343" r:id="rId6"/>
    <p:sldId id="301" r:id="rId7"/>
    <p:sldId id="288" r:id="rId8"/>
    <p:sldId id="321" r:id="rId9"/>
    <p:sldId id="261" r:id="rId10"/>
    <p:sldId id="289" r:id="rId11"/>
    <p:sldId id="312" r:id="rId12"/>
    <p:sldId id="307" r:id="rId13"/>
    <p:sldId id="313" r:id="rId14"/>
    <p:sldId id="306" r:id="rId15"/>
    <p:sldId id="302" r:id="rId16"/>
    <p:sldId id="303" r:id="rId17"/>
    <p:sldId id="308" r:id="rId18"/>
    <p:sldId id="309" r:id="rId19"/>
    <p:sldId id="310" r:id="rId20"/>
    <p:sldId id="311" r:id="rId21"/>
    <p:sldId id="314" r:id="rId22"/>
    <p:sldId id="315" r:id="rId23"/>
    <p:sldId id="304" r:id="rId24"/>
    <p:sldId id="305" r:id="rId25"/>
    <p:sldId id="291" r:id="rId26"/>
    <p:sldId id="316" r:id="rId27"/>
    <p:sldId id="320" r:id="rId28"/>
    <p:sldId id="318" r:id="rId29"/>
    <p:sldId id="322" r:id="rId30"/>
    <p:sldId id="330" r:id="rId31"/>
    <p:sldId id="323" r:id="rId32"/>
    <p:sldId id="325" r:id="rId33"/>
    <p:sldId id="328" r:id="rId34"/>
    <p:sldId id="327" r:id="rId35"/>
    <p:sldId id="329" r:id="rId36"/>
    <p:sldId id="326" r:id="rId37"/>
    <p:sldId id="331" r:id="rId38"/>
    <p:sldId id="332" r:id="rId39"/>
    <p:sldId id="335" r:id="rId40"/>
    <p:sldId id="336" r:id="rId41"/>
    <p:sldId id="337" r:id="rId42"/>
    <p:sldId id="338" r:id="rId43"/>
    <p:sldId id="339" r:id="rId44"/>
    <p:sldId id="341" r:id="rId45"/>
    <p:sldId id="340" r:id="rId46"/>
    <p:sldId id="294" r:id="rId47"/>
    <p:sldId id="283" r:id="rId48"/>
    <p:sldId id="284" r:id="rId49"/>
    <p:sldId id="344"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 Bonnie" initials="KB" lastIdx="5" clrIdx="0">
    <p:extLst>
      <p:ext uri="{19B8F6BF-5375-455C-9EA6-DF929625EA0E}">
        <p15:presenceInfo xmlns:p15="http://schemas.microsoft.com/office/powerpoint/2012/main" userId="Ky, Bonnie" providerId="None"/>
      </p:ext>
    </p:extLst>
  </p:cmAuthor>
  <p:cmAuthor id="2" name="Leger, Kasey" initials="LK" lastIdx="1" clrIdx="1">
    <p:extLst>
      <p:ext uri="{19B8F6BF-5375-455C-9EA6-DF929625EA0E}">
        <p15:presenceInfo xmlns:p15="http://schemas.microsoft.com/office/powerpoint/2012/main" userId="S-1-5-21-2127521184-237458241-1550075991-1488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404" autoAdjust="0"/>
  </p:normalViewPr>
  <p:slideViewPr>
    <p:cSldViewPr snapToGrid="0" snapToObjects="1">
      <p:cViewPr varScale="1">
        <p:scale>
          <a:sx n="80" d="100"/>
          <a:sy n="80" d="100"/>
        </p:scale>
        <p:origin x="121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9AF0A-CDF9-4B5D-BD0A-DF3B8A510AF4}" type="datetimeFigureOut">
              <a:rPr lang="en-US" smtClean="0"/>
              <a:t>6/24/2020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5D36CE-FA48-4F3D-96F7-DDF2ED5B97EB}" type="slidenum">
              <a:rPr lang="en-US" smtClean="0"/>
              <a:t>‹#›</a:t>
            </a:fld>
            <a:endParaRPr lang="en-US"/>
          </a:p>
        </p:txBody>
      </p:sp>
    </p:spTree>
    <p:extLst>
      <p:ext uri="{BB962C8B-B14F-4D97-AF65-F5344CB8AC3E}">
        <p14:creationId xmlns:p14="http://schemas.microsoft.com/office/powerpoint/2010/main" val="202424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D36CE-FA48-4F3D-96F7-DDF2ED5B97EB}" type="slidenum">
              <a:rPr lang="en-US" smtClean="0"/>
              <a:t>5</a:t>
            </a:fld>
            <a:endParaRPr lang="en-US"/>
          </a:p>
        </p:txBody>
      </p:sp>
    </p:spTree>
    <p:extLst>
      <p:ext uri="{BB962C8B-B14F-4D97-AF65-F5344CB8AC3E}">
        <p14:creationId xmlns:p14="http://schemas.microsoft.com/office/powerpoint/2010/main" val="3368736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D36CE-FA48-4F3D-96F7-DDF2ED5B97EB}" type="slidenum">
              <a:rPr lang="en-US" smtClean="0"/>
              <a:t>49</a:t>
            </a:fld>
            <a:endParaRPr lang="en-US"/>
          </a:p>
        </p:txBody>
      </p:sp>
    </p:spTree>
    <p:extLst>
      <p:ext uri="{BB962C8B-B14F-4D97-AF65-F5344CB8AC3E}">
        <p14:creationId xmlns:p14="http://schemas.microsoft.com/office/powerpoint/2010/main" val="956659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73A925-A082-439F-9C58-68489D3E097C}" type="datetime1">
              <a:rPr lang="en-US" smtClean="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645CE-C46A-4E4F-BA94-1CBAB1C74F9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AC9A8-5D63-4823-A5C5-8F6A725F9E76}" type="datetime1">
              <a:rPr lang="en-US" smtClean="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645CE-C46A-4E4F-BA94-1CBAB1C74F9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C90B61-B6C3-46A4-BA1E-F5AEABC3811B}" type="datetime1">
              <a:rPr lang="en-US" smtClean="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645CE-C46A-4E4F-BA94-1CBAB1C74F9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A22FC-6899-4229-8354-1277805653A9}" type="datetime1">
              <a:rPr lang="en-US" smtClean="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645CE-C46A-4E4F-BA94-1CBAB1C74F9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5273C-7B6C-4144-9C1D-2FE70145991C}" type="datetime1">
              <a:rPr lang="en-US" smtClean="0"/>
              <a:t>6/24/2020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645CE-C46A-4E4F-BA94-1CBAB1C74F9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174EA5-58DA-44C5-8393-75A0BCE07367}" type="datetime1">
              <a:rPr lang="en-US" smtClean="0"/>
              <a:t>6/24/2020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F645CE-C46A-4E4F-BA94-1CBAB1C74F9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5F8ED7-A20C-46F9-9B4F-B0C50787E2CC}" type="datetime1">
              <a:rPr lang="en-US" smtClean="0"/>
              <a:t>6/24/2020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F645CE-C46A-4E4F-BA94-1CBAB1C74F9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DEF41-EEDA-4CDC-9346-E89B96A5B4FD}" type="datetime1">
              <a:rPr lang="en-US" smtClean="0"/>
              <a:t>6/24/2020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F645CE-C46A-4E4F-BA94-1CBAB1C74F9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D1275-38CF-4EC6-B1FD-1F246182987F}" type="datetime1">
              <a:rPr lang="en-US" smtClean="0"/>
              <a:t>6/24/2020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F645CE-C46A-4E4F-BA94-1CBAB1C74F9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74A19F-5287-4970-B130-4F03620216AB}" type="datetime1">
              <a:rPr lang="en-US" smtClean="0"/>
              <a:t>6/24/2020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F645CE-C46A-4E4F-BA94-1CBAB1C74F9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BCD4EB-B87B-4A2D-A826-FFEAD77390F2}" type="datetime1">
              <a:rPr lang="en-US" smtClean="0"/>
              <a:t>6/24/2020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F645CE-C46A-4E4F-BA94-1CBAB1C74F9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1F6B6-C7E2-4221-98B1-AD73F9B1EBF8}" type="datetime1">
              <a:rPr lang="en-US" smtClean="0"/>
              <a:t>6/24/2020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645CE-C46A-4E4F-BA94-1CBAB1C74F9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AAML1831cardiacstudies@seattlechildrens.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emf"/></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ocs.google.com/forms/d/e/1FAIpQLSfU-QVMWlSbLO38its5S3NrG0HDQl9rQSXPQgxsedJGDNXMzA/viewform?vc=0&amp;c=0&amp;w=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3690"/>
            <a:ext cx="7772400" cy="5407891"/>
          </a:xfrm>
        </p:spPr>
        <p:txBody>
          <a:bodyPr>
            <a:noAutofit/>
          </a:bodyPr>
          <a:lstStyle/>
          <a:p>
            <a:r>
              <a:rPr lang="en-US" sz="2400" dirty="0"/>
              <a:t>CHILDREN’S ONCOLOGY GROUP</a:t>
            </a:r>
            <a:br>
              <a:rPr lang="en-US" sz="2400" dirty="0"/>
            </a:br>
            <a:br>
              <a:rPr lang="en-US" sz="2800" dirty="0"/>
            </a:br>
            <a:r>
              <a:rPr lang="en-US" sz="2800" b="1" dirty="0"/>
              <a:t>AAML1831 Cardiac Studies</a:t>
            </a:r>
            <a:br>
              <a:rPr lang="en-US" sz="2800" b="1" dirty="0"/>
            </a:br>
            <a:br>
              <a:rPr lang="en-US" sz="2800" dirty="0"/>
            </a:br>
            <a:r>
              <a:rPr lang="en-US" sz="2400" dirty="0"/>
              <a:t>A PHASE 3 RANDOMIZED TRIAL FOR PATIENTS WITH DE NOVO AML COMPARING STANDARD THERAPY INCLUDING GEMTUZUMAB OXOGAMICIN (GO) TO CPX-351 WITH GO, AND THE ADDITION OF THE FLT3 INHIBITOR GILTERITINIB FOR PATIENTS WITH FLT3 MUTATIONS</a:t>
            </a:r>
            <a:br>
              <a:rPr lang="en-US" sz="2800" dirty="0"/>
            </a:br>
            <a:br>
              <a:rPr lang="en-US" sz="2800" dirty="0"/>
            </a:br>
            <a:r>
              <a:rPr lang="en-US" sz="2800" b="1" i="1" dirty="0"/>
              <a:t>Echocardiogram Acquisition Training</a:t>
            </a:r>
            <a:br>
              <a:rPr lang="en-US" sz="2800" dirty="0"/>
            </a:br>
            <a:br>
              <a:rPr lang="en-US" sz="2800" dirty="0"/>
            </a:br>
            <a:endParaRPr lang="en-US" sz="2800" dirty="0"/>
          </a:p>
        </p:txBody>
      </p:sp>
      <p:pic>
        <p:nvPicPr>
          <p:cNvPr id="3" name="Picture 2"/>
          <p:cNvPicPr>
            <a:picLocks noChangeAspect="1"/>
          </p:cNvPicPr>
          <p:nvPr/>
        </p:nvPicPr>
        <p:blipFill rotWithShape="1">
          <a:blip r:embed="rId2"/>
          <a:srcRect r="53447"/>
          <a:stretch/>
        </p:blipFill>
        <p:spPr>
          <a:xfrm>
            <a:off x="214313" y="5551582"/>
            <a:ext cx="4057242" cy="866775"/>
          </a:xfrm>
          <a:prstGeom prst="rect">
            <a:avLst/>
          </a:prstGeom>
        </p:spPr>
      </p:pic>
      <p:sp>
        <p:nvSpPr>
          <p:cNvPr id="4" name="TextBox 3"/>
          <p:cNvSpPr txBox="1"/>
          <p:nvPr/>
        </p:nvSpPr>
        <p:spPr>
          <a:xfrm>
            <a:off x="214313" y="6418357"/>
            <a:ext cx="3807069" cy="246221"/>
          </a:xfrm>
          <a:prstGeom prst="rect">
            <a:avLst/>
          </a:prstGeom>
          <a:noFill/>
        </p:spPr>
        <p:txBody>
          <a:bodyPr wrap="square" rtlCol="0">
            <a:spAutoFit/>
          </a:bodyPr>
          <a:lstStyle/>
          <a:p>
            <a:r>
              <a:rPr lang="en-US" sz="1000" dirty="0">
                <a:latin typeface="Arial Narrow" panose="020B0606020202030204" pitchFamily="34" charset="0"/>
              </a:rPr>
              <a:t>June 14, 2020</a:t>
            </a:r>
          </a:p>
        </p:txBody>
      </p:sp>
      <p:pic>
        <p:nvPicPr>
          <p:cNvPr id="6" name="Picture 5"/>
          <p:cNvPicPr/>
          <p:nvPr/>
        </p:nvPicPr>
        <p:blipFill>
          <a:blip r:embed="rId3" cstate="print">
            <a:extLst>
              <a:ext uri="{28A0092B-C50C-407E-A947-70E740481C1C}">
                <a14:useLocalDpi xmlns:a14="http://schemas.microsoft.com/office/drawing/2010/main" val="0"/>
              </a:ext>
            </a:extLst>
          </a:blip>
          <a:srcRect r="60660"/>
          <a:stretch>
            <a:fillRect/>
          </a:stretch>
        </p:blipFill>
        <p:spPr bwMode="auto">
          <a:xfrm>
            <a:off x="7872412" y="5756369"/>
            <a:ext cx="714375" cy="457200"/>
          </a:xfrm>
          <a:prstGeom prst="rect">
            <a:avLst/>
          </a:prstGeom>
          <a:noFill/>
          <a:ln>
            <a:noFill/>
          </a:ln>
        </p:spPr>
      </p:pic>
      <p:sp>
        <p:nvSpPr>
          <p:cNvPr id="5" name="Slide Number Placeholder 4"/>
          <p:cNvSpPr>
            <a:spLocks noGrp="1"/>
          </p:cNvSpPr>
          <p:nvPr>
            <p:ph type="sldNum" sz="quarter" idx="12"/>
          </p:nvPr>
        </p:nvSpPr>
        <p:spPr/>
        <p:txBody>
          <a:bodyPr/>
          <a:lstStyle/>
          <a:p>
            <a:fld id="{5EF645CE-C46A-4E4F-BA94-1CBAB1C74F99}" type="slidenum">
              <a:rPr lang="en-US" smtClean="0"/>
              <a:pPr/>
              <a:t>1</a:t>
            </a:fld>
            <a:endParaRPr lang="en-US"/>
          </a:p>
        </p:txBody>
      </p:sp>
    </p:spTree>
    <p:extLst>
      <p:ext uri="{BB962C8B-B14F-4D97-AF65-F5344CB8AC3E}">
        <p14:creationId xmlns:p14="http://schemas.microsoft.com/office/powerpoint/2010/main" val="862063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18746" y="241769"/>
            <a:ext cx="8229600" cy="852838"/>
          </a:xfrm>
        </p:spPr>
        <p:txBody>
          <a:bodyPr>
            <a:normAutofit/>
          </a:bodyPr>
          <a:lstStyle/>
          <a:p>
            <a:r>
              <a:rPr lang="en-US" sz="3600" dirty="0"/>
              <a:t>Image Acquisition - Parasternal Views</a:t>
            </a:r>
          </a:p>
        </p:txBody>
      </p:sp>
      <p:sp>
        <p:nvSpPr>
          <p:cNvPr id="8" name="Rectangle 7"/>
          <p:cNvSpPr/>
          <p:nvPr/>
        </p:nvSpPr>
        <p:spPr>
          <a:xfrm>
            <a:off x="1266093" y="916264"/>
            <a:ext cx="6743700" cy="461665"/>
          </a:xfrm>
          <a:prstGeom prst="rect">
            <a:avLst/>
          </a:prstGeom>
        </p:spPr>
        <p:txBody>
          <a:bodyPr wrap="square">
            <a:spAutoFit/>
          </a:bodyPr>
          <a:lstStyle/>
          <a:p>
            <a:pPr algn="ctr"/>
            <a:r>
              <a:rPr lang="en-US" sz="2400" b="1" i="1" u="sng" dirty="0"/>
              <a:t>Parasternal Long Axis View</a:t>
            </a:r>
            <a:r>
              <a:rPr lang="en-US" sz="2400" b="1" i="1" dirty="0"/>
              <a:t>  </a:t>
            </a:r>
          </a:p>
        </p:txBody>
      </p:sp>
      <p:pic>
        <p:nvPicPr>
          <p:cNvPr id="3" name="Picture 2"/>
          <p:cNvPicPr>
            <a:picLocks noChangeAspect="1"/>
          </p:cNvPicPr>
          <p:nvPr/>
        </p:nvPicPr>
        <p:blipFill>
          <a:blip r:embed="rId2"/>
          <a:stretch>
            <a:fillRect/>
          </a:stretch>
        </p:blipFill>
        <p:spPr>
          <a:xfrm>
            <a:off x="1585546" y="1868037"/>
            <a:ext cx="6096000" cy="4572000"/>
          </a:xfrm>
          <a:prstGeom prst="rect">
            <a:avLst/>
          </a:prstGeom>
        </p:spPr>
      </p:pic>
      <p:sp>
        <p:nvSpPr>
          <p:cNvPr id="11" name="Rectangle 10"/>
          <p:cNvSpPr/>
          <p:nvPr/>
        </p:nvSpPr>
        <p:spPr>
          <a:xfrm>
            <a:off x="3466661" y="1498920"/>
            <a:ext cx="2450158" cy="369332"/>
          </a:xfrm>
          <a:prstGeom prst="rect">
            <a:avLst/>
          </a:prstGeom>
        </p:spPr>
        <p:txBody>
          <a:bodyPr wrap="none">
            <a:spAutoFit/>
          </a:bodyPr>
          <a:lstStyle/>
          <a:p>
            <a:pPr algn="ctr"/>
            <a:r>
              <a:rPr lang="en-US" dirty="0"/>
              <a:t>PLAX View – 2D Imaging</a:t>
            </a:r>
          </a:p>
        </p:txBody>
      </p:sp>
      <p:sp>
        <p:nvSpPr>
          <p:cNvPr id="2" name="Rectangle 1"/>
          <p:cNvSpPr/>
          <p:nvPr/>
        </p:nvSpPr>
        <p:spPr>
          <a:xfrm>
            <a:off x="2216989" y="5633049"/>
            <a:ext cx="4684144" cy="405442"/>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53419" y="5805577"/>
            <a:ext cx="5624423"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Parasternal Long Axis View</a:t>
            </a:r>
          </a:p>
        </p:txBody>
      </p:sp>
      <p:sp>
        <p:nvSpPr>
          <p:cNvPr id="5" name="Slide Number Placeholder 4"/>
          <p:cNvSpPr>
            <a:spLocks noGrp="1"/>
          </p:cNvSpPr>
          <p:nvPr>
            <p:ph type="sldNum" sz="quarter" idx="12"/>
          </p:nvPr>
        </p:nvSpPr>
        <p:spPr/>
        <p:txBody>
          <a:bodyPr/>
          <a:lstStyle/>
          <a:p>
            <a:fld id="{5EF645CE-C46A-4E4F-BA94-1CBAB1C74F99}" type="slidenum">
              <a:rPr lang="en-US" smtClean="0"/>
              <a:pPr/>
              <a:t>10</a:t>
            </a:fld>
            <a:endParaRPr lang="en-US"/>
          </a:p>
        </p:txBody>
      </p:sp>
    </p:spTree>
    <p:extLst>
      <p:ext uri="{BB962C8B-B14F-4D97-AF65-F5344CB8AC3E}">
        <p14:creationId xmlns:p14="http://schemas.microsoft.com/office/powerpoint/2010/main" val="2480290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18746" y="241769"/>
            <a:ext cx="8229600" cy="852838"/>
          </a:xfrm>
        </p:spPr>
        <p:txBody>
          <a:bodyPr>
            <a:normAutofit/>
          </a:bodyPr>
          <a:lstStyle/>
          <a:p>
            <a:r>
              <a:rPr lang="en-US" sz="3600" dirty="0"/>
              <a:t>Image Acquisition - Parasternal Views</a:t>
            </a:r>
          </a:p>
        </p:txBody>
      </p:sp>
      <p:sp>
        <p:nvSpPr>
          <p:cNvPr id="8" name="Rectangle 7"/>
          <p:cNvSpPr/>
          <p:nvPr/>
        </p:nvSpPr>
        <p:spPr>
          <a:xfrm>
            <a:off x="1266093" y="991081"/>
            <a:ext cx="6743700" cy="461665"/>
          </a:xfrm>
          <a:prstGeom prst="rect">
            <a:avLst/>
          </a:prstGeom>
        </p:spPr>
        <p:txBody>
          <a:bodyPr wrap="square">
            <a:spAutoFit/>
          </a:bodyPr>
          <a:lstStyle/>
          <a:p>
            <a:pPr algn="ctr"/>
            <a:r>
              <a:rPr lang="en-US" sz="2400" b="1" i="1" u="sng" dirty="0"/>
              <a:t>Parasternal Long Axis View</a:t>
            </a:r>
            <a:r>
              <a:rPr lang="en-US" sz="2400" b="1" i="1" dirty="0"/>
              <a:t>  </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2123" t="9791" r="14455"/>
          <a:stretch/>
        </p:blipFill>
        <p:spPr>
          <a:xfrm>
            <a:off x="1865408" y="2128056"/>
            <a:ext cx="5536276" cy="4190181"/>
          </a:xfrm>
          <a:prstGeom prst="rect">
            <a:avLst/>
          </a:prstGeom>
        </p:spPr>
      </p:pic>
      <p:sp>
        <p:nvSpPr>
          <p:cNvPr id="6" name="Rectangle 5"/>
          <p:cNvSpPr/>
          <p:nvPr/>
        </p:nvSpPr>
        <p:spPr>
          <a:xfrm>
            <a:off x="2611967" y="1782848"/>
            <a:ext cx="4043159" cy="369332"/>
          </a:xfrm>
          <a:prstGeom prst="rect">
            <a:avLst/>
          </a:prstGeom>
        </p:spPr>
        <p:txBody>
          <a:bodyPr wrap="none">
            <a:spAutoFit/>
          </a:bodyPr>
          <a:lstStyle/>
          <a:p>
            <a:pPr algn="ctr"/>
            <a:r>
              <a:rPr lang="en-US" dirty="0"/>
              <a:t>PLAX View – Color Doppler of AV and MV</a:t>
            </a:r>
          </a:p>
        </p:txBody>
      </p:sp>
      <p:sp>
        <p:nvSpPr>
          <p:cNvPr id="2" name="Slide Number Placeholder 1"/>
          <p:cNvSpPr>
            <a:spLocks noGrp="1"/>
          </p:cNvSpPr>
          <p:nvPr>
            <p:ph type="sldNum" sz="quarter" idx="12"/>
          </p:nvPr>
        </p:nvSpPr>
        <p:spPr/>
        <p:txBody>
          <a:bodyPr/>
          <a:lstStyle/>
          <a:p>
            <a:fld id="{5EF645CE-C46A-4E4F-BA94-1CBAB1C74F99}" type="slidenum">
              <a:rPr lang="en-US" smtClean="0"/>
              <a:pPr/>
              <a:t>11</a:t>
            </a:fld>
            <a:endParaRPr lang="en-US"/>
          </a:p>
        </p:txBody>
      </p:sp>
    </p:spTree>
    <p:extLst>
      <p:ext uri="{BB962C8B-B14F-4D97-AF65-F5344CB8AC3E}">
        <p14:creationId xmlns:p14="http://schemas.microsoft.com/office/powerpoint/2010/main" val="1879386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18746" y="241769"/>
            <a:ext cx="8229600" cy="852838"/>
          </a:xfrm>
        </p:spPr>
        <p:txBody>
          <a:bodyPr>
            <a:normAutofit/>
          </a:bodyPr>
          <a:lstStyle/>
          <a:p>
            <a:r>
              <a:rPr lang="en-US" sz="3600" dirty="0"/>
              <a:t>Image Acquisition - Parasternal Views</a:t>
            </a:r>
          </a:p>
        </p:txBody>
      </p:sp>
      <p:sp>
        <p:nvSpPr>
          <p:cNvPr id="8" name="Rectangle 7"/>
          <p:cNvSpPr/>
          <p:nvPr/>
        </p:nvSpPr>
        <p:spPr>
          <a:xfrm>
            <a:off x="1266093" y="891325"/>
            <a:ext cx="6743700" cy="461665"/>
          </a:xfrm>
          <a:prstGeom prst="rect">
            <a:avLst/>
          </a:prstGeom>
        </p:spPr>
        <p:txBody>
          <a:bodyPr wrap="square">
            <a:spAutoFit/>
          </a:bodyPr>
          <a:lstStyle/>
          <a:p>
            <a:pPr algn="ctr"/>
            <a:r>
              <a:rPr lang="en-US" sz="2400" b="1" i="1" u="sng" dirty="0"/>
              <a:t>Parasternal Long Axis View</a:t>
            </a:r>
            <a:r>
              <a:rPr lang="en-US" sz="2400" b="1" i="1" dirty="0"/>
              <a:t>  </a:t>
            </a:r>
          </a:p>
        </p:txBody>
      </p:sp>
      <p:sp>
        <p:nvSpPr>
          <p:cNvPr id="2" name="Rectangle 1"/>
          <p:cNvSpPr/>
          <p:nvPr/>
        </p:nvSpPr>
        <p:spPr>
          <a:xfrm>
            <a:off x="715992" y="1739189"/>
            <a:ext cx="7523997" cy="5016758"/>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US" sz="2000" dirty="0"/>
              <a:t>A standard M-mode of the aorta, left atrium, and left ventricle are obtained from the parasternal long axis view:</a:t>
            </a:r>
          </a:p>
          <a:p>
            <a:pPr marL="800100" lvl="1" indent="-342900">
              <a:spcBef>
                <a:spcPts val="600"/>
              </a:spcBef>
              <a:spcAft>
                <a:spcPts val="600"/>
              </a:spcAft>
              <a:buFont typeface="Wingdings" panose="05000000000000000000" pitchFamily="2" charset="2"/>
              <a:buChar char="ü"/>
            </a:pPr>
            <a:r>
              <a:rPr lang="en-US" sz="2000" dirty="0"/>
              <a:t>M-mode of the aorta and left atrium should be obtained from the PLAX view at the level of the aortic root and aortic valve leaflets</a:t>
            </a:r>
          </a:p>
          <a:p>
            <a:pPr marL="1257300" lvl="2" indent="-342900">
              <a:spcBef>
                <a:spcPts val="600"/>
              </a:spcBef>
              <a:spcAft>
                <a:spcPts val="600"/>
              </a:spcAft>
              <a:buFont typeface="Arial" panose="020B0604020202020204" pitchFamily="34" charset="0"/>
              <a:buChar char="•"/>
            </a:pPr>
            <a:r>
              <a:rPr lang="en-US" sz="2000" dirty="0"/>
              <a:t>Ideally, the cursor should be placed through widest part of the aortic root and should be perpendicular to the long axis of the </a:t>
            </a:r>
            <a:r>
              <a:rPr lang="en-US" sz="2000" dirty="0" err="1"/>
              <a:t>Ao</a:t>
            </a:r>
            <a:r>
              <a:rPr lang="en-US" sz="2000" dirty="0"/>
              <a:t> root and LA</a:t>
            </a:r>
          </a:p>
          <a:p>
            <a:pPr marL="800100" lvl="1" indent="-342900">
              <a:spcBef>
                <a:spcPts val="600"/>
              </a:spcBef>
              <a:spcAft>
                <a:spcPts val="600"/>
              </a:spcAft>
              <a:buFont typeface="Wingdings" panose="05000000000000000000" pitchFamily="2" charset="2"/>
              <a:buChar char="ü"/>
            </a:pPr>
            <a:r>
              <a:rPr lang="en-US" sz="2000" dirty="0"/>
              <a:t>M-mode of the left ventricle at the level of the chordae </a:t>
            </a:r>
            <a:r>
              <a:rPr lang="en-US" sz="2000" dirty="0" err="1"/>
              <a:t>tendinae</a:t>
            </a:r>
            <a:r>
              <a:rPr lang="en-US" sz="2000" dirty="0"/>
              <a:t> should be obtained from either the PLAX view or the PSAX view (at the papillary muscle level)</a:t>
            </a:r>
          </a:p>
          <a:p>
            <a:pPr marL="1257300" lvl="2" indent="-342900">
              <a:spcBef>
                <a:spcPts val="600"/>
              </a:spcBef>
              <a:spcAft>
                <a:spcPts val="600"/>
              </a:spcAft>
              <a:buFont typeface="Arial" panose="020B0604020202020204" pitchFamily="34" charset="0"/>
              <a:buChar char="•"/>
            </a:pPr>
            <a:r>
              <a:rPr lang="en-US" sz="2000" dirty="0"/>
              <a:t>Ideally, the cursor should be placed through widest part of the LV just distal from the mitral valve leaflet tips and perpendicular to the long axis of the LV</a:t>
            </a:r>
          </a:p>
        </p:txBody>
      </p:sp>
      <p:sp>
        <p:nvSpPr>
          <p:cNvPr id="10" name="Rectangle 9"/>
          <p:cNvSpPr/>
          <p:nvPr/>
        </p:nvSpPr>
        <p:spPr>
          <a:xfrm>
            <a:off x="1266093" y="1271781"/>
            <a:ext cx="6743700" cy="461665"/>
          </a:xfrm>
          <a:prstGeom prst="rect">
            <a:avLst/>
          </a:prstGeom>
        </p:spPr>
        <p:txBody>
          <a:bodyPr wrap="square">
            <a:spAutoFit/>
          </a:bodyPr>
          <a:lstStyle/>
          <a:p>
            <a:pPr algn="ctr"/>
            <a:r>
              <a:rPr lang="en-US" sz="2400" dirty="0"/>
              <a:t>M-mode</a:t>
            </a:r>
            <a:r>
              <a:rPr lang="en-US" sz="2400" cap="all" dirty="0"/>
              <a:t> </a:t>
            </a:r>
          </a:p>
        </p:txBody>
      </p:sp>
      <p:sp>
        <p:nvSpPr>
          <p:cNvPr id="3" name="Slide Number Placeholder 2"/>
          <p:cNvSpPr>
            <a:spLocks noGrp="1"/>
          </p:cNvSpPr>
          <p:nvPr>
            <p:ph type="sldNum" sz="quarter" idx="12"/>
          </p:nvPr>
        </p:nvSpPr>
        <p:spPr/>
        <p:txBody>
          <a:bodyPr/>
          <a:lstStyle/>
          <a:p>
            <a:fld id="{5EF645CE-C46A-4E4F-BA94-1CBAB1C74F99}" type="slidenum">
              <a:rPr lang="en-US" smtClean="0"/>
              <a:pPr/>
              <a:t>12</a:t>
            </a:fld>
            <a:endParaRPr lang="en-US"/>
          </a:p>
        </p:txBody>
      </p:sp>
    </p:spTree>
    <p:extLst>
      <p:ext uri="{BB962C8B-B14F-4D97-AF65-F5344CB8AC3E}">
        <p14:creationId xmlns:p14="http://schemas.microsoft.com/office/powerpoint/2010/main" val="3298647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18746" y="241769"/>
            <a:ext cx="8229600" cy="852838"/>
          </a:xfrm>
        </p:spPr>
        <p:txBody>
          <a:bodyPr>
            <a:normAutofit/>
          </a:bodyPr>
          <a:lstStyle/>
          <a:p>
            <a:r>
              <a:rPr lang="en-US" sz="3600" dirty="0"/>
              <a:t>Image Acquisition - Parasternal Views</a:t>
            </a:r>
          </a:p>
        </p:txBody>
      </p:sp>
      <p:sp>
        <p:nvSpPr>
          <p:cNvPr id="8" name="Rectangle 7"/>
          <p:cNvSpPr/>
          <p:nvPr/>
        </p:nvSpPr>
        <p:spPr>
          <a:xfrm>
            <a:off x="1266093" y="891325"/>
            <a:ext cx="6743700" cy="461665"/>
          </a:xfrm>
          <a:prstGeom prst="rect">
            <a:avLst/>
          </a:prstGeom>
        </p:spPr>
        <p:txBody>
          <a:bodyPr wrap="square">
            <a:spAutoFit/>
          </a:bodyPr>
          <a:lstStyle/>
          <a:p>
            <a:pPr algn="ctr"/>
            <a:r>
              <a:rPr lang="en-US" sz="2400" b="1" i="1" u="sng" dirty="0"/>
              <a:t>Parasternal Long Axis View</a:t>
            </a:r>
            <a:r>
              <a:rPr lang="en-US" sz="2400" b="1" i="1" dirty="0"/>
              <a:t>  </a:t>
            </a:r>
          </a:p>
        </p:txBody>
      </p:sp>
      <p:sp>
        <p:nvSpPr>
          <p:cNvPr id="10" name="Rectangle 9"/>
          <p:cNvSpPr/>
          <p:nvPr/>
        </p:nvSpPr>
        <p:spPr>
          <a:xfrm>
            <a:off x="1266093" y="1271781"/>
            <a:ext cx="6743700" cy="461665"/>
          </a:xfrm>
          <a:prstGeom prst="rect">
            <a:avLst/>
          </a:prstGeom>
        </p:spPr>
        <p:txBody>
          <a:bodyPr wrap="square">
            <a:spAutoFit/>
          </a:bodyPr>
          <a:lstStyle/>
          <a:p>
            <a:pPr algn="ctr"/>
            <a:r>
              <a:rPr lang="en-US" sz="2400" dirty="0"/>
              <a:t>M-mode</a:t>
            </a:r>
            <a:r>
              <a:rPr lang="en-US" sz="2400" cap="all" dirty="0"/>
              <a:t> </a:t>
            </a:r>
          </a:p>
        </p:txBody>
      </p:sp>
      <p:sp>
        <p:nvSpPr>
          <p:cNvPr id="11" name="Rectangle 10"/>
          <p:cNvSpPr/>
          <p:nvPr/>
        </p:nvSpPr>
        <p:spPr>
          <a:xfrm>
            <a:off x="10115" y="1847804"/>
            <a:ext cx="4491616" cy="584775"/>
          </a:xfrm>
          <a:prstGeom prst="rect">
            <a:avLst/>
          </a:prstGeom>
        </p:spPr>
        <p:txBody>
          <a:bodyPr wrap="square">
            <a:spAutoFit/>
          </a:bodyPr>
          <a:lstStyle/>
          <a:p>
            <a:pPr algn="ctr"/>
            <a:r>
              <a:rPr lang="en-US" sz="1600" dirty="0">
                <a:solidFill>
                  <a:srgbClr val="000000"/>
                </a:solidFill>
                <a:cs typeface="Arial" panose="020B0604020202020204" pitchFamily="34" charset="0"/>
              </a:rPr>
              <a:t>PLAX view M-mode of the aorta and left atrium</a:t>
            </a:r>
          </a:p>
          <a:p>
            <a:pPr algn="ctr"/>
            <a:r>
              <a:rPr lang="en-US" sz="1600" dirty="0">
                <a:solidFill>
                  <a:srgbClr val="000000"/>
                </a:solidFill>
                <a:cs typeface="Arial" panose="020B0604020202020204" pitchFamily="34" charset="0"/>
              </a:rPr>
              <a:t>at the level of the aortic root</a:t>
            </a:r>
            <a:endParaRPr lang="en-US" sz="1600" dirty="0">
              <a:cs typeface="Arial" panose="020B0604020202020204" pitchFamily="34" charset="0"/>
            </a:endParaRPr>
          </a:p>
        </p:txBody>
      </p:sp>
      <p:sp>
        <p:nvSpPr>
          <p:cNvPr id="12" name="Rectangle 11"/>
          <p:cNvSpPr/>
          <p:nvPr/>
        </p:nvSpPr>
        <p:spPr>
          <a:xfrm>
            <a:off x="4633546" y="1935721"/>
            <a:ext cx="4196325" cy="584775"/>
          </a:xfrm>
          <a:prstGeom prst="rect">
            <a:avLst/>
          </a:prstGeom>
        </p:spPr>
        <p:txBody>
          <a:bodyPr wrap="square">
            <a:spAutoFit/>
          </a:bodyPr>
          <a:lstStyle/>
          <a:p>
            <a:pPr algn="ctr"/>
            <a:r>
              <a:rPr lang="en-US" sz="1600" dirty="0">
                <a:solidFill>
                  <a:srgbClr val="000000"/>
                </a:solidFill>
                <a:cs typeface="Arial" panose="020B0604020202020204" pitchFamily="34" charset="0"/>
              </a:rPr>
              <a:t>PLAX view M-mode of the left ventricle</a:t>
            </a:r>
          </a:p>
          <a:p>
            <a:pPr algn="ctr"/>
            <a:r>
              <a:rPr lang="en-US" sz="1600" dirty="0">
                <a:solidFill>
                  <a:srgbClr val="000000"/>
                </a:solidFill>
                <a:cs typeface="Arial" panose="020B0604020202020204" pitchFamily="34" charset="0"/>
              </a:rPr>
              <a:t>at the level of the chordae </a:t>
            </a:r>
            <a:r>
              <a:rPr lang="en-US" sz="1600" dirty="0" err="1">
                <a:solidFill>
                  <a:srgbClr val="000000"/>
                </a:solidFill>
                <a:cs typeface="Arial" panose="020B0604020202020204" pitchFamily="34" charset="0"/>
              </a:rPr>
              <a:t>tendineae</a:t>
            </a:r>
            <a:r>
              <a:rPr lang="en-US" sz="1600" dirty="0">
                <a:solidFill>
                  <a:srgbClr val="000000"/>
                </a:solidFill>
                <a:cs typeface="Arial" panose="020B0604020202020204" pitchFamily="34" charset="0"/>
              </a:rPr>
              <a:t> </a:t>
            </a:r>
            <a:endParaRPr lang="en-US" sz="1600" dirty="0">
              <a:cs typeface="Arial" panose="020B060402020202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03" y="2458941"/>
            <a:ext cx="4189162" cy="3569166"/>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5743" r="15818"/>
          <a:stretch/>
        </p:blipFill>
        <p:spPr>
          <a:xfrm>
            <a:off x="4451440" y="2488573"/>
            <a:ext cx="4509679" cy="3506281"/>
          </a:xfrm>
          <a:prstGeom prst="rect">
            <a:avLst/>
          </a:prstGeom>
        </p:spPr>
      </p:pic>
      <p:sp>
        <p:nvSpPr>
          <p:cNvPr id="2" name="Slide Number Placeholder 1"/>
          <p:cNvSpPr>
            <a:spLocks noGrp="1"/>
          </p:cNvSpPr>
          <p:nvPr>
            <p:ph type="sldNum" sz="quarter" idx="12"/>
          </p:nvPr>
        </p:nvSpPr>
        <p:spPr/>
        <p:txBody>
          <a:bodyPr/>
          <a:lstStyle/>
          <a:p>
            <a:fld id="{5EF645CE-C46A-4E4F-BA94-1CBAB1C74F99}" type="slidenum">
              <a:rPr lang="en-US" smtClean="0"/>
              <a:pPr/>
              <a:t>13</a:t>
            </a:fld>
            <a:endParaRPr lang="en-US"/>
          </a:p>
        </p:txBody>
      </p:sp>
    </p:spTree>
    <p:extLst>
      <p:ext uri="{BB962C8B-B14F-4D97-AF65-F5344CB8AC3E}">
        <p14:creationId xmlns:p14="http://schemas.microsoft.com/office/powerpoint/2010/main" val="445886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23143" y="76137"/>
            <a:ext cx="8229600" cy="852838"/>
          </a:xfrm>
        </p:spPr>
        <p:txBody>
          <a:bodyPr>
            <a:normAutofit/>
          </a:bodyPr>
          <a:lstStyle/>
          <a:p>
            <a:r>
              <a:rPr lang="en-US" sz="3600" dirty="0"/>
              <a:t>Image Acquisition - Parasternal Views</a:t>
            </a:r>
          </a:p>
        </p:txBody>
      </p:sp>
      <p:sp>
        <p:nvSpPr>
          <p:cNvPr id="8" name="Rectangle 7"/>
          <p:cNvSpPr/>
          <p:nvPr/>
        </p:nvSpPr>
        <p:spPr>
          <a:xfrm>
            <a:off x="737714" y="1440593"/>
            <a:ext cx="7800457" cy="2246769"/>
          </a:xfrm>
          <a:prstGeom prst="rect">
            <a:avLst/>
          </a:prstGeom>
        </p:spPr>
        <p:txBody>
          <a:bodyPr wrap="square">
            <a:spAutoFit/>
          </a:bodyPr>
          <a:lstStyle/>
          <a:p>
            <a:pPr marL="342900" indent="-342900">
              <a:buFont typeface="Arial" panose="020B0604020202020204" pitchFamily="34" charset="0"/>
              <a:buChar char="•"/>
            </a:pPr>
            <a:r>
              <a:rPr lang="en-US" sz="2000" dirty="0"/>
              <a:t>2D images of right ventricular inflow tract will be obtained in PLAX</a:t>
            </a:r>
          </a:p>
          <a:p>
            <a:pPr marL="342900" indent="-342900">
              <a:buFont typeface="Arial" panose="020B0604020202020204" pitchFamily="34" charset="0"/>
              <a:buChar char="•"/>
            </a:pPr>
            <a:r>
              <a:rPr lang="en-US" sz="2000" dirty="0"/>
              <a:t>Color Doppler assessment of tricuspid regurgitation (TR) will be performed with color box covering the RVIT and the entire RA</a:t>
            </a:r>
          </a:p>
          <a:p>
            <a:pPr marL="342900" indent="-342900">
              <a:buFont typeface="Arial" panose="020B0604020202020204" pitchFamily="34" charset="0"/>
              <a:buChar char="•"/>
            </a:pPr>
            <a:r>
              <a:rPr lang="en-US" sz="2000" dirty="0"/>
              <a:t>If color signal of TR is identified, continuous wave Doppler through tricuspid valve is recorded</a:t>
            </a:r>
          </a:p>
          <a:p>
            <a:pPr marL="342900" indent="-342900">
              <a:buFont typeface="Arial" panose="020B0604020202020204" pitchFamily="34" charset="0"/>
              <a:buChar char="•"/>
            </a:pPr>
            <a:r>
              <a:rPr lang="en-US" sz="2000" dirty="0"/>
              <a:t>Pulsed wave Doppler is performed with sample volume positioned in the RVIT at TV leaflet tips</a:t>
            </a:r>
          </a:p>
        </p:txBody>
      </p:sp>
      <p:sp>
        <p:nvSpPr>
          <p:cNvPr id="9" name="Rectangle 8"/>
          <p:cNvSpPr/>
          <p:nvPr/>
        </p:nvSpPr>
        <p:spPr>
          <a:xfrm>
            <a:off x="1220131" y="698142"/>
            <a:ext cx="6743700" cy="461665"/>
          </a:xfrm>
          <a:prstGeom prst="rect">
            <a:avLst/>
          </a:prstGeom>
        </p:spPr>
        <p:txBody>
          <a:bodyPr wrap="square">
            <a:spAutoFit/>
          </a:bodyPr>
          <a:lstStyle/>
          <a:p>
            <a:pPr algn="ctr"/>
            <a:r>
              <a:rPr lang="en-US" sz="2400" b="1" u="sng" dirty="0"/>
              <a:t>Right Ventricular Inflow Tract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141" y="3960472"/>
            <a:ext cx="3621791" cy="2716344"/>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6050" b="4664"/>
          <a:stretch/>
        </p:blipFill>
        <p:spPr>
          <a:xfrm>
            <a:off x="4393756" y="3947865"/>
            <a:ext cx="4081066" cy="2732857"/>
          </a:xfrm>
          <a:prstGeom prst="rect">
            <a:avLst/>
          </a:prstGeom>
        </p:spPr>
      </p:pic>
      <p:sp>
        <p:nvSpPr>
          <p:cNvPr id="2" name="Slide Number Placeholder 1"/>
          <p:cNvSpPr>
            <a:spLocks noGrp="1"/>
          </p:cNvSpPr>
          <p:nvPr>
            <p:ph type="sldNum" sz="quarter" idx="12"/>
          </p:nvPr>
        </p:nvSpPr>
        <p:spPr/>
        <p:txBody>
          <a:bodyPr/>
          <a:lstStyle/>
          <a:p>
            <a:fld id="{5EF645CE-C46A-4E4F-BA94-1CBAB1C74F99}" type="slidenum">
              <a:rPr lang="en-US" smtClean="0"/>
              <a:pPr/>
              <a:t>14</a:t>
            </a:fld>
            <a:endParaRPr lang="en-US"/>
          </a:p>
        </p:txBody>
      </p:sp>
    </p:spTree>
    <p:extLst>
      <p:ext uri="{BB962C8B-B14F-4D97-AF65-F5344CB8AC3E}">
        <p14:creationId xmlns:p14="http://schemas.microsoft.com/office/powerpoint/2010/main" val="3662525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8746" y="241769"/>
            <a:ext cx="8229600" cy="852838"/>
          </a:xfrm>
        </p:spPr>
        <p:txBody>
          <a:bodyPr>
            <a:normAutofit/>
          </a:bodyPr>
          <a:lstStyle/>
          <a:p>
            <a:r>
              <a:rPr lang="en-US" sz="3600" dirty="0"/>
              <a:t>Image Acquisition - Parasternal Views</a:t>
            </a:r>
          </a:p>
        </p:txBody>
      </p:sp>
      <p:sp>
        <p:nvSpPr>
          <p:cNvPr id="6" name="Rectangle 5"/>
          <p:cNvSpPr/>
          <p:nvPr/>
        </p:nvSpPr>
        <p:spPr>
          <a:xfrm>
            <a:off x="1266093" y="966142"/>
            <a:ext cx="6743700" cy="461665"/>
          </a:xfrm>
          <a:prstGeom prst="rect">
            <a:avLst/>
          </a:prstGeom>
        </p:spPr>
        <p:txBody>
          <a:bodyPr wrap="square">
            <a:spAutoFit/>
          </a:bodyPr>
          <a:lstStyle/>
          <a:p>
            <a:pPr algn="ctr"/>
            <a:r>
              <a:rPr lang="en-US" sz="2400" b="1" i="1" u="sng" dirty="0"/>
              <a:t>Parasternal Short Axis View</a:t>
            </a:r>
            <a:r>
              <a:rPr lang="en-US" sz="2400" b="1" i="1" dirty="0"/>
              <a:t>  </a:t>
            </a:r>
          </a:p>
        </p:txBody>
      </p:sp>
      <p:sp>
        <p:nvSpPr>
          <p:cNvPr id="2" name="Rectangle 1"/>
          <p:cNvSpPr/>
          <p:nvPr/>
        </p:nvSpPr>
        <p:spPr>
          <a:xfrm>
            <a:off x="792266" y="1692478"/>
            <a:ext cx="7628526" cy="3785652"/>
          </a:xfrm>
          <a:prstGeom prst="rect">
            <a:avLst/>
          </a:prstGeom>
        </p:spPr>
        <p:txBody>
          <a:bodyPr wrap="square">
            <a:spAutoFit/>
          </a:bodyPr>
          <a:lstStyle/>
          <a:p>
            <a:pPr marL="342900" indent="-342900">
              <a:buFont typeface="Arial" panose="020B0604020202020204" pitchFamily="34" charset="0"/>
              <a:buChar char="•"/>
            </a:pPr>
            <a:r>
              <a:rPr lang="en-US" sz="2000" dirty="0">
                <a:latin typeface="+mj-lt"/>
              </a:rPr>
              <a:t>Parasternal short axis view will be obtained at </a:t>
            </a:r>
            <a:r>
              <a:rPr lang="en-US" sz="2000" i="1" dirty="0">
                <a:latin typeface="+mj-lt"/>
              </a:rPr>
              <a:t>four levels</a:t>
            </a:r>
            <a:r>
              <a:rPr lang="en-US" sz="2000" dirty="0">
                <a:latin typeface="+mj-lt"/>
              </a:rPr>
              <a:t>:</a:t>
            </a:r>
          </a:p>
          <a:p>
            <a:pPr marL="342900" indent="-342900">
              <a:buFont typeface="Wingdings" panose="05000000000000000000" pitchFamily="2" charset="2"/>
              <a:buChar char="§"/>
            </a:pPr>
            <a:endParaRPr lang="en-US" sz="2000" dirty="0">
              <a:latin typeface="+mj-lt"/>
            </a:endParaRPr>
          </a:p>
          <a:p>
            <a:pPr marL="800100" lvl="1" indent="-342900">
              <a:buFont typeface="Wingdings" panose="05000000000000000000" pitchFamily="2" charset="2"/>
              <a:buChar char="ü"/>
            </a:pPr>
            <a:r>
              <a:rPr lang="en-US" sz="2000" dirty="0">
                <a:latin typeface="+mj-lt"/>
              </a:rPr>
              <a:t>At the </a:t>
            </a:r>
            <a:r>
              <a:rPr lang="en-US" sz="2000" cap="all" dirty="0">
                <a:latin typeface="+mj-lt"/>
              </a:rPr>
              <a:t>aortic valve </a:t>
            </a:r>
            <a:r>
              <a:rPr lang="en-US" sz="2000" dirty="0">
                <a:latin typeface="+mj-lt"/>
              </a:rPr>
              <a:t>level with the RVOT and pulmonic valve visible</a:t>
            </a:r>
          </a:p>
          <a:p>
            <a:pPr marL="800100" lvl="1" indent="-342900">
              <a:buFont typeface="Wingdings" panose="05000000000000000000" pitchFamily="2" charset="2"/>
              <a:buChar char="ü"/>
            </a:pPr>
            <a:endParaRPr lang="en-US" sz="2000" dirty="0">
              <a:latin typeface="+mj-lt"/>
            </a:endParaRPr>
          </a:p>
          <a:p>
            <a:pPr marL="800100" lvl="1" indent="-342900">
              <a:buFont typeface="Wingdings" panose="05000000000000000000" pitchFamily="2" charset="2"/>
              <a:buChar char="ü"/>
            </a:pPr>
            <a:r>
              <a:rPr lang="en-US" sz="2000" dirty="0">
                <a:latin typeface="+mj-lt"/>
              </a:rPr>
              <a:t>At the </a:t>
            </a:r>
            <a:r>
              <a:rPr lang="en-US" sz="2000" cap="all" dirty="0">
                <a:latin typeface="+mj-lt"/>
              </a:rPr>
              <a:t>mitral valve </a:t>
            </a:r>
            <a:r>
              <a:rPr lang="en-US" sz="2000" dirty="0">
                <a:latin typeface="+mj-lt"/>
              </a:rPr>
              <a:t>level (base) when both anterior and posterior mitral valve leaflets are visualized</a:t>
            </a:r>
          </a:p>
          <a:p>
            <a:pPr marL="800100" lvl="1" indent="-342900">
              <a:buFont typeface="Wingdings" panose="05000000000000000000" pitchFamily="2" charset="2"/>
              <a:buChar char="ü"/>
            </a:pPr>
            <a:endParaRPr lang="en-US" sz="2000" dirty="0">
              <a:latin typeface="+mj-lt"/>
            </a:endParaRPr>
          </a:p>
          <a:p>
            <a:pPr marL="800100" lvl="1" indent="-342900">
              <a:buFont typeface="Wingdings" panose="05000000000000000000" pitchFamily="2" charset="2"/>
              <a:buChar char="ü"/>
            </a:pPr>
            <a:r>
              <a:rPr lang="en-US" sz="2000" dirty="0">
                <a:latin typeface="+mj-lt"/>
              </a:rPr>
              <a:t>At the MID-</a:t>
            </a:r>
            <a:r>
              <a:rPr lang="en-US" sz="2000" cap="all" dirty="0">
                <a:latin typeface="+mj-lt"/>
              </a:rPr>
              <a:t>papillary muscle </a:t>
            </a:r>
            <a:r>
              <a:rPr lang="en-US" sz="2000" dirty="0">
                <a:latin typeface="+mj-lt"/>
              </a:rPr>
              <a:t>level with the papillary muscles visible</a:t>
            </a:r>
          </a:p>
          <a:p>
            <a:pPr marL="800100" lvl="1" indent="-342900">
              <a:buFont typeface="Wingdings" panose="05000000000000000000" pitchFamily="2" charset="2"/>
              <a:buChar char="ü"/>
            </a:pPr>
            <a:endParaRPr lang="en-US" sz="2000" dirty="0">
              <a:latin typeface="+mj-lt"/>
            </a:endParaRPr>
          </a:p>
          <a:p>
            <a:pPr marL="800100" lvl="1" indent="-342900">
              <a:buFont typeface="Wingdings" panose="05000000000000000000" pitchFamily="2" charset="2"/>
              <a:buChar char="ü"/>
            </a:pPr>
            <a:r>
              <a:rPr lang="en-US" sz="2000" dirty="0">
                <a:latin typeface="+mj-lt"/>
              </a:rPr>
              <a:t>At the left ventricular </a:t>
            </a:r>
            <a:r>
              <a:rPr lang="en-US" sz="2000" cap="all" dirty="0">
                <a:latin typeface="+mj-lt"/>
              </a:rPr>
              <a:t>apex</a:t>
            </a:r>
            <a:endParaRPr lang="en-US" sz="2000" cap="all" dirty="0">
              <a:solidFill>
                <a:srgbClr val="000000"/>
              </a:solidFill>
              <a:latin typeface="+mj-lt"/>
            </a:endParaRPr>
          </a:p>
        </p:txBody>
      </p:sp>
      <p:sp>
        <p:nvSpPr>
          <p:cNvPr id="3" name="Slide Number Placeholder 2"/>
          <p:cNvSpPr>
            <a:spLocks noGrp="1"/>
          </p:cNvSpPr>
          <p:nvPr>
            <p:ph type="sldNum" sz="quarter" idx="12"/>
          </p:nvPr>
        </p:nvSpPr>
        <p:spPr/>
        <p:txBody>
          <a:bodyPr/>
          <a:lstStyle/>
          <a:p>
            <a:fld id="{5EF645CE-C46A-4E4F-BA94-1CBAB1C74F99}" type="slidenum">
              <a:rPr lang="en-US" smtClean="0"/>
              <a:pPr/>
              <a:t>15</a:t>
            </a:fld>
            <a:endParaRPr lang="en-US"/>
          </a:p>
        </p:txBody>
      </p:sp>
    </p:spTree>
    <p:extLst>
      <p:ext uri="{BB962C8B-B14F-4D97-AF65-F5344CB8AC3E}">
        <p14:creationId xmlns:p14="http://schemas.microsoft.com/office/powerpoint/2010/main" val="3492456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8746" y="241769"/>
            <a:ext cx="8229600" cy="852838"/>
          </a:xfrm>
        </p:spPr>
        <p:txBody>
          <a:bodyPr>
            <a:normAutofit/>
          </a:bodyPr>
          <a:lstStyle/>
          <a:p>
            <a:r>
              <a:rPr lang="en-US" sz="3600" dirty="0"/>
              <a:t>Image Acquisition - Parasternal Views</a:t>
            </a:r>
          </a:p>
        </p:txBody>
      </p:sp>
      <p:sp>
        <p:nvSpPr>
          <p:cNvPr id="6" name="Rectangle 5"/>
          <p:cNvSpPr/>
          <p:nvPr/>
        </p:nvSpPr>
        <p:spPr>
          <a:xfrm>
            <a:off x="1266093" y="941203"/>
            <a:ext cx="6743700" cy="461665"/>
          </a:xfrm>
          <a:prstGeom prst="rect">
            <a:avLst/>
          </a:prstGeom>
        </p:spPr>
        <p:txBody>
          <a:bodyPr wrap="square">
            <a:spAutoFit/>
          </a:bodyPr>
          <a:lstStyle/>
          <a:p>
            <a:pPr algn="ctr"/>
            <a:r>
              <a:rPr lang="en-US" sz="2400" b="1" i="1" u="sng" dirty="0"/>
              <a:t>Parasternal Short Axis View</a:t>
            </a:r>
            <a:r>
              <a:rPr lang="en-US" sz="2400" b="1" i="1" dirty="0"/>
              <a:t>  </a:t>
            </a:r>
          </a:p>
        </p:txBody>
      </p:sp>
      <p:sp>
        <p:nvSpPr>
          <p:cNvPr id="2" name="Rectangle 1"/>
          <p:cNvSpPr/>
          <p:nvPr/>
        </p:nvSpPr>
        <p:spPr>
          <a:xfrm>
            <a:off x="77637" y="1823736"/>
            <a:ext cx="3628681" cy="5016758"/>
          </a:xfrm>
          <a:prstGeom prst="rect">
            <a:avLst/>
          </a:prstGeom>
        </p:spPr>
        <p:txBody>
          <a:bodyPr wrap="square">
            <a:spAutoFit/>
          </a:bodyPr>
          <a:lstStyle/>
          <a:p>
            <a:pPr marL="342900" indent="-342900">
              <a:buFont typeface="Arial" panose="020B0604020202020204" pitchFamily="34" charset="0"/>
              <a:buChar char="•"/>
            </a:pPr>
            <a:r>
              <a:rPr lang="en-US" sz="2000" dirty="0">
                <a:latin typeface="+mj-lt"/>
              </a:rPr>
              <a:t>Record images of aortic valve, in 2D and color Doppler to evaluate for regurgitation.</a:t>
            </a:r>
          </a:p>
          <a:p>
            <a:pPr marL="274320" indent="-274320">
              <a:buFont typeface="Wingdings" panose="05000000000000000000" pitchFamily="2" charset="2"/>
              <a:buChar char="§"/>
            </a:pPr>
            <a:endParaRPr lang="en-US" sz="2000" b="1" dirty="0">
              <a:solidFill>
                <a:srgbClr val="000000"/>
              </a:solidFill>
              <a:latin typeface="+mj-lt"/>
            </a:endParaRPr>
          </a:p>
          <a:p>
            <a:pPr marL="342900" indent="-342900">
              <a:buFont typeface="Arial" panose="020B0604020202020204" pitchFamily="34" charset="0"/>
              <a:buChar char="•"/>
            </a:pPr>
            <a:r>
              <a:rPr lang="en-US" sz="2000" b="1" dirty="0">
                <a:solidFill>
                  <a:srgbClr val="000000"/>
                </a:solidFill>
                <a:latin typeface="+mj-lt"/>
              </a:rPr>
              <a:t>In the ideal echocardiographic window for the parasternal </a:t>
            </a:r>
            <a:r>
              <a:rPr lang="en-US" sz="2000" b="1" dirty="0">
                <a:latin typeface="+mj-lt"/>
              </a:rPr>
              <a:t>short axis at the aortic valve level</a:t>
            </a:r>
            <a:r>
              <a:rPr lang="en-US" sz="2000" b="1" dirty="0">
                <a:solidFill>
                  <a:srgbClr val="000000"/>
                </a:solidFill>
                <a:latin typeface="+mj-lt"/>
              </a:rPr>
              <a:t>:</a:t>
            </a:r>
            <a:endParaRPr lang="en-US" sz="2000" b="1" dirty="0">
              <a:latin typeface="+mj-lt"/>
            </a:endParaRPr>
          </a:p>
          <a:p>
            <a:pPr marL="822960" lvl="1" indent="-182880">
              <a:buFont typeface="Arial" panose="020B0604020202020204" pitchFamily="34" charset="0"/>
              <a:buChar char="•"/>
            </a:pPr>
            <a:r>
              <a:rPr lang="en-US" sz="2000" dirty="0">
                <a:latin typeface="+mj-lt"/>
              </a:rPr>
              <a:t>All 3 cusps of the aortic valve are visible, with a clear upside down triangle pattern during systole</a:t>
            </a:r>
          </a:p>
          <a:p>
            <a:pPr marL="822960" lvl="1" indent="-182880">
              <a:buFont typeface="Arial" panose="020B0604020202020204" pitchFamily="34" charset="0"/>
              <a:buChar char="•"/>
            </a:pPr>
            <a:r>
              <a:rPr lang="en-US" sz="2000" dirty="0">
                <a:latin typeface="+mj-lt"/>
              </a:rPr>
              <a:t>The tricuspid valve and interatrial septum are visible</a:t>
            </a:r>
          </a:p>
        </p:txBody>
      </p:sp>
      <p:sp>
        <p:nvSpPr>
          <p:cNvPr id="7" name="Rectangle 6"/>
          <p:cNvSpPr/>
          <p:nvPr/>
        </p:nvSpPr>
        <p:spPr>
          <a:xfrm>
            <a:off x="1266093" y="1429726"/>
            <a:ext cx="6743700" cy="461665"/>
          </a:xfrm>
          <a:prstGeom prst="rect">
            <a:avLst/>
          </a:prstGeom>
        </p:spPr>
        <p:txBody>
          <a:bodyPr wrap="square">
            <a:spAutoFit/>
          </a:bodyPr>
          <a:lstStyle/>
          <a:p>
            <a:pPr algn="ctr"/>
            <a:r>
              <a:rPr lang="en-US" sz="2400" cap="all" dirty="0"/>
              <a:t>Aortic Valve Level</a:t>
            </a:r>
          </a:p>
        </p:txBody>
      </p:sp>
      <p:pic>
        <p:nvPicPr>
          <p:cNvPr id="3" name="Picture 2"/>
          <p:cNvPicPr>
            <a:picLocks noChangeAspect="1"/>
          </p:cNvPicPr>
          <p:nvPr/>
        </p:nvPicPr>
        <p:blipFill>
          <a:blip r:embed="rId2"/>
          <a:stretch>
            <a:fillRect/>
          </a:stretch>
        </p:blipFill>
        <p:spPr>
          <a:xfrm>
            <a:off x="3882041" y="2520522"/>
            <a:ext cx="4963412" cy="3697398"/>
          </a:xfrm>
          <a:prstGeom prst="rect">
            <a:avLst/>
          </a:prstGeom>
        </p:spPr>
      </p:pic>
      <p:sp>
        <p:nvSpPr>
          <p:cNvPr id="8" name="Rectangle 7"/>
          <p:cNvSpPr/>
          <p:nvPr/>
        </p:nvSpPr>
        <p:spPr>
          <a:xfrm>
            <a:off x="4408381" y="2151190"/>
            <a:ext cx="3812647" cy="369332"/>
          </a:xfrm>
          <a:prstGeom prst="rect">
            <a:avLst/>
          </a:prstGeom>
        </p:spPr>
        <p:txBody>
          <a:bodyPr wrap="none">
            <a:spAutoFit/>
          </a:bodyPr>
          <a:lstStyle/>
          <a:p>
            <a:pPr algn="ctr"/>
            <a:r>
              <a:rPr lang="en-US" dirty="0"/>
              <a:t>PSAX View AORTIC LEVEL – 2D Imaging</a:t>
            </a:r>
          </a:p>
        </p:txBody>
      </p:sp>
      <p:sp>
        <p:nvSpPr>
          <p:cNvPr id="4" name="Slide Number Placeholder 3"/>
          <p:cNvSpPr>
            <a:spLocks noGrp="1"/>
          </p:cNvSpPr>
          <p:nvPr>
            <p:ph type="sldNum" sz="quarter" idx="12"/>
          </p:nvPr>
        </p:nvSpPr>
        <p:spPr/>
        <p:txBody>
          <a:bodyPr/>
          <a:lstStyle/>
          <a:p>
            <a:fld id="{5EF645CE-C46A-4E4F-BA94-1CBAB1C74F99}" type="slidenum">
              <a:rPr lang="en-US" smtClean="0"/>
              <a:pPr/>
              <a:t>16</a:t>
            </a:fld>
            <a:endParaRPr lang="en-US"/>
          </a:p>
        </p:txBody>
      </p:sp>
    </p:spTree>
    <p:extLst>
      <p:ext uri="{BB962C8B-B14F-4D97-AF65-F5344CB8AC3E}">
        <p14:creationId xmlns:p14="http://schemas.microsoft.com/office/powerpoint/2010/main" val="4224800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8746" y="241769"/>
            <a:ext cx="8229600" cy="852838"/>
          </a:xfrm>
        </p:spPr>
        <p:txBody>
          <a:bodyPr>
            <a:normAutofit/>
          </a:bodyPr>
          <a:lstStyle/>
          <a:p>
            <a:r>
              <a:rPr lang="en-US" sz="3600" dirty="0"/>
              <a:t>Image Acquisition - Parasternal Views</a:t>
            </a:r>
          </a:p>
        </p:txBody>
      </p:sp>
      <p:sp>
        <p:nvSpPr>
          <p:cNvPr id="6" name="Rectangle 5"/>
          <p:cNvSpPr/>
          <p:nvPr/>
        </p:nvSpPr>
        <p:spPr>
          <a:xfrm>
            <a:off x="1266093" y="941203"/>
            <a:ext cx="6743700" cy="461665"/>
          </a:xfrm>
          <a:prstGeom prst="rect">
            <a:avLst/>
          </a:prstGeom>
        </p:spPr>
        <p:txBody>
          <a:bodyPr wrap="square">
            <a:spAutoFit/>
          </a:bodyPr>
          <a:lstStyle/>
          <a:p>
            <a:pPr algn="ctr"/>
            <a:r>
              <a:rPr lang="en-US" sz="2400" b="1" i="1" u="sng" dirty="0"/>
              <a:t>Parasternal Short Axis View</a:t>
            </a:r>
            <a:r>
              <a:rPr lang="en-US" sz="2400" b="1" i="1" dirty="0"/>
              <a:t>  </a:t>
            </a:r>
          </a:p>
        </p:txBody>
      </p:sp>
      <p:sp>
        <p:nvSpPr>
          <p:cNvPr id="7" name="Rectangle 6"/>
          <p:cNvSpPr/>
          <p:nvPr/>
        </p:nvSpPr>
        <p:spPr>
          <a:xfrm>
            <a:off x="1266093" y="1429726"/>
            <a:ext cx="6743700" cy="461665"/>
          </a:xfrm>
          <a:prstGeom prst="rect">
            <a:avLst/>
          </a:prstGeom>
        </p:spPr>
        <p:txBody>
          <a:bodyPr wrap="square">
            <a:spAutoFit/>
          </a:bodyPr>
          <a:lstStyle/>
          <a:p>
            <a:pPr algn="ctr"/>
            <a:r>
              <a:rPr lang="en-US" sz="2400" cap="all" dirty="0"/>
              <a:t>Aortic Valve Level</a:t>
            </a:r>
          </a:p>
        </p:txBody>
      </p:sp>
      <p:sp>
        <p:nvSpPr>
          <p:cNvPr id="8" name="Rectangle 7"/>
          <p:cNvSpPr/>
          <p:nvPr/>
        </p:nvSpPr>
        <p:spPr>
          <a:xfrm>
            <a:off x="2392040" y="2151190"/>
            <a:ext cx="4669868" cy="369332"/>
          </a:xfrm>
          <a:prstGeom prst="rect">
            <a:avLst/>
          </a:prstGeom>
        </p:spPr>
        <p:txBody>
          <a:bodyPr wrap="none">
            <a:spAutoFit/>
          </a:bodyPr>
          <a:lstStyle/>
          <a:p>
            <a:pPr algn="ctr"/>
            <a:r>
              <a:rPr lang="en-US" dirty="0"/>
              <a:t>PSAX View AORTIC LEVEL – Color Doppler of AV </a:t>
            </a:r>
          </a:p>
        </p:txBody>
      </p:sp>
      <p:pic>
        <p:nvPicPr>
          <p:cNvPr id="4" name="Picture 3"/>
          <p:cNvPicPr>
            <a:picLocks noChangeAspect="1"/>
          </p:cNvPicPr>
          <p:nvPr/>
        </p:nvPicPr>
        <p:blipFill>
          <a:blip r:embed="rId2"/>
          <a:stretch>
            <a:fillRect/>
          </a:stretch>
        </p:blipFill>
        <p:spPr>
          <a:xfrm>
            <a:off x="1945952" y="2520522"/>
            <a:ext cx="5562042" cy="3878868"/>
          </a:xfrm>
          <a:prstGeom prst="rect">
            <a:avLst/>
          </a:prstGeom>
        </p:spPr>
      </p:pic>
      <p:sp>
        <p:nvSpPr>
          <p:cNvPr id="2" name="Slide Number Placeholder 1"/>
          <p:cNvSpPr>
            <a:spLocks noGrp="1"/>
          </p:cNvSpPr>
          <p:nvPr>
            <p:ph type="sldNum" sz="quarter" idx="12"/>
          </p:nvPr>
        </p:nvSpPr>
        <p:spPr/>
        <p:txBody>
          <a:bodyPr/>
          <a:lstStyle/>
          <a:p>
            <a:fld id="{5EF645CE-C46A-4E4F-BA94-1CBAB1C74F99}" type="slidenum">
              <a:rPr lang="en-US" smtClean="0"/>
              <a:pPr/>
              <a:t>17</a:t>
            </a:fld>
            <a:endParaRPr lang="en-US"/>
          </a:p>
        </p:txBody>
      </p:sp>
    </p:spTree>
    <p:extLst>
      <p:ext uri="{BB962C8B-B14F-4D97-AF65-F5344CB8AC3E}">
        <p14:creationId xmlns:p14="http://schemas.microsoft.com/office/powerpoint/2010/main" val="4073652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8746" y="241769"/>
            <a:ext cx="8229600" cy="852838"/>
          </a:xfrm>
        </p:spPr>
        <p:txBody>
          <a:bodyPr>
            <a:normAutofit/>
          </a:bodyPr>
          <a:lstStyle/>
          <a:p>
            <a:r>
              <a:rPr lang="en-US" sz="3600" dirty="0"/>
              <a:t>Image Acquisition - Parasternal Views</a:t>
            </a:r>
          </a:p>
        </p:txBody>
      </p:sp>
      <p:sp>
        <p:nvSpPr>
          <p:cNvPr id="6" name="Rectangle 5"/>
          <p:cNvSpPr/>
          <p:nvPr/>
        </p:nvSpPr>
        <p:spPr>
          <a:xfrm>
            <a:off x="1266093" y="907951"/>
            <a:ext cx="6743700" cy="461665"/>
          </a:xfrm>
          <a:prstGeom prst="rect">
            <a:avLst/>
          </a:prstGeom>
        </p:spPr>
        <p:txBody>
          <a:bodyPr wrap="square">
            <a:spAutoFit/>
          </a:bodyPr>
          <a:lstStyle/>
          <a:p>
            <a:pPr algn="ctr"/>
            <a:r>
              <a:rPr lang="en-US" sz="2400" b="1" i="1" u="sng" dirty="0"/>
              <a:t>Parasternal Short Axis View</a:t>
            </a:r>
            <a:r>
              <a:rPr lang="en-US" sz="2400" b="1" i="1" dirty="0"/>
              <a:t>  </a:t>
            </a:r>
          </a:p>
        </p:txBody>
      </p:sp>
      <p:sp>
        <p:nvSpPr>
          <p:cNvPr id="7" name="Rectangle 6"/>
          <p:cNvSpPr/>
          <p:nvPr/>
        </p:nvSpPr>
        <p:spPr>
          <a:xfrm>
            <a:off x="610187" y="1371535"/>
            <a:ext cx="8001797" cy="461665"/>
          </a:xfrm>
          <a:prstGeom prst="rect">
            <a:avLst/>
          </a:prstGeom>
        </p:spPr>
        <p:txBody>
          <a:bodyPr wrap="square">
            <a:spAutoFit/>
          </a:bodyPr>
          <a:lstStyle/>
          <a:p>
            <a:pPr algn="ctr"/>
            <a:r>
              <a:rPr lang="en-US" sz="2400" cap="all" dirty="0"/>
              <a:t>Aortic Valve Level – R</a:t>
            </a:r>
            <a:r>
              <a:rPr lang="en-US" sz="2400" dirty="0"/>
              <a:t>ight Ventricular </a:t>
            </a:r>
            <a:r>
              <a:rPr lang="en-US" sz="2400" cap="all" dirty="0"/>
              <a:t>O</a:t>
            </a:r>
            <a:r>
              <a:rPr lang="en-US" sz="2400" dirty="0"/>
              <a:t>utflow Tract</a:t>
            </a:r>
            <a:endParaRPr lang="en-US" sz="2400" cap="all" dirty="0"/>
          </a:p>
        </p:txBody>
      </p:sp>
      <p:sp>
        <p:nvSpPr>
          <p:cNvPr id="9" name="Rectangle 8"/>
          <p:cNvSpPr/>
          <p:nvPr/>
        </p:nvSpPr>
        <p:spPr>
          <a:xfrm>
            <a:off x="610187" y="2260996"/>
            <a:ext cx="8138159" cy="3016210"/>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US" sz="2000" dirty="0"/>
              <a:t>2D images of proximal pulmonary artery will be obtained</a:t>
            </a:r>
          </a:p>
          <a:p>
            <a:pPr marL="342900" indent="-342900">
              <a:spcBef>
                <a:spcPts val="600"/>
              </a:spcBef>
              <a:spcAft>
                <a:spcPts val="600"/>
              </a:spcAft>
              <a:buFont typeface="Arial" panose="020B0604020202020204" pitchFamily="34" charset="0"/>
              <a:buChar char="•"/>
            </a:pPr>
            <a:r>
              <a:rPr lang="en-US" sz="2000" dirty="0"/>
              <a:t>Color Doppler interrogation of RVOT for presence of pulmonic insufficiency </a:t>
            </a:r>
          </a:p>
          <a:p>
            <a:pPr marL="342900" indent="-342900">
              <a:spcBef>
                <a:spcPts val="600"/>
              </a:spcBef>
              <a:spcAft>
                <a:spcPts val="600"/>
              </a:spcAft>
              <a:buFont typeface="Arial" panose="020B0604020202020204" pitchFamily="34" charset="0"/>
              <a:buChar char="•"/>
            </a:pPr>
            <a:r>
              <a:rPr lang="en-US" sz="2000" dirty="0"/>
              <a:t>Spectral Doppler signals will be obtained with pulsed and continuous wave, with PW sample volume placed in the RVOT just proximal to the pulmonic valve</a:t>
            </a:r>
          </a:p>
          <a:p>
            <a:pPr marL="800100" lvl="1" indent="-342900">
              <a:spcBef>
                <a:spcPts val="600"/>
              </a:spcBef>
              <a:spcAft>
                <a:spcPts val="600"/>
              </a:spcAft>
              <a:buFont typeface="Wingdings" panose="05000000000000000000" pitchFamily="2" charset="2"/>
              <a:buChar char="Ø"/>
            </a:pPr>
            <a:r>
              <a:rPr lang="en-US" sz="2000" i="1" dirty="0"/>
              <a:t>The peak velocity, flow velocity integral, and flow duration of PW Doppler signal will be measured</a:t>
            </a:r>
            <a:endParaRPr lang="en-US" sz="2000" dirty="0"/>
          </a:p>
        </p:txBody>
      </p:sp>
      <p:sp>
        <p:nvSpPr>
          <p:cNvPr id="2" name="Slide Number Placeholder 1"/>
          <p:cNvSpPr>
            <a:spLocks noGrp="1"/>
          </p:cNvSpPr>
          <p:nvPr>
            <p:ph type="sldNum" sz="quarter" idx="12"/>
          </p:nvPr>
        </p:nvSpPr>
        <p:spPr/>
        <p:txBody>
          <a:bodyPr/>
          <a:lstStyle/>
          <a:p>
            <a:fld id="{5EF645CE-C46A-4E4F-BA94-1CBAB1C74F99}" type="slidenum">
              <a:rPr lang="en-US" smtClean="0"/>
              <a:pPr/>
              <a:t>18</a:t>
            </a:fld>
            <a:endParaRPr lang="en-US"/>
          </a:p>
        </p:txBody>
      </p:sp>
    </p:spTree>
    <p:extLst>
      <p:ext uri="{BB962C8B-B14F-4D97-AF65-F5344CB8AC3E}">
        <p14:creationId xmlns:p14="http://schemas.microsoft.com/office/powerpoint/2010/main" val="576781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8746" y="241769"/>
            <a:ext cx="8229600" cy="852838"/>
          </a:xfrm>
        </p:spPr>
        <p:txBody>
          <a:bodyPr>
            <a:normAutofit/>
          </a:bodyPr>
          <a:lstStyle/>
          <a:p>
            <a:r>
              <a:rPr lang="en-US" sz="3600" dirty="0"/>
              <a:t>Image Acquisition - Parasternal Views</a:t>
            </a:r>
          </a:p>
        </p:txBody>
      </p:sp>
      <p:sp>
        <p:nvSpPr>
          <p:cNvPr id="6" name="Rectangle 5"/>
          <p:cNvSpPr/>
          <p:nvPr/>
        </p:nvSpPr>
        <p:spPr>
          <a:xfrm>
            <a:off x="1266093" y="874699"/>
            <a:ext cx="6743700" cy="461665"/>
          </a:xfrm>
          <a:prstGeom prst="rect">
            <a:avLst/>
          </a:prstGeom>
        </p:spPr>
        <p:txBody>
          <a:bodyPr wrap="square">
            <a:spAutoFit/>
          </a:bodyPr>
          <a:lstStyle/>
          <a:p>
            <a:pPr algn="ctr"/>
            <a:r>
              <a:rPr lang="en-US" sz="2400" b="1" i="1" u="sng" dirty="0"/>
              <a:t>Parasternal Short Axis View</a:t>
            </a:r>
            <a:r>
              <a:rPr lang="en-US" sz="2400" b="1" i="1" dirty="0"/>
              <a:t>  </a:t>
            </a:r>
          </a:p>
        </p:txBody>
      </p:sp>
      <p:sp>
        <p:nvSpPr>
          <p:cNvPr id="7" name="Rectangle 6"/>
          <p:cNvSpPr/>
          <p:nvPr/>
        </p:nvSpPr>
        <p:spPr>
          <a:xfrm>
            <a:off x="610187" y="1305031"/>
            <a:ext cx="8001797" cy="461665"/>
          </a:xfrm>
          <a:prstGeom prst="rect">
            <a:avLst/>
          </a:prstGeom>
        </p:spPr>
        <p:txBody>
          <a:bodyPr wrap="square">
            <a:spAutoFit/>
          </a:bodyPr>
          <a:lstStyle/>
          <a:p>
            <a:pPr algn="ctr"/>
            <a:r>
              <a:rPr lang="en-US" sz="2400" cap="all" dirty="0"/>
              <a:t>Aortic Valve Level – R</a:t>
            </a:r>
            <a:r>
              <a:rPr lang="en-US" sz="2400" dirty="0"/>
              <a:t>ight Ventricular </a:t>
            </a:r>
            <a:r>
              <a:rPr lang="en-US" sz="2400" cap="all" dirty="0"/>
              <a:t>O</a:t>
            </a:r>
            <a:r>
              <a:rPr lang="en-US" sz="2400" dirty="0"/>
              <a:t>utflow Tract</a:t>
            </a:r>
            <a:endParaRPr lang="en-US" sz="2400" cap="all" dirty="0"/>
          </a:p>
        </p:txBody>
      </p:sp>
      <p:pic>
        <p:nvPicPr>
          <p:cNvPr id="3" name="Picture 2"/>
          <p:cNvPicPr>
            <a:picLocks noChangeAspect="1"/>
          </p:cNvPicPr>
          <p:nvPr/>
        </p:nvPicPr>
        <p:blipFill rotWithShape="1">
          <a:blip r:embed="rId2"/>
          <a:srcRect r="9810"/>
          <a:stretch/>
        </p:blipFill>
        <p:spPr>
          <a:xfrm>
            <a:off x="241069" y="2989767"/>
            <a:ext cx="4192908" cy="3463157"/>
          </a:xfrm>
          <a:prstGeom prst="rect">
            <a:avLst/>
          </a:prstGeom>
        </p:spPr>
      </p:pic>
      <p:pic>
        <p:nvPicPr>
          <p:cNvPr id="10" name="Picture 9"/>
          <p:cNvPicPr>
            <a:picLocks noChangeAspect="1"/>
          </p:cNvPicPr>
          <p:nvPr/>
        </p:nvPicPr>
        <p:blipFill rotWithShape="1">
          <a:blip r:embed="rId3"/>
          <a:srcRect l="4706" r="-2829"/>
          <a:stretch/>
        </p:blipFill>
        <p:spPr>
          <a:xfrm>
            <a:off x="4552021" y="3003966"/>
            <a:ext cx="4556146" cy="3443397"/>
          </a:xfrm>
          <a:prstGeom prst="rect">
            <a:avLst/>
          </a:prstGeom>
        </p:spPr>
      </p:pic>
      <p:sp>
        <p:nvSpPr>
          <p:cNvPr id="11" name="Rectangle 10"/>
          <p:cNvSpPr/>
          <p:nvPr/>
        </p:nvSpPr>
        <p:spPr>
          <a:xfrm>
            <a:off x="421578" y="2480746"/>
            <a:ext cx="3770620" cy="584775"/>
          </a:xfrm>
          <a:prstGeom prst="rect">
            <a:avLst/>
          </a:prstGeom>
        </p:spPr>
        <p:txBody>
          <a:bodyPr wrap="square">
            <a:spAutoFit/>
          </a:bodyPr>
          <a:lstStyle/>
          <a:p>
            <a:pPr algn="ctr"/>
            <a:r>
              <a:rPr lang="en-US" sz="1600" dirty="0">
                <a:solidFill>
                  <a:srgbClr val="000000"/>
                </a:solidFill>
                <a:cs typeface="Arial" panose="020B0604020202020204" pitchFamily="34" charset="0"/>
              </a:rPr>
              <a:t>PSAX view AORTIC LEVEL 2D imaging </a:t>
            </a:r>
          </a:p>
          <a:p>
            <a:pPr algn="ctr"/>
            <a:r>
              <a:rPr lang="en-US" sz="1600" dirty="0">
                <a:solidFill>
                  <a:srgbClr val="000000"/>
                </a:solidFill>
                <a:cs typeface="Arial" panose="020B0604020202020204" pitchFamily="34" charset="0"/>
              </a:rPr>
              <a:t>focused on the RVOT and PV</a:t>
            </a:r>
            <a:endParaRPr lang="en-US" sz="1600" dirty="0">
              <a:cs typeface="Arial" panose="020B0604020202020204" pitchFamily="34" charset="0"/>
            </a:endParaRPr>
          </a:p>
        </p:txBody>
      </p:sp>
      <p:sp>
        <p:nvSpPr>
          <p:cNvPr id="12" name="Rectangle 11"/>
          <p:cNvSpPr/>
          <p:nvPr/>
        </p:nvSpPr>
        <p:spPr>
          <a:xfrm>
            <a:off x="4552021" y="2500547"/>
            <a:ext cx="4196325" cy="584775"/>
          </a:xfrm>
          <a:prstGeom prst="rect">
            <a:avLst/>
          </a:prstGeom>
        </p:spPr>
        <p:txBody>
          <a:bodyPr wrap="square">
            <a:spAutoFit/>
          </a:bodyPr>
          <a:lstStyle/>
          <a:p>
            <a:pPr algn="ctr"/>
            <a:r>
              <a:rPr lang="en-US" sz="1600" dirty="0">
                <a:solidFill>
                  <a:srgbClr val="000000"/>
                </a:solidFill>
                <a:cs typeface="Arial" panose="020B0604020202020204" pitchFamily="34" charset="0"/>
              </a:rPr>
              <a:t>PSAX view </a:t>
            </a:r>
            <a:r>
              <a:rPr lang="en-US" sz="1600" dirty="0"/>
              <a:t>AORTIC LEVEL </a:t>
            </a:r>
            <a:r>
              <a:rPr lang="en-US" sz="1600" dirty="0">
                <a:solidFill>
                  <a:srgbClr val="000000"/>
                </a:solidFill>
                <a:cs typeface="Arial" panose="020B0604020202020204" pitchFamily="34" charset="0"/>
              </a:rPr>
              <a:t>color Doppler </a:t>
            </a:r>
          </a:p>
          <a:p>
            <a:pPr algn="ctr"/>
            <a:r>
              <a:rPr lang="en-US" sz="1600" dirty="0">
                <a:solidFill>
                  <a:srgbClr val="000000"/>
                </a:solidFill>
                <a:cs typeface="Arial" panose="020B0604020202020204" pitchFamily="34" charset="0"/>
              </a:rPr>
              <a:t>focused on the RVOT, PV, and PA</a:t>
            </a:r>
            <a:endParaRPr lang="en-US" sz="1600" dirty="0">
              <a:cs typeface="Arial" panose="020B0604020202020204" pitchFamily="34" charset="0"/>
            </a:endParaRPr>
          </a:p>
        </p:txBody>
      </p:sp>
      <p:sp>
        <p:nvSpPr>
          <p:cNvPr id="2" name="Rectangle 1"/>
          <p:cNvSpPr/>
          <p:nvPr/>
        </p:nvSpPr>
        <p:spPr>
          <a:xfrm>
            <a:off x="586850" y="1800555"/>
            <a:ext cx="7930341" cy="646331"/>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mj-lt"/>
              </a:rPr>
              <a:t>From PSAX view at AV level, the following images of the right ventricular outflow tract, pulmonic valve, and </a:t>
            </a:r>
            <a:r>
              <a:rPr lang="en-US" dirty="0">
                <a:solidFill>
                  <a:srgbClr val="000000"/>
                </a:solidFill>
                <a:cs typeface="Arial" panose="020B0604020202020204" pitchFamily="34" charset="0"/>
              </a:rPr>
              <a:t>pulmonary artery</a:t>
            </a:r>
            <a:r>
              <a:rPr lang="en-US" dirty="0">
                <a:cs typeface="Arial" panose="020B0604020202020204" pitchFamily="34" charset="0"/>
              </a:rPr>
              <a:t> </a:t>
            </a:r>
            <a:r>
              <a:rPr lang="en-US" dirty="0">
                <a:solidFill>
                  <a:srgbClr val="000000"/>
                </a:solidFill>
                <a:latin typeface="+mj-lt"/>
              </a:rPr>
              <a:t>will be obtained:</a:t>
            </a:r>
            <a:endParaRPr lang="en-US" dirty="0">
              <a:latin typeface="+mj-lt"/>
            </a:endParaRPr>
          </a:p>
        </p:txBody>
      </p:sp>
      <p:sp>
        <p:nvSpPr>
          <p:cNvPr id="4" name="Slide Number Placeholder 3"/>
          <p:cNvSpPr>
            <a:spLocks noGrp="1"/>
          </p:cNvSpPr>
          <p:nvPr>
            <p:ph type="sldNum" sz="quarter" idx="12"/>
          </p:nvPr>
        </p:nvSpPr>
        <p:spPr/>
        <p:txBody>
          <a:bodyPr/>
          <a:lstStyle/>
          <a:p>
            <a:fld id="{5EF645CE-C46A-4E4F-BA94-1CBAB1C74F99}" type="slidenum">
              <a:rPr lang="en-US" smtClean="0"/>
              <a:pPr/>
              <a:t>19</a:t>
            </a:fld>
            <a:endParaRPr lang="en-US"/>
          </a:p>
        </p:txBody>
      </p:sp>
    </p:spTree>
    <p:extLst>
      <p:ext uri="{BB962C8B-B14F-4D97-AF65-F5344CB8AC3E}">
        <p14:creationId xmlns:p14="http://schemas.microsoft.com/office/powerpoint/2010/main" val="1711044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p>
            <a:r>
              <a:rPr lang="en-US" b="1" dirty="0">
                <a:latin typeface="Calibri Light" panose="020F0302020204030204" pitchFamily="34" charset="0"/>
                <a:cs typeface="Calibri Light" panose="020F0302020204030204" pitchFamily="34" charset="0"/>
              </a:rPr>
              <a:t>AAML1831 Cardiac Studies</a:t>
            </a:r>
          </a:p>
        </p:txBody>
      </p:sp>
      <p:sp>
        <p:nvSpPr>
          <p:cNvPr id="3" name="Content Placeholder 2"/>
          <p:cNvSpPr>
            <a:spLocks noGrp="1"/>
          </p:cNvSpPr>
          <p:nvPr>
            <p:ph idx="1"/>
          </p:nvPr>
        </p:nvSpPr>
        <p:spPr>
          <a:xfrm>
            <a:off x="130628" y="1351378"/>
            <a:ext cx="4202833" cy="4525963"/>
          </a:xfrm>
        </p:spPr>
        <p:txBody>
          <a:bodyPr>
            <a:normAutofit lnSpcReduction="10000"/>
          </a:bodyPr>
          <a:lstStyle/>
          <a:p>
            <a:pPr marL="0" indent="0">
              <a:lnSpc>
                <a:spcPct val="110000"/>
              </a:lnSpc>
              <a:spcBef>
                <a:spcPts val="0"/>
              </a:spcBef>
              <a:buNone/>
            </a:pPr>
            <a:r>
              <a:rPr lang="en-US" sz="2200" b="1" dirty="0">
                <a:latin typeface="Calibri Light" panose="020F0302020204030204" pitchFamily="34" charset="0"/>
                <a:cs typeface="Calibri Light" panose="020F0302020204030204" pitchFamily="34" charset="0"/>
              </a:rPr>
              <a:t>AAML1831 Cardiac Studies</a:t>
            </a:r>
          </a:p>
          <a:p>
            <a:pPr marL="0" indent="0">
              <a:lnSpc>
                <a:spcPct val="110000"/>
              </a:lnSpc>
              <a:spcBef>
                <a:spcPts val="0"/>
              </a:spcBef>
              <a:buNone/>
            </a:pPr>
            <a:r>
              <a:rPr lang="en-US" sz="2200" dirty="0">
                <a:latin typeface="Calibri Light" panose="020F0302020204030204" pitchFamily="34" charset="0"/>
                <a:cs typeface="Calibri Light" panose="020F0302020204030204" pitchFamily="34" charset="0"/>
              </a:rPr>
              <a:t>PI: Kasey Leger, MD, MSC</a:t>
            </a:r>
          </a:p>
          <a:p>
            <a:pPr marL="0" indent="0">
              <a:lnSpc>
                <a:spcPct val="110000"/>
              </a:lnSpc>
              <a:spcBef>
                <a:spcPts val="0"/>
              </a:spcBef>
              <a:buNone/>
            </a:pPr>
            <a:r>
              <a:rPr lang="en-US" sz="2200" dirty="0">
                <a:latin typeface="Calibri Light" panose="020F0302020204030204" pitchFamily="34" charset="0"/>
                <a:cs typeface="Calibri Light" panose="020F0302020204030204" pitchFamily="34" charset="0"/>
              </a:rPr>
              <a:t>Seattle Children’s Hospital</a:t>
            </a:r>
          </a:p>
          <a:p>
            <a:pPr marL="0" indent="0">
              <a:lnSpc>
                <a:spcPct val="110000"/>
              </a:lnSpc>
              <a:spcBef>
                <a:spcPts val="0"/>
              </a:spcBef>
              <a:buNone/>
            </a:pPr>
            <a:r>
              <a:rPr lang="en-US" sz="2200" dirty="0">
                <a:latin typeface="Calibri Light" panose="020F0302020204030204" pitchFamily="34" charset="0"/>
                <a:cs typeface="Calibri Light" panose="020F0302020204030204" pitchFamily="34" charset="0"/>
              </a:rPr>
              <a:t>206-987-2106</a:t>
            </a:r>
          </a:p>
          <a:p>
            <a:pPr marL="0" indent="0">
              <a:lnSpc>
                <a:spcPct val="110000"/>
              </a:lnSpc>
              <a:spcBef>
                <a:spcPts val="0"/>
              </a:spcBef>
              <a:buNone/>
            </a:pPr>
            <a:endParaRPr lang="en-US" sz="2200" dirty="0">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US" sz="2200" dirty="0">
                <a:latin typeface="Calibri Light" panose="020F0302020204030204" pitchFamily="34" charset="0"/>
                <a:cs typeface="Calibri Light" panose="020F0302020204030204" pitchFamily="34" charset="0"/>
              </a:rPr>
              <a:t>CRA: Sabrina Skiba, CCRC</a:t>
            </a:r>
          </a:p>
          <a:p>
            <a:pPr marL="0" indent="0">
              <a:lnSpc>
                <a:spcPct val="110000"/>
              </a:lnSpc>
              <a:spcBef>
                <a:spcPts val="0"/>
              </a:spcBef>
              <a:buNone/>
            </a:pPr>
            <a:r>
              <a:rPr lang="en-US" sz="2200" dirty="0">
                <a:latin typeface="Calibri Light" panose="020F0302020204030204" pitchFamily="34" charset="0"/>
                <a:cs typeface="Calibri Light" panose="020F0302020204030204" pitchFamily="34" charset="0"/>
              </a:rPr>
              <a:t>Seattle Children’s Hospital</a:t>
            </a:r>
          </a:p>
          <a:p>
            <a:pPr marL="0" indent="0">
              <a:lnSpc>
                <a:spcPct val="110000"/>
              </a:lnSpc>
              <a:spcBef>
                <a:spcPts val="0"/>
              </a:spcBef>
              <a:buNone/>
            </a:pPr>
            <a:r>
              <a:rPr lang="en-US" sz="2200" dirty="0">
                <a:latin typeface="Calibri Light" panose="020F0302020204030204" pitchFamily="34" charset="0"/>
                <a:cs typeface="Calibri Light" panose="020F0302020204030204" pitchFamily="34" charset="0"/>
              </a:rPr>
              <a:t>206-884-1058</a:t>
            </a:r>
          </a:p>
          <a:p>
            <a:pPr marL="0" indent="0">
              <a:lnSpc>
                <a:spcPct val="110000"/>
              </a:lnSpc>
              <a:spcBef>
                <a:spcPts val="0"/>
              </a:spcBef>
              <a:buNone/>
            </a:pPr>
            <a:endParaRPr lang="en-US" sz="2200" dirty="0">
              <a:latin typeface="Calibri Light" panose="020F0302020204030204" pitchFamily="34" charset="0"/>
              <a:cs typeface="Calibri Light" panose="020F0302020204030204" pitchFamily="34" charset="0"/>
            </a:endParaRPr>
          </a:p>
          <a:p>
            <a:pPr marL="0" indent="0">
              <a:lnSpc>
                <a:spcPct val="110000"/>
              </a:lnSpc>
              <a:spcBef>
                <a:spcPts val="0"/>
              </a:spcBef>
              <a:buNone/>
            </a:pPr>
            <a:r>
              <a:rPr lang="en-US" sz="2200" b="1" dirty="0">
                <a:latin typeface="Calibri Light" panose="020F0302020204030204" pitchFamily="34" charset="0"/>
                <a:cs typeface="Calibri Light" panose="020F0302020204030204" pitchFamily="34" charset="0"/>
              </a:rPr>
              <a:t>AAML Pediatric Cardiology Leads</a:t>
            </a:r>
          </a:p>
          <a:p>
            <a:pPr marL="0" indent="0">
              <a:lnSpc>
                <a:spcPct val="110000"/>
              </a:lnSpc>
              <a:spcBef>
                <a:spcPts val="0"/>
              </a:spcBef>
              <a:buNone/>
            </a:pPr>
            <a:r>
              <a:rPr lang="en-US" sz="2200" dirty="0">
                <a:latin typeface="Calibri Light" panose="020F0302020204030204" pitchFamily="34" charset="0"/>
                <a:cs typeface="Calibri Light" panose="020F0302020204030204" pitchFamily="34" charset="0"/>
              </a:rPr>
              <a:t>William Border, MD</a:t>
            </a:r>
          </a:p>
          <a:p>
            <a:pPr marL="0" indent="0">
              <a:lnSpc>
                <a:spcPct val="110000"/>
              </a:lnSpc>
              <a:spcBef>
                <a:spcPts val="0"/>
              </a:spcBef>
              <a:buNone/>
            </a:pPr>
            <a:r>
              <a:rPr lang="en-US" sz="2200" dirty="0">
                <a:latin typeface="Calibri Light" panose="020F0302020204030204" pitchFamily="34" charset="0"/>
                <a:cs typeface="Calibri Light" panose="020F0302020204030204" pitchFamily="34" charset="0"/>
              </a:rPr>
              <a:t>Ritu Sachdeva, MD</a:t>
            </a:r>
          </a:p>
          <a:p>
            <a:pPr marL="0" indent="0">
              <a:lnSpc>
                <a:spcPct val="110000"/>
              </a:lnSpc>
              <a:spcBef>
                <a:spcPts val="0"/>
              </a:spcBef>
              <a:buNone/>
            </a:pPr>
            <a:r>
              <a:rPr lang="en-US" sz="2200" dirty="0">
                <a:latin typeface="Calibri Light" panose="020F0302020204030204" pitchFamily="34" charset="0"/>
                <a:cs typeface="Calibri Light" panose="020F0302020204030204" pitchFamily="34" charset="0"/>
              </a:rPr>
              <a:t>David Cox (Sonographer) </a:t>
            </a:r>
          </a:p>
          <a:p>
            <a:pPr marL="0" indent="0">
              <a:buNone/>
            </a:pPr>
            <a:endParaRPr lang="en-US" sz="2000" dirty="0">
              <a:latin typeface="Calibri Light" panose="020F0302020204030204" pitchFamily="34" charset="0"/>
              <a:cs typeface="Calibri Light" panose="020F0302020204030204" pitchFamily="34" charset="0"/>
            </a:endParaRPr>
          </a:p>
        </p:txBody>
      </p:sp>
      <p:sp>
        <p:nvSpPr>
          <p:cNvPr id="4" name="TextBox 3"/>
          <p:cNvSpPr txBox="1"/>
          <p:nvPr/>
        </p:nvSpPr>
        <p:spPr>
          <a:xfrm>
            <a:off x="4660034" y="1351378"/>
            <a:ext cx="4614705" cy="3170099"/>
          </a:xfrm>
          <a:prstGeom prst="rect">
            <a:avLst/>
          </a:prstGeom>
          <a:noFill/>
        </p:spPr>
        <p:txBody>
          <a:bodyPr wrap="square" rtlCol="0">
            <a:spAutoFit/>
          </a:bodyPr>
          <a:lstStyle/>
          <a:p>
            <a:r>
              <a:rPr lang="en-US" sz="2000" b="1" dirty="0">
                <a:latin typeface="Calibri Light" panose="020F0302020204030204" pitchFamily="34" charset="0"/>
                <a:cs typeface="Calibri Light" panose="020F0302020204030204" pitchFamily="34" charset="0"/>
              </a:rPr>
              <a:t>Echocardiography Core Lab</a:t>
            </a:r>
          </a:p>
          <a:p>
            <a:r>
              <a:rPr lang="en-US" sz="2000" dirty="0">
                <a:latin typeface="Calibri Light" panose="020F0302020204030204" pitchFamily="34" charset="0"/>
                <a:cs typeface="Calibri Light" panose="020F0302020204030204" pitchFamily="34" charset="0"/>
              </a:rPr>
              <a:t>Center for Quantitative Echocardiography</a:t>
            </a:r>
          </a:p>
          <a:p>
            <a:r>
              <a:rPr lang="en-US" sz="2000" dirty="0">
                <a:latin typeface="Calibri Light" panose="020F0302020204030204" pitchFamily="34" charset="0"/>
                <a:cs typeface="Calibri Light" panose="020F0302020204030204" pitchFamily="34" charset="0"/>
              </a:rPr>
              <a:t>Hospital of the University of Pennsylvania</a:t>
            </a:r>
          </a:p>
          <a:p>
            <a:r>
              <a:rPr lang="en-US" sz="2000" dirty="0">
                <a:latin typeface="Calibri Light" panose="020F0302020204030204" pitchFamily="34" charset="0"/>
                <a:cs typeface="Calibri Light" panose="020F0302020204030204" pitchFamily="34" charset="0"/>
              </a:rPr>
              <a:t>Rhoades Building, Ground Floor</a:t>
            </a:r>
          </a:p>
          <a:p>
            <a:r>
              <a:rPr lang="en-US" sz="2000" dirty="0">
                <a:latin typeface="Calibri Light" panose="020F0302020204030204" pitchFamily="34" charset="0"/>
                <a:cs typeface="Calibri Light" panose="020F0302020204030204" pitchFamily="34" charset="0"/>
              </a:rPr>
              <a:t>3400 Spruce Street</a:t>
            </a:r>
          </a:p>
          <a:p>
            <a:r>
              <a:rPr lang="en-US" sz="2000" dirty="0">
                <a:latin typeface="Calibri Light" panose="020F0302020204030204" pitchFamily="34" charset="0"/>
                <a:cs typeface="Calibri Light" panose="020F0302020204030204" pitchFamily="34" charset="0"/>
              </a:rPr>
              <a:t>Philadelphia, PA 19104</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PI: Bonnie Ky, MD, MSCE</a:t>
            </a:r>
          </a:p>
          <a:p>
            <a:r>
              <a:rPr lang="en-US" sz="2000" dirty="0">
                <a:latin typeface="Calibri Light" panose="020F0302020204030204" pitchFamily="34" charset="0"/>
                <a:cs typeface="Calibri Light" panose="020F0302020204030204" pitchFamily="34" charset="0"/>
              </a:rPr>
              <a:t>Lead Sonographer: Jade Chung, RDCS</a:t>
            </a:r>
          </a:p>
          <a:p>
            <a:r>
              <a:rPr lang="en-US" sz="2000" dirty="0">
                <a:latin typeface="Calibri Light" panose="020F0302020204030204" pitchFamily="34" charset="0"/>
                <a:cs typeface="Calibri Light" panose="020F0302020204030204" pitchFamily="34" charset="0"/>
              </a:rPr>
              <a:t>Project Manager: Laney Smith, MA</a:t>
            </a:r>
          </a:p>
        </p:txBody>
      </p:sp>
      <p:sp>
        <p:nvSpPr>
          <p:cNvPr id="5" name="Slide Number Placeholder 4"/>
          <p:cNvSpPr>
            <a:spLocks noGrp="1"/>
          </p:cNvSpPr>
          <p:nvPr>
            <p:ph type="sldNum" sz="quarter" idx="12"/>
          </p:nvPr>
        </p:nvSpPr>
        <p:spPr/>
        <p:txBody>
          <a:bodyPr/>
          <a:lstStyle/>
          <a:p>
            <a:fld id="{5EF645CE-C46A-4E4F-BA94-1CBAB1C74F99}" type="slidenum">
              <a:rPr lang="en-US" smtClean="0"/>
              <a:pPr/>
              <a:t>2</a:t>
            </a:fld>
            <a:endParaRPr lang="en-US"/>
          </a:p>
        </p:txBody>
      </p:sp>
      <p:sp>
        <p:nvSpPr>
          <p:cNvPr id="6" name="TextBox 5"/>
          <p:cNvSpPr txBox="1"/>
          <p:nvPr/>
        </p:nvSpPr>
        <p:spPr>
          <a:xfrm>
            <a:off x="1898371" y="5798145"/>
            <a:ext cx="4870179" cy="923330"/>
          </a:xfrm>
          <a:prstGeom prst="rect">
            <a:avLst/>
          </a:prstGeom>
          <a:noFill/>
        </p:spPr>
        <p:txBody>
          <a:bodyPr wrap="square" rtlCol="0">
            <a:spAutoFit/>
          </a:bodyPr>
          <a:lstStyle/>
          <a:p>
            <a:endParaRPr lang="en-US" dirty="0">
              <a:latin typeface="Calibri Light" panose="020F0302020204030204" pitchFamily="34" charset="0"/>
              <a:cs typeface="Calibri Light" panose="020F0302020204030204" pitchFamily="34" charset="0"/>
            </a:endParaRPr>
          </a:p>
          <a:p>
            <a:pPr algn="ctr"/>
            <a:r>
              <a:rPr lang="en-US" dirty="0">
                <a:latin typeface="Calibri Light" panose="020F0302020204030204" pitchFamily="34" charset="0"/>
                <a:cs typeface="Calibri Light" panose="020F0302020204030204" pitchFamily="34" charset="0"/>
                <a:hlinkClick r:id="rId2"/>
              </a:rPr>
              <a:t>AAML1831cardiacstudies@seattlechildrens.org</a:t>
            </a:r>
            <a:r>
              <a:rPr lang="en-US" dirty="0">
                <a:latin typeface="Calibri Light" panose="020F0302020204030204" pitchFamily="34" charset="0"/>
                <a:cs typeface="Calibri Light" panose="020F0302020204030204" pitchFamily="34" charset="0"/>
              </a:rPr>
              <a:t> </a:t>
            </a:r>
            <a:endParaRPr lang="en-US" sz="2400" dirty="0">
              <a:latin typeface="Calibri Light" panose="020F0302020204030204" pitchFamily="34" charset="0"/>
              <a:cs typeface="Calibri Light" panose="020F0302020204030204" pitchFamily="34" charset="0"/>
            </a:endParaRPr>
          </a:p>
          <a:p>
            <a:endParaRPr lang="en-US" dirty="0"/>
          </a:p>
        </p:txBody>
      </p:sp>
    </p:spTree>
    <p:extLst>
      <p:ext uri="{BB962C8B-B14F-4D97-AF65-F5344CB8AC3E}">
        <p14:creationId xmlns:p14="http://schemas.microsoft.com/office/powerpoint/2010/main" val="1711462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96285" y="89490"/>
            <a:ext cx="8229600" cy="852838"/>
          </a:xfrm>
        </p:spPr>
        <p:txBody>
          <a:bodyPr>
            <a:normAutofit/>
          </a:bodyPr>
          <a:lstStyle/>
          <a:p>
            <a:r>
              <a:rPr lang="en-US" sz="3600" dirty="0"/>
              <a:t>Image Acquisition - Parasternal Views</a:t>
            </a:r>
          </a:p>
        </p:txBody>
      </p:sp>
      <p:sp>
        <p:nvSpPr>
          <p:cNvPr id="6" name="Rectangle 5"/>
          <p:cNvSpPr/>
          <p:nvPr/>
        </p:nvSpPr>
        <p:spPr>
          <a:xfrm>
            <a:off x="1324634" y="719341"/>
            <a:ext cx="6743700" cy="461665"/>
          </a:xfrm>
          <a:prstGeom prst="rect">
            <a:avLst/>
          </a:prstGeom>
        </p:spPr>
        <p:txBody>
          <a:bodyPr wrap="square">
            <a:spAutoFit/>
          </a:bodyPr>
          <a:lstStyle/>
          <a:p>
            <a:pPr algn="ctr"/>
            <a:r>
              <a:rPr lang="en-US" sz="2400" b="1" i="1" u="sng" dirty="0"/>
              <a:t>Parasternal Short Axis View</a:t>
            </a:r>
            <a:r>
              <a:rPr lang="en-US" sz="2400" b="1" i="1" dirty="0"/>
              <a:t>  </a:t>
            </a:r>
          </a:p>
        </p:txBody>
      </p:sp>
      <p:sp>
        <p:nvSpPr>
          <p:cNvPr id="7" name="Rectangle 6"/>
          <p:cNvSpPr/>
          <p:nvPr/>
        </p:nvSpPr>
        <p:spPr>
          <a:xfrm>
            <a:off x="610187" y="1085166"/>
            <a:ext cx="8001797" cy="461665"/>
          </a:xfrm>
          <a:prstGeom prst="rect">
            <a:avLst/>
          </a:prstGeom>
        </p:spPr>
        <p:txBody>
          <a:bodyPr wrap="square">
            <a:spAutoFit/>
          </a:bodyPr>
          <a:lstStyle/>
          <a:p>
            <a:pPr algn="ctr"/>
            <a:r>
              <a:rPr lang="en-US" sz="2400" cap="all" dirty="0"/>
              <a:t>Aortic Valve Level – R</a:t>
            </a:r>
            <a:r>
              <a:rPr lang="en-US" sz="2400" dirty="0"/>
              <a:t>ight Ventricular </a:t>
            </a:r>
            <a:r>
              <a:rPr lang="en-US" sz="2400" cap="all" dirty="0"/>
              <a:t>O</a:t>
            </a:r>
            <a:r>
              <a:rPr lang="en-US" sz="2400" dirty="0"/>
              <a:t>utflow Tract</a:t>
            </a:r>
            <a:endParaRPr lang="en-US" sz="2400" cap="all" dirty="0"/>
          </a:p>
        </p:txBody>
      </p:sp>
      <p:sp>
        <p:nvSpPr>
          <p:cNvPr id="11" name="Rectangle 10"/>
          <p:cNvSpPr/>
          <p:nvPr/>
        </p:nvSpPr>
        <p:spPr>
          <a:xfrm>
            <a:off x="0" y="2484582"/>
            <a:ext cx="5201659" cy="584775"/>
          </a:xfrm>
          <a:prstGeom prst="rect">
            <a:avLst/>
          </a:prstGeom>
        </p:spPr>
        <p:txBody>
          <a:bodyPr wrap="square">
            <a:spAutoFit/>
          </a:bodyPr>
          <a:lstStyle/>
          <a:p>
            <a:pPr algn="ctr"/>
            <a:r>
              <a:rPr lang="en-US" sz="1600" dirty="0">
                <a:solidFill>
                  <a:srgbClr val="000000"/>
                </a:solidFill>
                <a:cs typeface="Arial" panose="020B0604020202020204" pitchFamily="34" charset="0"/>
              </a:rPr>
              <a:t>PW Doppler w/ the sample volume positioned in the RVOT approx. 0.5 cm proximal to the pulmonic valve leaflets</a:t>
            </a:r>
          </a:p>
        </p:txBody>
      </p:sp>
      <p:sp>
        <p:nvSpPr>
          <p:cNvPr id="12" name="Rectangle 11"/>
          <p:cNvSpPr/>
          <p:nvPr/>
        </p:nvSpPr>
        <p:spPr>
          <a:xfrm>
            <a:off x="4805666" y="2504310"/>
            <a:ext cx="4188250" cy="584775"/>
          </a:xfrm>
          <a:prstGeom prst="rect">
            <a:avLst/>
          </a:prstGeom>
        </p:spPr>
        <p:txBody>
          <a:bodyPr wrap="square">
            <a:spAutoFit/>
          </a:bodyPr>
          <a:lstStyle/>
          <a:p>
            <a:pPr algn="ctr"/>
            <a:r>
              <a:rPr lang="en-US" sz="1600" dirty="0">
                <a:solidFill>
                  <a:srgbClr val="000000"/>
                </a:solidFill>
                <a:cs typeface="Arial" panose="020B0604020202020204" pitchFamily="34" charset="0"/>
              </a:rPr>
              <a:t>CW Doppler through the pulmonic valve </a:t>
            </a:r>
          </a:p>
          <a:p>
            <a:pPr algn="ctr"/>
            <a:r>
              <a:rPr lang="en-US" sz="1600" dirty="0">
                <a:solidFill>
                  <a:srgbClr val="000000"/>
                </a:solidFill>
                <a:cs typeface="Arial" panose="020B0604020202020204" pitchFamily="34" charset="0"/>
              </a:rPr>
              <a:t>and main pulmonary artery</a:t>
            </a:r>
            <a:endParaRPr lang="en-US" sz="1600" dirty="0">
              <a:cs typeface="Arial" panose="020B0604020202020204" pitchFamily="34" charset="0"/>
            </a:endParaRPr>
          </a:p>
        </p:txBody>
      </p:sp>
      <p:sp>
        <p:nvSpPr>
          <p:cNvPr id="2" name="Rectangle 1"/>
          <p:cNvSpPr/>
          <p:nvPr/>
        </p:nvSpPr>
        <p:spPr>
          <a:xfrm>
            <a:off x="610187" y="1544644"/>
            <a:ext cx="8066703" cy="707886"/>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00000"/>
                </a:solidFill>
                <a:latin typeface="+mj-lt"/>
              </a:rPr>
              <a:t>Pulsed-wave Doppler of the </a:t>
            </a:r>
            <a:r>
              <a:rPr lang="en-US" sz="2000" dirty="0">
                <a:solidFill>
                  <a:srgbClr val="000000"/>
                </a:solidFill>
              </a:rPr>
              <a:t>right-ventricular outflow tract and </a:t>
            </a:r>
            <a:r>
              <a:rPr lang="en-US" sz="2000" dirty="0">
                <a:solidFill>
                  <a:srgbClr val="000000"/>
                </a:solidFill>
                <a:latin typeface="+mj-lt"/>
              </a:rPr>
              <a:t>c</a:t>
            </a:r>
            <a:r>
              <a:rPr lang="en-US" sz="2000" dirty="0">
                <a:solidFill>
                  <a:srgbClr val="000000"/>
                </a:solidFill>
              </a:rPr>
              <a:t>ontinuous</a:t>
            </a:r>
            <a:r>
              <a:rPr lang="en-US" sz="2000" dirty="0">
                <a:solidFill>
                  <a:srgbClr val="000000"/>
                </a:solidFill>
                <a:latin typeface="+mj-lt"/>
              </a:rPr>
              <a:t>-wave Doppler of trans-pulmonic flow will be obtained:</a:t>
            </a:r>
            <a:endParaRPr lang="en-US" sz="2000" dirty="0">
              <a:latin typeface="+mj-lt"/>
            </a:endParaRPr>
          </a:p>
        </p:txBody>
      </p:sp>
      <p:pic>
        <p:nvPicPr>
          <p:cNvPr id="4" name="Picture 3"/>
          <p:cNvPicPr>
            <a:picLocks noChangeAspect="1"/>
          </p:cNvPicPr>
          <p:nvPr/>
        </p:nvPicPr>
        <p:blipFill>
          <a:blip r:embed="rId2"/>
          <a:stretch>
            <a:fillRect/>
          </a:stretch>
        </p:blipFill>
        <p:spPr>
          <a:xfrm>
            <a:off x="265431" y="3097512"/>
            <a:ext cx="4286590" cy="2920809"/>
          </a:xfrm>
          <a:prstGeom prst="rect">
            <a:avLst/>
          </a:prstGeom>
        </p:spPr>
      </p:pic>
      <p:pic>
        <p:nvPicPr>
          <p:cNvPr id="8" name="Picture 7"/>
          <p:cNvPicPr>
            <a:picLocks noChangeAspect="1"/>
          </p:cNvPicPr>
          <p:nvPr/>
        </p:nvPicPr>
        <p:blipFill>
          <a:blip r:embed="rId3"/>
          <a:stretch>
            <a:fillRect/>
          </a:stretch>
        </p:blipFill>
        <p:spPr>
          <a:xfrm>
            <a:off x="4696484" y="3097512"/>
            <a:ext cx="4188250" cy="2920809"/>
          </a:xfrm>
          <a:prstGeom prst="rect">
            <a:avLst/>
          </a:prstGeom>
        </p:spPr>
      </p:pic>
      <p:sp>
        <p:nvSpPr>
          <p:cNvPr id="3" name="Slide Number Placeholder 2"/>
          <p:cNvSpPr>
            <a:spLocks noGrp="1"/>
          </p:cNvSpPr>
          <p:nvPr>
            <p:ph type="sldNum" sz="quarter" idx="12"/>
          </p:nvPr>
        </p:nvSpPr>
        <p:spPr/>
        <p:txBody>
          <a:bodyPr/>
          <a:lstStyle/>
          <a:p>
            <a:fld id="{5EF645CE-C46A-4E4F-BA94-1CBAB1C74F99}" type="slidenum">
              <a:rPr lang="en-US" smtClean="0"/>
              <a:pPr/>
              <a:t>20</a:t>
            </a:fld>
            <a:endParaRPr lang="en-US"/>
          </a:p>
        </p:txBody>
      </p:sp>
    </p:spTree>
    <p:extLst>
      <p:ext uri="{BB962C8B-B14F-4D97-AF65-F5344CB8AC3E}">
        <p14:creationId xmlns:p14="http://schemas.microsoft.com/office/powerpoint/2010/main" val="301468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8746" y="241769"/>
            <a:ext cx="8229600" cy="852838"/>
          </a:xfrm>
        </p:spPr>
        <p:txBody>
          <a:bodyPr>
            <a:normAutofit/>
          </a:bodyPr>
          <a:lstStyle/>
          <a:p>
            <a:r>
              <a:rPr lang="en-US" sz="3600" dirty="0"/>
              <a:t>Image Acquisition - Parasternal Views</a:t>
            </a:r>
          </a:p>
        </p:txBody>
      </p:sp>
      <p:sp>
        <p:nvSpPr>
          <p:cNvPr id="6" name="Rectangle 5"/>
          <p:cNvSpPr/>
          <p:nvPr/>
        </p:nvSpPr>
        <p:spPr>
          <a:xfrm>
            <a:off x="1266093" y="874699"/>
            <a:ext cx="6743700" cy="461665"/>
          </a:xfrm>
          <a:prstGeom prst="rect">
            <a:avLst/>
          </a:prstGeom>
        </p:spPr>
        <p:txBody>
          <a:bodyPr wrap="square">
            <a:spAutoFit/>
          </a:bodyPr>
          <a:lstStyle/>
          <a:p>
            <a:pPr algn="ctr"/>
            <a:r>
              <a:rPr lang="en-US" sz="2400" b="1" i="1" u="sng" dirty="0"/>
              <a:t>Parasternal Short Axis View</a:t>
            </a:r>
            <a:r>
              <a:rPr lang="en-US" sz="2400" b="1" i="1" dirty="0"/>
              <a:t>  </a:t>
            </a:r>
          </a:p>
        </p:txBody>
      </p:sp>
      <p:sp>
        <p:nvSpPr>
          <p:cNvPr id="7" name="Rectangle 6"/>
          <p:cNvSpPr/>
          <p:nvPr/>
        </p:nvSpPr>
        <p:spPr>
          <a:xfrm>
            <a:off x="610187" y="1305031"/>
            <a:ext cx="8001797" cy="461665"/>
          </a:xfrm>
          <a:prstGeom prst="rect">
            <a:avLst/>
          </a:prstGeom>
        </p:spPr>
        <p:txBody>
          <a:bodyPr wrap="square">
            <a:spAutoFit/>
          </a:bodyPr>
          <a:lstStyle/>
          <a:p>
            <a:pPr algn="ctr"/>
            <a:r>
              <a:rPr lang="en-US" sz="2400" cap="all" dirty="0"/>
              <a:t>Aortic Valve Level – R</a:t>
            </a:r>
            <a:r>
              <a:rPr lang="en-US" sz="2400" dirty="0"/>
              <a:t>ight Ventricular Inflow Tract</a:t>
            </a:r>
            <a:endParaRPr lang="en-US" sz="2400" cap="all" dirty="0"/>
          </a:p>
        </p:txBody>
      </p:sp>
      <p:sp>
        <p:nvSpPr>
          <p:cNvPr id="11" name="Rectangle 10"/>
          <p:cNvSpPr/>
          <p:nvPr/>
        </p:nvSpPr>
        <p:spPr>
          <a:xfrm>
            <a:off x="421578" y="2419192"/>
            <a:ext cx="3770620" cy="584775"/>
          </a:xfrm>
          <a:prstGeom prst="rect">
            <a:avLst/>
          </a:prstGeom>
        </p:spPr>
        <p:txBody>
          <a:bodyPr wrap="square">
            <a:spAutoFit/>
          </a:bodyPr>
          <a:lstStyle/>
          <a:p>
            <a:pPr algn="ctr"/>
            <a:r>
              <a:rPr lang="en-US" sz="1600" dirty="0">
                <a:solidFill>
                  <a:srgbClr val="000000"/>
                </a:solidFill>
                <a:cs typeface="Arial" panose="020B0604020202020204" pitchFamily="34" charset="0"/>
              </a:rPr>
              <a:t>PSAX view AORTIC LEVEL 2D imaging </a:t>
            </a:r>
          </a:p>
          <a:p>
            <a:pPr algn="ctr"/>
            <a:r>
              <a:rPr lang="en-US" sz="1600" dirty="0">
                <a:solidFill>
                  <a:srgbClr val="000000"/>
                </a:solidFill>
                <a:cs typeface="Arial" panose="020B0604020202020204" pitchFamily="34" charset="0"/>
              </a:rPr>
              <a:t>focused on the RVIT, TV, and RA</a:t>
            </a:r>
            <a:endParaRPr lang="en-US" sz="1600" dirty="0">
              <a:cs typeface="Arial" panose="020B0604020202020204" pitchFamily="34" charset="0"/>
            </a:endParaRPr>
          </a:p>
        </p:txBody>
      </p:sp>
      <p:sp>
        <p:nvSpPr>
          <p:cNvPr id="12" name="Rectangle 11"/>
          <p:cNvSpPr/>
          <p:nvPr/>
        </p:nvSpPr>
        <p:spPr>
          <a:xfrm>
            <a:off x="4520372" y="2436590"/>
            <a:ext cx="4196325" cy="584775"/>
          </a:xfrm>
          <a:prstGeom prst="rect">
            <a:avLst/>
          </a:prstGeom>
        </p:spPr>
        <p:txBody>
          <a:bodyPr wrap="square">
            <a:spAutoFit/>
          </a:bodyPr>
          <a:lstStyle/>
          <a:p>
            <a:pPr algn="ctr"/>
            <a:r>
              <a:rPr lang="en-US" sz="1600" dirty="0">
                <a:solidFill>
                  <a:srgbClr val="000000"/>
                </a:solidFill>
                <a:cs typeface="Arial" panose="020B0604020202020204" pitchFamily="34" charset="0"/>
              </a:rPr>
              <a:t>PSAX view </a:t>
            </a:r>
            <a:r>
              <a:rPr lang="en-US" sz="1600" dirty="0"/>
              <a:t>AORTIC LEVEL </a:t>
            </a:r>
            <a:r>
              <a:rPr lang="en-US" sz="1600" dirty="0">
                <a:solidFill>
                  <a:srgbClr val="000000"/>
                </a:solidFill>
                <a:cs typeface="Arial" panose="020B0604020202020204" pitchFamily="34" charset="0"/>
              </a:rPr>
              <a:t>color Doppler </a:t>
            </a:r>
          </a:p>
          <a:p>
            <a:pPr algn="ctr"/>
            <a:r>
              <a:rPr lang="en-US" sz="1600" dirty="0">
                <a:solidFill>
                  <a:srgbClr val="000000"/>
                </a:solidFill>
                <a:cs typeface="Arial" panose="020B0604020202020204" pitchFamily="34" charset="0"/>
              </a:rPr>
              <a:t>focused on the RVIT, TV, and RA</a:t>
            </a:r>
            <a:endParaRPr lang="en-US" sz="1600" dirty="0">
              <a:cs typeface="Arial" panose="020B0604020202020204" pitchFamily="34" charset="0"/>
            </a:endParaRPr>
          </a:p>
        </p:txBody>
      </p:sp>
      <p:sp>
        <p:nvSpPr>
          <p:cNvPr id="2" name="Rectangle 1"/>
          <p:cNvSpPr/>
          <p:nvPr/>
        </p:nvSpPr>
        <p:spPr>
          <a:xfrm>
            <a:off x="610187" y="1704043"/>
            <a:ext cx="8263852" cy="707886"/>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00000"/>
                </a:solidFill>
                <a:latin typeface="+mj-lt"/>
              </a:rPr>
              <a:t>From the PSAX view at AV level, the following images of RVIT, tricuspid valve, and right atrium will be obtained:</a:t>
            </a:r>
            <a:endParaRPr lang="en-US" sz="2000" dirty="0">
              <a:latin typeface="+mj-l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802" r="20171"/>
          <a:stretch/>
        </p:blipFill>
        <p:spPr>
          <a:xfrm>
            <a:off x="461769" y="3003966"/>
            <a:ext cx="3910340" cy="3471373"/>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7439" r="20685"/>
          <a:stretch/>
        </p:blipFill>
        <p:spPr>
          <a:xfrm>
            <a:off x="4657040" y="3003967"/>
            <a:ext cx="4059657" cy="3491174"/>
          </a:xfrm>
          <a:prstGeom prst="rect">
            <a:avLst/>
          </a:prstGeom>
        </p:spPr>
      </p:pic>
      <p:sp>
        <p:nvSpPr>
          <p:cNvPr id="3" name="Slide Number Placeholder 2"/>
          <p:cNvSpPr>
            <a:spLocks noGrp="1"/>
          </p:cNvSpPr>
          <p:nvPr>
            <p:ph type="sldNum" sz="quarter" idx="12"/>
          </p:nvPr>
        </p:nvSpPr>
        <p:spPr/>
        <p:txBody>
          <a:bodyPr/>
          <a:lstStyle/>
          <a:p>
            <a:fld id="{5EF645CE-C46A-4E4F-BA94-1CBAB1C74F99}" type="slidenum">
              <a:rPr lang="en-US" smtClean="0"/>
              <a:pPr/>
              <a:t>21</a:t>
            </a:fld>
            <a:endParaRPr lang="en-US"/>
          </a:p>
        </p:txBody>
      </p:sp>
    </p:spTree>
    <p:extLst>
      <p:ext uri="{BB962C8B-B14F-4D97-AF65-F5344CB8AC3E}">
        <p14:creationId xmlns:p14="http://schemas.microsoft.com/office/powerpoint/2010/main" val="2859118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8746" y="241769"/>
            <a:ext cx="8229600" cy="852838"/>
          </a:xfrm>
        </p:spPr>
        <p:txBody>
          <a:bodyPr>
            <a:normAutofit/>
          </a:bodyPr>
          <a:lstStyle/>
          <a:p>
            <a:r>
              <a:rPr lang="en-US" sz="3600" dirty="0"/>
              <a:t>Image Acquisition - Parasternal Views</a:t>
            </a:r>
          </a:p>
        </p:txBody>
      </p:sp>
      <p:sp>
        <p:nvSpPr>
          <p:cNvPr id="6" name="Rectangle 5"/>
          <p:cNvSpPr/>
          <p:nvPr/>
        </p:nvSpPr>
        <p:spPr>
          <a:xfrm>
            <a:off x="1266093" y="874699"/>
            <a:ext cx="6743700" cy="461665"/>
          </a:xfrm>
          <a:prstGeom prst="rect">
            <a:avLst/>
          </a:prstGeom>
        </p:spPr>
        <p:txBody>
          <a:bodyPr wrap="square">
            <a:spAutoFit/>
          </a:bodyPr>
          <a:lstStyle/>
          <a:p>
            <a:pPr algn="ctr"/>
            <a:r>
              <a:rPr lang="en-US" sz="2400" b="1" i="1" u="sng" dirty="0"/>
              <a:t>Parasternal Short Axis View</a:t>
            </a:r>
            <a:r>
              <a:rPr lang="en-US" sz="2400" b="1" i="1" dirty="0"/>
              <a:t>  </a:t>
            </a:r>
          </a:p>
        </p:txBody>
      </p:sp>
      <p:sp>
        <p:nvSpPr>
          <p:cNvPr id="7" name="Rectangle 6"/>
          <p:cNvSpPr/>
          <p:nvPr/>
        </p:nvSpPr>
        <p:spPr>
          <a:xfrm>
            <a:off x="610187" y="1305031"/>
            <a:ext cx="8001797" cy="461665"/>
          </a:xfrm>
          <a:prstGeom prst="rect">
            <a:avLst/>
          </a:prstGeom>
        </p:spPr>
        <p:txBody>
          <a:bodyPr wrap="square">
            <a:spAutoFit/>
          </a:bodyPr>
          <a:lstStyle/>
          <a:p>
            <a:pPr algn="ctr"/>
            <a:r>
              <a:rPr lang="en-US" sz="2400" cap="all" dirty="0"/>
              <a:t>Aortic Valve Level – R</a:t>
            </a:r>
            <a:r>
              <a:rPr lang="en-US" sz="2400" dirty="0"/>
              <a:t>ight Ventricular </a:t>
            </a:r>
            <a:r>
              <a:rPr lang="en-US" sz="2400" cap="all" dirty="0"/>
              <a:t>O</a:t>
            </a:r>
            <a:r>
              <a:rPr lang="en-US" sz="2400" dirty="0"/>
              <a:t>utflow Tract</a:t>
            </a:r>
            <a:endParaRPr lang="en-US" sz="2400" cap="all" dirty="0"/>
          </a:p>
        </p:txBody>
      </p:sp>
      <p:sp>
        <p:nvSpPr>
          <p:cNvPr id="2" name="Rectangle 1"/>
          <p:cNvSpPr/>
          <p:nvPr/>
        </p:nvSpPr>
        <p:spPr>
          <a:xfrm>
            <a:off x="586850" y="1800555"/>
            <a:ext cx="7930341" cy="707886"/>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00000"/>
                </a:solidFill>
              </a:rPr>
              <a:t>Continuous wave Doppler for presence of any tricuspid regurgitation will also be obtained:</a:t>
            </a:r>
            <a:endParaRPr lang="en-US" sz="2000" dirty="0"/>
          </a:p>
        </p:txBody>
      </p:sp>
      <p:sp>
        <p:nvSpPr>
          <p:cNvPr id="13" name="Rectangle 12"/>
          <p:cNvSpPr/>
          <p:nvPr/>
        </p:nvSpPr>
        <p:spPr>
          <a:xfrm>
            <a:off x="2129337" y="2584101"/>
            <a:ext cx="5008418" cy="307777"/>
          </a:xfrm>
          <a:prstGeom prst="rect">
            <a:avLst/>
          </a:prstGeom>
        </p:spPr>
        <p:txBody>
          <a:bodyPr wrap="square">
            <a:spAutoFit/>
          </a:bodyPr>
          <a:lstStyle/>
          <a:p>
            <a:pPr algn="ctr"/>
            <a:r>
              <a:rPr lang="en-US" sz="1400" dirty="0">
                <a:solidFill>
                  <a:srgbClr val="000000"/>
                </a:solidFill>
                <a:cs typeface="Arial" panose="020B0604020202020204" pitchFamily="34" charset="0"/>
              </a:rPr>
              <a:t>CW Doppler through the tricuspid valve and right atrium</a:t>
            </a:r>
            <a:endParaRPr lang="en-US" sz="1400" dirty="0">
              <a:cs typeface="Arial" panose="020B060402020202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427" r="11819"/>
          <a:stretch/>
        </p:blipFill>
        <p:spPr>
          <a:xfrm>
            <a:off x="2129337" y="2891878"/>
            <a:ext cx="5008418" cy="3613527"/>
          </a:xfrm>
          <a:prstGeom prst="rect">
            <a:avLst/>
          </a:prstGeom>
        </p:spPr>
      </p:pic>
      <p:sp>
        <p:nvSpPr>
          <p:cNvPr id="4" name="Slide Number Placeholder 3"/>
          <p:cNvSpPr>
            <a:spLocks noGrp="1"/>
          </p:cNvSpPr>
          <p:nvPr>
            <p:ph type="sldNum" sz="quarter" idx="12"/>
          </p:nvPr>
        </p:nvSpPr>
        <p:spPr/>
        <p:txBody>
          <a:bodyPr/>
          <a:lstStyle/>
          <a:p>
            <a:fld id="{5EF645CE-C46A-4E4F-BA94-1CBAB1C74F99}" type="slidenum">
              <a:rPr lang="en-US" smtClean="0"/>
              <a:pPr/>
              <a:t>22</a:t>
            </a:fld>
            <a:endParaRPr lang="en-US"/>
          </a:p>
        </p:txBody>
      </p:sp>
    </p:spTree>
    <p:extLst>
      <p:ext uri="{BB962C8B-B14F-4D97-AF65-F5344CB8AC3E}">
        <p14:creationId xmlns:p14="http://schemas.microsoft.com/office/powerpoint/2010/main" val="278079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8746" y="241769"/>
            <a:ext cx="8229600" cy="852838"/>
          </a:xfrm>
        </p:spPr>
        <p:txBody>
          <a:bodyPr>
            <a:normAutofit/>
          </a:bodyPr>
          <a:lstStyle/>
          <a:p>
            <a:r>
              <a:rPr lang="en-US" sz="3600" dirty="0"/>
              <a:t>Image Acquisition - Parasternal Views</a:t>
            </a:r>
          </a:p>
        </p:txBody>
      </p:sp>
      <p:sp>
        <p:nvSpPr>
          <p:cNvPr id="6" name="Rectangle 5"/>
          <p:cNvSpPr/>
          <p:nvPr/>
        </p:nvSpPr>
        <p:spPr>
          <a:xfrm>
            <a:off x="1266093" y="916264"/>
            <a:ext cx="6743700" cy="461665"/>
          </a:xfrm>
          <a:prstGeom prst="rect">
            <a:avLst/>
          </a:prstGeom>
        </p:spPr>
        <p:txBody>
          <a:bodyPr wrap="square">
            <a:spAutoFit/>
          </a:bodyPr>
          <a:lstStyle/>
          <a:p>
            <a:pPr algn="ctr"/>
            <a:r>
              <a:rPr lang="en-US" sz="2400" b="1" i="1" u="sng" dirty="0"/>
              <a:t>Parasternal Short Axis View</a:t>
            </a:r>
            <a:r>
              <a:rPr lang="en-US" sz="2400" b="1" i="1" dirty="0"/>
              <a:t>  </a:t>
            </a:r>
          </a:p>
        </p:txBody>
      </p:sp>
      <p:sp>
        <p:nvSpPr>
          <p:cNvPr id="2" name="Rectangle 1"/>
          <p:cNvSpPr/>
          <p:nvPr/>
        </p:nvSpPr>
        <p:spPr>
          <a:xfrm>
            <a:off x="791826" y="2111171"/>
            <a:ext cx="7683439" cy="3939540"/>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US" sz="2000" b="1" dirty="0">
                <a:solidFill>
                  <a:srgbClr val="000000"/>
                </a:solidFill>
                <a:latin typeface="+mj-lt"/>
              </a:rPr>
              <a:t>In the ideal echocardiographic window for parasternal </a:t>
            </a:r>
            <a:r>
              <a:rPr lang="en-US" sz="2000" b="1" dirty="0"/>
              <a:t>short axis </a:t>
            </a:r>
            <a:r>
              <a:rPr lang="en-US" sz="2000" b="1" dirty="0">
                <a:solidFill>
                  <a:srgbClr val="000000"/>
                </a:solidFill>
                <a:latin typeface="+mj-lt"/>
              </a:rPr>
              <a:t>LV </a:t>
            </a:r>
            <a:r>
              <a:rPr lang="en-US" sz="2000" b="1" dirty="0">
                <a:latin typeface="+mj-lt"/>
              </a:rPr>
              <a:t>Levels</a:t>
            </a:r>
            <a:r>
              <a:rPr lang="en-US" sz="2000" b="1" dirty="0">
                <a:solidFill>
                  <a:srgbClr val="000000"/>
                </a:solidFill>
                <a:latin typeface="+mj-lt"/>
              </a:rPr>
              <a:t>:</a:t>
            </a:r>
            <a:endParaRPr lang="en-US" sz="2000" b="1" dirty="0">
              <a:latin typeface="+mj-lt"/>
            </a:endParaRPr>
          </a:p>
          <a:p>
            <a:pPr marL="640080" lvl="2" indent="-365760">
              <a:spcBef>
                <a:spcPts val="600"/>
              </a:spcBef>
              <a:spcAft>
                <a:spcPts val="600"/>
              </a:spcAft>
              <a:buFont typeface="Arial" panose="020B0604020202020204" pitchFamily="34" charset="0"/>
              <a:buChar char="•"/>
            </a:pPr>
            <a:r>
              <a:rPr lang="en-US" sz="2000" dirty="0">
                <a:latin typeface="+mj-lt"/>
              </a:rPr>
              <a:t>Left ventricle should have a circular shape in short axis views; an elliptical shape suggests off-axis/tangential cut through the ventricle.</a:t>
            </a:r>
          </a:p>
          <a:p>
            <a:pPr marL="640080" lvl="2" indent="-365760">
              <a:spcBef>
                <a:spcPts val="600"/>
              </a:spcBef>
              <a:spcAft>
                <a:spcPts val="600"/>
              </a:spcAft>
              <a:buFont typeface="Arial" panose="020B0604020202020204" pitchFamily="34" charset="0"/>
              <a:buChar char="•"/>
            </a:pPr>
            <a:r>
              <a:rPr lang="en-US" sz="2000" dirty="0">
                <a:latin typeface="+mj-lt"/>
              </a:rPr>
              <a:t>Use internal LV landmarks to ensure imaging at consistent planes in the short axis: visualization of anterior and posterior mitral leaflets for mitral valve view; visualization of both papillary muscles for mid-papillary level view</a:t>
            </a:r>
          </a:p>
          <a:p>
            <a:pPr marL="640080" lvl="2" indent="-365760">
              <a:spcBef>
                <a:spcPts val="600"/>
              </a:spcBef>
              <a:spcAft>
                <a:spcPts val="600"/>
              </a:spcAft>
              <a:buFont typeface="Arial" panose="020B0604020202020204" pitchFamily="34" charset="0"/>
              <a:buChar char="•"/>
            </a:pPr>
            <a:r>
              <a:rPr lang="en-US" sz="2000" dirty="0">
                <a:latin typeface="+mj-lt"/>
              </a:rPr>
              <a:t>For all short axis images, adjust sector width and imaging depth to ensure acquisition frame rate of 50-70 frames per second</a:t>
            </a:r>
          </a:p>
        </p:txBody>
      </p:sp>
      <p:sp>
        <p:nvSpPr>
          <p:cNvPr id="7" name="Rectangle 6"/>
          <p:cNvSpPr/>
          <p:nvPr/>
        </p:nvSpPr>
        <p:spPr>
          <a:xfrm>
            <a:off x="1266093" y="1421413"/>
            <a:ext cx="6743700" cy="461665"/>
          </a:xfrm>
          <a:prstGeom prst="rect">
            <a:avLst/>
          </a:prstGeom>
        </p:spPr>
        <p:txBody>
          <a:bodyPr wrap="square">
            <a:spAutoFit/>
          </a:bodyPr>
          <a:lstStyle/>
          <a:p>
            <a:pPr algn="ctr"/>
            <a:r>
              <a:rPr lang="en-US" sz="2400" cap="all" dirty="0"/>
              <a:t>mitral Valve, mid-</a:t>
            </a:r>
            <a:r>
              <a:rPr lang="en-US" sz="2400" cap="all" dirty="0" err="1"/>
              <a:t>papiLlary</a:t>
            </a:r>
            <a:r>
              <a:rPr lang="en-US" sz="2400" cap="all" dirty="0"/>
              <a:t> &amp; apical Levels</a:t>
            </a:r>
          </a:p>
        </p:txBody>
      </p:sp>
      <p:sp>
        <p:nvSpPr>
          <p:cNvPr id="3" name="Slide Number Placeholder 2"/>
          <p:cNvSpPr>
            <a:spLocks noGrp="1"/>
          </p:cNvSpPr>
          <p:nvPr>
            <p:ph type="sldNum" sz="quarter" idx="12"/>
          </p:nvPr>
        </p:nvSpPr>
        <p:spPr/>
        <p:txBody>
          <a:bodyPr/>
          <a:lstStyle/>
          <a:p>
            <a:fld id="{5EF645CE-C46A-4E4F-BA94-1CBAB1C74F99}" type="slidenum">
              <a:rPr lang="en-US" smtClean="0"/>
              <a:pPr/>
              <a:t>23</a:t>
            </a:fld>
            <a:endParaRPr lang="en-US"/>
          </a:p>
        </p:txBody>
      </p:sp>
    </p:spTree>
    <p:extLst>
      <p:ext uri="{BB962C8B-B14F-4D97-AF65-F5344CB8AC3E}">
        <p14:creationId xmlns:p14="http://schemas.microsoft.com/office/powerpoint/2010/main" val="84978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8746" y="241769"/>
            <a:ext cx="8229600" cy="852838"/>
          </a:xfrm>
        </p:spPr>
        <p:txBody>
          <a:bodyPr>
            <a:normAutofit/>
          </a:bodyPr>
          <a:lstStyle/>
          <a:p>
            <a:r>
              <a:rPr lang="en-US" sz="3600" dirty="0"/>
              <a:t>Image Acquisition - Parasternal Views</a:t>
            </a:r>
          </a:p>
        </p:txBody>
      </p:sp>
      <p:sp>
        <p:nvSpPr>
          <p:cNvPr id="6" name="Rectangle 5"/>
          <p:cNvSpPr/>
          <p:nvPr/>
        </p:nvSpPr>
        <p:spPr>
          <a:xfrm>
            <a:off x="1266093" y="883012"/>
            <a:ext cx="6743700" cy="461665"/>
          </a:xfrm>
          <a:prstGeom prst="rect">
            <a:avLst/>
          </a:prstGeom>
        </p:spPr>
        <p:txBody>
          <a:bodyPr wrap="square">
            <a:spAutoFit/>
          </a:bodyPr>
          <a:lstStyle/>
          <a:p>
            <a:pPr algn="ctr"/>
            <a:r>
              <a:rPr lang="en-US" sz="2400" b="1" i="1" u="sng" dirty="0"/>
              <a:t>Parasternal Short Axis View</a:t>
            </a:r>
            <a:r>
              <a:rPr lang="en-US" sz="2400" b="1" i="1" dirty="0"/>
              <a:t>  </a:t>
            </a:r>
          </a:p>
        </p:txBody>
      </p:sp>
      <p:sp>
        <p:nvSpPr>
          <p:cNvPr id="2" name="Rectangle 1"/>
          <p:cNvSpPr/>
          <p:nvPr/>
        </p:nvSpPr>
        <p:spPr>
          <a:xfrm>
            <a:off x="791826" y="1724036"/>
            <a:ext cx="7683439" cy="1938992"/>
          </a:xfrm>
          <a:prstGeom prst="rect">
            <a:avLst/>
          </a:prstGeom>
        </p:spPr>
        <p:txBody>
          <a:bodyPr wrap="square">
            <a:spAutoFit/>
          </a:bodyPr>
          <a:lstStyle/>
          <a:p>
            <a:pPr marL="285750" indent="-285750">
              <a:buFont typeface="Arial" panose="020B0604020202020204" pitchFamily="34" charset="0"/>
              <a:buChar char="•"/>
            </a:pPr>
            <a:r>
              <a:rPr lang="en-US" sz="2000" dirty="0"/>
              <a:t>2D images of left ventricle short axis should be recorded (base, mid, and apex):</a:t>
            </a:r>
          </a:p>
          <a:p>
            <a:pPr marL="548640" lvl="2" indent="-274320">
              <a:buFont typeface="Arial" panose="020B0604020202020204" pitchFamily="34" charset="0"/>
              <a:buChar char="•"/>
            </a:pPr>
            <a:r>
              <a:rPr lang="en-US" sz="2000" dirty="0"/>
              <a:t>Gain controls are adjusted to minimize/eliminate drop out from myocardial or endocardial echoes when image is frozen; as images are analyzed in stop-frame, extra gain is required. </a:t>
            </a:r>
          </a:p>
          <a:p>
            <a:pPr marL="548640" lvl="2" indent="-274320">
              <a:buFont typeface="Arial" panose="020B0604020202020204" pitchFamily="34" charset="0"/>
              <a:buChar char="•"/>
            </a:pPr>
            <a:r>
              <a:rPr lang="en-US" sz="2000" dirty="0"/>
              <a:t>Do not excessively narrow sector angle for these images</a:t>
            </a:r>
            <a:endParaRPr lang="en-US" sz="2000" cap="all" dirty="0"/>
          </a:p>
        </p:txBody>
      </p:sp>
      <p:sp>
        <p:nvSpPr>
          <p:cNvPr id="7" name="Rectangle 6"/>
          <p:cNvSpPr/>
          <p:nvPr/>
        </p:nvSpPr>
        <p:spPr>
          <a:xfrm>
            <a:off x="1266093" y="1338283"/>
            <a:ext cx="6743700" cy="461665"/>
          </a:xfrm>
          <a:prstGeom prst="rect">
            <a:avLst/>
          </a:prstGeom>
        </p:spPr>
        <p:txBody>
          <a:bodyPr wrap="square">
            <a:spAutoFit/>
          </a:bodyPr>
          <a:lstStyle/>
          <a:p>
            <a:pPr algn="ctr"/>
            <a:r>
              <a:rPr lang="en-US" sz="2400" cap="all" dirty="0"/>
              <a:t>mitral Valve, mid-</a:t>
            </a:r>
            <a:r>
              <a:rPr lang="en-US" sz="2400" cap="all" dirty="0" err="1"/>
              <a:t>papiLlary</a:t>
            </a:r>
            <a:r>
              <a:rPr lang="en-US" sz="2400" cap="all" dirty="0"/>
              <a:t> &amp; apical Levels</a:t>
            </a:r>
          </a:p>
        </p:txBody>
      </p:sp>
      <p:pic>
        <p:nvPicPr>
          <p:cNvPr id="3" name="Picture 2"/>
          <p:cNvPicPr>
            <a:picLocks noChangeAspect="1"/>
          </p:cNvPicPr>
          <p:nvPr/>
        </p:nvPicPr>
        <p:blipFill rotWithShape="1">
          <a:blip r:embed="rId2"/>
          <a:srcRect l="5393" r="13001"/>
          <a:stretch/>
        </p:blipFill>
        <p:spPr>
          <a:xfrm>
            <a:off x="448887" y="4056811"/>
            <a:ext cx="2452255" cy="2371413"/>
          </a:xfrm>
          <a:prstGeom prst="rect">
            <a:avLst/>
          </a:prstGeom>
        </p:spPr>
      </p:pic>
      <p:pic>
        <p:nvPicPr>
          <p:cNvPr id="8" name="Picture 7"/>
          <p:cNvPicPr/>
          <p:nvPr/>
        </p:nvPicPr>
        <p:blipFill rotWithShape="1">
          <a:blip r:embed="rId3" cstate="print">
            <a:extLst>
              <a:ext uri="{28A0092B-C50C-407E-A947-70E740481C1C}">
                <a14:useLocalDpi xmlns:a14="http://schemas.microsoft.com/office/drawing/2010/main" val="0"/>
              </a:ext>
            </a:extLst>
          </a:blip>
          <a:srcRect l="28008" t="10471" r="19091" b="385"/>
          <a:stretch/>
        </p:blipFill>
        <p:spPr bwMode="auto">
          <a:xfrm>
            <a:off x="3291840" y="4056810"/>
            <a:ext cx="2461174" cy="2371413"/>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4"/>
          <a:srcRect l="4896" t="5523" r="12520"/>
          <a:stretch/>
        </p:blipFill>
        <p:spPr>
          <a:xfrm>
            <a:off x="6068291" y="4056610"/>
            <a:ext cx="2576946" cy="2371613"/>
          </a:xfrm>
          <a:prstGeom prst="rect">
            <a:avLst/>
          </a:prstGeom>
        </p:spPr>
      </p:pic>
      <p:sp>
        <p:nvSpPr>
          <p:cNvPr id="10" name="Rectangle 9"/>
          <p:cNvSpPr/>
          <p:nvPr/>
        </p:nvSpPr>
        <p:spPr>
          <a:xfrm>
            <a:off x="628249" y="3741004"/>
            <a:ext cx="2143407" cy="369332"/>
          </a:xfrm>
          <a:prstGeom prst="rect">
            <a:avLst/>
          </a:prstGeom>
        </p:spPr>
        <p:txBody>
          <a:bodyPr wrap="none">
            <a:spAutoFit/>
          </a:bodyPr>
          <a:lstStyle/>
          <a:p>
            <a:r>
              <a:rPr lang="en-US" cap="all" dirty="0"/>
              <a:t>mitral Valve Level</a:t>
            </a:r>
            <a:endParaRPr lang="en-US" dirty="0"/>
          </a:p>
        </p:txBody>
      </p:sp>
      <p:sp>
        <p:nvSpPr>
          <p:cNvPr id="11" name="Rectangle 10"/>
          <p:cNvSpPr/>
          <p:nvPr/>
        </p:nvSpPr>
        <p:spPr>
          <a:xfrm>
            <a:off x="3393225" y="3741004"/>
            <a:ext cx="2230547" cy="369332"/>
          </a:xfrm>
          <a:prstGeom prst="rect">
            <a:avLst/>
          </a:prstGeom>
        </p:spPr>
        <p:txBody>
          <a:bodyPr wrap="none">
            <a:spAutoFit/>
          </a:bodyPr>
          <a:lstStyle/>
          <a:p>
            <a:pPr algn="ctr"/>
            <a:r>
              <a:rPr lang="en-US" cap="all" dirty="0"/>
              <a:t>mid-papillary Level</a:t>
            </a:r>
            <a:endParaRPr lang="en-US" dirty="0"/>
          </a:p>
        </p:txBody>
      </p:sp>
      <p:sp>
        <p:nvSpPr>
          <p:cNvPr id="12" name="Rectangle 11"/>
          <p:cNvSpPr/>
          <p:nvPr/>
        </p:nvSpPr>
        <p:spPr>
          <a:xfrm>
            <a:off x="6549955" y="3727951"/>
            <a:ext cx="1452642" cy="369332"/>
          </a:xfrm>
          <a:prstGeom prst="rect">
            <a:avLst/>
          </a:prstGeom>
        </p:spPr>
        <p:txBody>
          <a:bodyPr wrap="none">
            <a:spAutoFit/>
          </a:bodyPr>
          <a:lstStyle/>
          <a:p>
            <a:r>
              <a:rPr lang="en-US" cap="all" dirty="0"/>
              <a:t>Apical Level</a:t>
            </a:r>
            <a:endParaRPr lang="en-US" dirty="0"/>
          </a:p>
        </p:txBody>
      </p:sp>
      <p:sp>
        <p:nvSpPr>
          <p:cNvPr id="4" name="Slide Number Placeholder 3"/>
          <p:cNvSpPr>
            <a:spLocks noGrp="1"/>
          </p:cNvSpPr>
          <p:nvPr>
            <p:ph type="sldNum" sz="quarter" idx="12"/>
          </p:nvPr>
        </p:nvSpPr>
        <p:spPr/>
        <p:txBody>
          <a:bodyPr/>
          <a:lstStyle/>
          <a:p>
            <a:fld id="{5EF645CE-C46A-4E4F-BA94-1CBAB1C74F99}" type="slidenum">
              <a:rPr lang="en-US" smtClean="0"/>
              <a:pPr/>
              <a:t>24</a:t>
            </a:fld>
            <a:endParaRPr lang="en-US"/>
          </a:p>
        </p:txBody>
      </p:sp>
    </p:spTree>
    <p:extLst>
      <p:ext uri="{BB962C8B-B14F-4D97-AF65-F5344CB8AC3E}">
        <p14:creationId xmlns:p14="http://schemas.microsoft.com/office/powerpoint/2010/main" val="3278691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073"/>
            <a:ext cx="8229600" cy="1143000"/>
          </a:xfrm>
        </p:spPr>
        <p:txBody>
          <a:bodyPr>
            <a:normAutofit/>
          </a:bodyPr>
          <a:lstStyle/>
          <a:p>
            <a:r>
              <a:rPr lang="en-US" sz="3600" dirty="0"/>
              <a:t>Image Acquisition: Apical Views</a:t>
            </a:r>
          </a:p>
        </p:txBody>
      </p:sp>
      <p:sp>
        <p:nvSpPr>
          <p:cNvPr id="8" name="Content Placeholder 2"/>
          <p:cNvSpPr>
            <a:spLocks noGrp="1"/>
          </p:cNvSpPr>
          <p:nvPr>
            <p:ph idx="1"/>
          </p:nvPr>
        </p:nvSpPr>
        <p:spPr>
          <a:xfrm>
            <a:off x="457200" y="1334508"/>
            <a:ext cx="8104909" cy="5365547"/>
          </a:xfrm>
        </p:spPr>
        <p:txBody>
          <a:bodyPr>
            <a:normAutofit/>
          </a:bodyPr>
          <a:lstStyle/>
          <a:p>
            <a:pPr>
              <a:spcBef>
                <a:spcPts val="600"/>
              </a:spcBef>
              <a:spcAft>
                <a:spcPts val="600"/>
              </a:spcAft>
            </a:pPr>
            <a:r>
              <a:rPr lang="en-US" sz="2400" dirty="0"/>
              <a:t>Following apical views will be obtained:</a:t>
            </a:r>
          </a:p>
          <a:p>
            <a:pPr marL="822960" lvl="1" indent="-365760">
              <a:spcBef>
                <a:spcPts val="600"/>
              </a:spcBef>
              <a:spcAft>
                <a:spcPts val="600"/>
              </a:spcAft>
              <a:buFont typeface="Wingdings" panose="05000000000000000000" pitchFamily="2" charset="2"/>
              <a:buChar char="ü"/>
            </a:pPr>
            <a:r>
              <a:rPr lang="en-US" sz="2000" dirty="0"/>
              <a:t>Standard apical-4-chamber focused on LV and LA</a:t>
            </a:r>
          </a:p>
          <a:p>
            <a:pPr marL="822960" lvl="1" indent="-365760">
              <a:spcBef>
                <a:spcPts val="600"/>
              </a:spcBef>
              <a:spcAft>
                <a:spcPts val="600"/>
              </a:spcAft>
              <a:buFont typeface="Wingdings" panose="05000000000000000000" pitchFamily="2" charset="2"/>
              <a:buChar char="ü"/>
            </a:pPr>
            <a:r>
              <a:rPr lang="en-US" sz="2000" dirty="0"/>
              <a:t>RV focused apical-4-chamber dedicated to optimal imaging of RV</a:t>
            </a:r>
          </a:p>
          <a:p>
            <a:pPr marL="822960" lvl="1" indent="-365760">
              <a:spcBef>
                <a:spcPts val="600"/>
              </a:spcBef>
              <a:spcAft>
                <a:spcPts val="600"/>
              </a:spcAft>
              <a:buFont typeface="Wingdings" panose="05000000000000000000" pitchFamily="2" charset="2"/>
              <a:buChar char="ü"/>
            </a:pPr>
            <a:r>
              <a:rPr lang="en-US" sz="2000" dirty="0"/>
              <a:t>Apical 5 chamber view</a:t>
            </a:r>
          </a:p>
          <a:p>
            <a:pPr marL="822960" lvl="1" indent="-365760">
              <a:spcBef>
                <a:spcPts val="600"/>
              </a:spcBef>
              <a:spcAft>
                <a:spcPts val="600"/>
              </a:spcAft>
              <a:buFont typeface="Wingdings" panose="05000000000000000000" pitchFamily="2" charset="2"/>
              <a:buChar char="ü"/>
            </a:pPr>
            <a:r>
              <a:rPr lang="en-US" sz="2000" dirty="0"/>
              <a:t>Apical 2 chamber view</a:t>
            </a:r>
          </a:p>
          <a:p>
            <a:pPr marL="822960" lvl="1" indent="-365760">
              <a:spcBef>
                <a:spcPts val="600"/>
              </a:spcBef>
              <a:spcAft>
                <a:spcPts val="600"/>
              </a:spcAft>
              <a:buFont typeface="Wingdings" panose="05000000000000000000" pitchFamily="2" charset="2"/>
              <a:buChar char="ü"/>
            </a:pPr>
            <a:r>
              <a:rPr lang="en-US" sz="2000" dirty="0"/>
              <a:t>Apical 3 chamber view</a:t>
            </a:r>
          </a:p>
          <a:p>
            <a:pPr marL="457200" lvl="1" indent="0">
              <a:spcBef>
                <a:spcPts val="200"/>
              </a:spcBef>
              <a:buNone/>
            </a:pPr>
            <a:endParaRPr lang="en-US" sz="2000" dirty="0"/>
          </a:p>
          <a:p>
            <a:pPr lvl="1">
              <a:lnSpc>
                <a:spcPct val="120000"/>
              </a:lnSpc>
              <a:spcBef>
                <a:spcPts val="0"/>
              </a:spcBef>
              <a:buFont typeface="Wingdings" panose="05000000000000000000" pitchFamily="2" charset="2"/>
              <a:buChar char="Ø"/>
            </a:pPr>
            <a:r>
              <a:rPr lang="en-US" sz="2000" i="1" dirty="0"/>
              <a:t>Left ventricular and atrial areas and volumes will be measured from these views (using Simpson’s Biplane method) by core lab. In all apical views, special attention should be paid to properly align the image and capture the left ventricle and atrium in full.  Avoid either foreshortening of the chambers by transducer’s angulation and position.</a:t>
            </a:r>
          </a:p>
        </p:txBody>
      </p:sp>
      <p:sp>
        <p:nvSpPr>
          <p:cNvPr id="3" name="Slide Number Placeholder 2"/>
          <p:cNvSpPr>
            <a:spLocks noGrp="1"/>
          </p:cNvSpPr>
          <p:nvPr>
            <p:ph type="sldNum" sz="quarter" idx="12"/>
          </p:nvPr>
        </p:nvSpPr>
        <p:spPr/>
        <p:txBody>
          <a:bodyPr/>
          <a:lstStyle/>
          <a:p>
            <a:fld id="{5EF645CE-C46A-4E4F-BA94-1CBAB1C74F99}" type="slidenum">
              <a:rPr lang="en-US" smtClean="0"/>
              <a:pPr/>
              <a:t>25</a:t>
            </a:fld>
            <a:endParaRPr lang="en-US"/>
          </a:p>
        </p:txBody>
      </p:sp>
    </p:spTree>
    <p:extLst>
      <p:ext uri="{BB962C8B-B14F-4D97-AF65-F5344CB8AC3E}">
        <p14:creationId xmlns:p14="http://schemas.microsoft.com/office/powerpoint/2010/main" val="4069753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Image Acquisition: Apical Views</a:t>
            </a:r>
          </a:p>
        </p:txBody>
      </p:sp>
      <p:sp>
        <p:nvSpPr>
          <p:cNvPr id="8" name="Content Placeholder 2"/>
          <p:cNvSpPr>
            <a:spLocks noGrp="1"/>
          </p:cNvSpPr>
          <p:nvPr>
            <p:ph idx="1"/>
          </p:nvPr>
        </p:nvSpPr>
        <p:spPr>
          <a:xfrm>
            <a:off x="673330" y="1850215"/>
            <a:ext cx="7897091" cy="4525646"/>
          </a:xfrm>
        </p:spPr>
        <p:txBody>
          <a:bodyPr>
            <a:noAutofit/>
          </a:bodyPr>
          <a:lstStyle/>
          <a:p>
            <a:pPr>
              <a:spcBef>
                <a:spcPts val="0"/>
              </a:spcBef>
            </a:pPr>
            <a:r>
              <a:rPr lang="en-US" sz="2000" dirty="0"/>
              <a:t>In apical imaging planes, maximum cavity lengths must be displayed and should be same in all apical images</a:t>
            </a:r>
          </a:p>
          <a:p>
            <a:pPr marL="457200" lvl="1" indent="0">
              <a:spcBef>
                <a:spcPts val="0"/>
              </a:spcBef>
              <a:buNone/>
            </a:pPr>
            <a:r>
              <a:rPr lang="en-US" sz="2000" b="1" i="1" u="sng" dirty="0"/>
              <a:t>It is very important to avoid foreshortening of the cavities, especially the left ventricle</a:t>
            </a:r>
          </a:p>
          <a:p>
            <a:pPr marL="457200" lvl="1" indent="0">
              <a:spcBef>
                <a:spcPts val="0"/>
              </a:spcBef>
              <a:buNone/>
            </a:pPr>
            <a:endParaRPr lang="en-US" sz="2000" b="1" i="1" u="sng" dirty="0"/>
          </a:p>
          <a:p>
            <a:pPr>
              <a:spcBef>
                <a:spcPts val="0"/>
              </a:spcBef>
            </a:pPr>
            <a:r>
              <a:rPr lang="en-US" sz="2000" dirty="0"/>
              <a:t>For apical images, acquisitions focusing on left ventricle (LV) should not include the left atrium (LA):</a:t>
            </a:r>
          </a:p>
          <a:p>
            <a:pPr lvl="1">
              <a:spcBef>
                <a:spcPts val="0"/>
              </a:spcBef>
              <a:buFont typeface="Arial" panose="020B0604020202020204" pitchFamily="34" charset="0"/>
              <a:buChar char="•"/>
            </a:pPr>
            <a:r>
              <a:rPr lang="en-US" sz="2000" i="1" dirty="0"/>
              <a:t>Depth should be adjusted accordingly</a:t>
            </a:r>
          </a:p>
          <a:p>
            <a:pPr lvl="1">
              <a:spcBef>
                <a:spcPts val="0"/>
              </a:spcBef>
              <a:buFont typeface="Arial" panose="020B0604020202020204" pitchFamily="34" charset="0"/>
              <a:buChar char="•"/>
            </a:pPr>
            <a:r>
              <a:rPr lang="en-US" sz="2000" i="1" dirty="0"/>
              <a:t>Left atrium will be acquired separately in a dedicated acquisition</a:t>
            </a:r>
          </a:p>
          <a:p>
            <a:pPr lvl="1">
              <a:spcBef>
                <a:spcPts val="0"/>
              </a:spcBef>
              <a:buFont typeface="Arial" panose="020B0604020202020204" pitchFamily="34" charset="0"/>
              <a:buChar char="•"/>
            </a:pPr>
            <a:r>
              <a:rPr lang="en-US" sz="2000" i="1" dirty="0"/>
              <a:t>This will allow maximization of spatial resolution and frame rates for offline analyses focused on LV and LA, respectively</a:t>
            </a:r>
          </a:p>
          <a:p>
            <a:pPr lvl="1">
              <a:spcBef>
                <a:spcPts val="0"/>
              </a:spcBef>
              <a:buFont typeface="Arial" panose="020B0604020202020204" pitchFamily="34" charset="0"/>
              <a:buChar char="•"/>
            </a:pPr>
            <a:endParaRPr lang="en-US" sz="2000" i="1" dirty="0"/>
          </a:p>
          <a:p>
            <a:pPr>
              <a:spcBef>
                <a:spcPts val="0"/>
              </a:spcBef>
            </a:pPr>
            <a:r>
              <a:rPr lang="en-US" sz="2000" dirty="0"/>
              <a:t>For 2D apical acquisitions, do not narrow sector angle excessively for two-dimensional imaging because this crops LV apical segments</a:t>
            </a:r>
          </a:p>
        </p:txBody>
      </p:sp>
      <p:sp>
        <p:nvSpPr>
          <p:cNvPr id="6" name="Title 1"/>
          <p:cNvSpPr txBox="1">
            <a:spLocks/>
          </p:cNvSpPr>
          <p:nvPr/>
        </p:nvSpPr>
        <p:spPr>
          <a:xfrm>
            <a:off x="340821" y="921910"/>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400" u="sng" dirty="0"/>
          </a:p>
        </p:txBody>
      </p:sp>
      <p:sp>
        <p:nvSpPr>
          <p:cNvPr id="9" name="Rectangle 8"/>
          <p:cNvSpPr/>
          <p:nvPr/>
        </p:nvSpPr>
        <p:spPr>
          <a:xfrm>
            <a:off x="1200150" y="1145240"/>
            <a:ext cx="6743700" cy="461665"/>
          </a:xfrm>
          <a:prstGeom prst="rect">
            <a:avLst/>
          </a:prstGeom>
        </p:spPr>
        <p:txBody>
          <a:bodyPr wrap="square">
            <a:spAutoFit/>
          </a:bodyPr>
          <a:lstStyle/>
          <a:p>
            <a:pPr algn="ctr"/>
            <a:r>
              <a:rPr lang="en-US" sz="2400" i="1" u="sng" dirty="0"/>
              <a:t>General Image Acquisition Guidelines</a:t>
            </a:r>
          </a:p>
        </p:txBody>
      </p:sp>
      <p:sp>
        <p:nvSpPr>
          <p:cNvPr id="3" name="Slide Number Placeholder 2"/>
          <p:cNvSpPr>
            <a:spLocks noGrp="1"/>
          </p:cNvSpPr>
          <p:nvPr>
            <p:ph type="sldNum" sz="quarter" idx="12"/>
          </p:nvPr>
        </p:nvSpPr>
        <p:spPr/>
        <p:txBody>
          <a:bodyPr/>
          <a:lstStyle/>
          <a:p>
            <a:fld id="{5EF645CE-C46A-4E4F-BA94-1CBAB1C74F99}" type="slidenum">
              <a:rPr lang="en-US" smtClean="0"/>
              <a:pPr/>
              <a:t>26</a:t>
            </a:fld>
            <a:endParaRPr lang="en-US"/>
          </a:p>
        </p:txBody>
      </p:sp>
    </p:spTree>
    <p:extLst>
      <p:ext uri="{BB962C8B-B14F-4D97-AF65-F5344CB8AC3E}">
        <p14:creationId xmlns:p14="http://schemas.microsoft.com/office/powerpoint/2010/main" val="1530434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699"/>
            <a:ext cx="8229600" cy="1143000"/>
          </a:xfrm>
        </p:spPr>
        <p:txBody>
          <a:bodyPr>
            <a:normAutofit/>
          </a:bodyPr>
          <a:lstStyle/>
          <a:p>
            <a:r>
              <a:rPr lang="en-US" sz="3600" dirty="0"/>
              <a:t>Image Acquisition: Apical Views</a:t>
            </a:r>
          </a:p>
        </p:txBody>
      </p:sp>
      <p:sp>
        <p:nvSpPr>
          <p:cNvPr id="8" name="Content Placeholder 2"/>
          <p:cNvSpPr>
            <a:spLocks noGrp="1"/>
          </p:cNvSpPr>
          <p:nvPr>
            <p:ph idx="1"/>
          </p:nvPr>
        </p:nvSpPr>
        <p:spPr>
          <a:xfrm>
            <a:off x="764773" y="1650709"/>
            <a:ext cx="7897091" cy="1250432"/>
          </a:xfrm>
        </p:spPr>
        <p:txBody>
          <a:bodyPr>
            <a:normAutofit/>
          </a:bodyPr>
          <a:lstStyle/>
          <a:p>
            <a:pPr>
              <a:spcBef>
                <a:spcPts val="600"/>
              </a:spcBef>
            </a:pPr>
            <a:r>
              <a:rPr lang="en-US" sz="1800" dirty="0"/>
              <a:t>Figures below show examples of mild cropping, severe cropping and adequately acquired 2D images for LV assessment from apical views. </a:t>
            </a:r>
          </a:p>
          <a:p>
            <a:pPr lvl="1">
              <a:spcBef>
                <a:spcPts val="600"/>
              </a:spcBef>
              <a:buFont typeface="Arial" panose="020B0604020202020204" pitchFamily="34" charset="0"/>
              <a:buChar char="•"/>
            </a:pPr>
            <a:r>
              <a:rPr lang="en-US" sz="1600" i="1" dirty="0"/>
              <a:t>Again, please include both the epicardium as well as endocardium.</a:t>
            </a:r>
          </a:p>
        </p:txBody>
      </p:sp>
      <p:sp>
        <p:nvSpPr>
          <p:cNvPr id="6" name="Title 1"/>
          <p:cNvSpPr txBox="1">
            <a:spLocks/>
          </p:cNvSpPr>
          <p:nvPr/>
        </p:nvSpPr>
        <p:spPr>
          <a:xfrm>
            <a:off x="340821" y="921910"/>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400" u="sng" dirty="0"/>
          </a:p>
        </p:txBody>
      </p:sp>
      <p:sp>
        <p:nvSpPr>
          <p:cNvPr id="9" name="Rectangle 8"/>
          <p:cNvSpPr/>
          <p:nvPr/>
        </p:nvSpPr>
        <p:spPr>
          <a:xfrm>
            <a:off x="1200150" y="1111988"/>
            <a:ext cx="6743700" cy="461665"/>
          </a:xfrm>
          <a:prstGeom prst="rect">
            <a:avLst/>
          </a:prstGeom>
        </p:spPr>
        <p:txBody>
          <a:bodyPr wrap="square">
            <a:spAutoFit/>
          </a:bodyPr>
          <a:lstStyle/>
          <a:p>
            <a:pPr algn="ctr"/>
            <a:r>
              <a:rPr lang="en-US" sz="2400" i="1" u="sng" dirty="0"/>
              <a:t>General Image Acquisition Guidelines</a:t>
            </a:r>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6010142" y="3734956"/>
            <a:ext cx="2164236" cy="1809933"/>
          </a:xfrm>
          <a:prstGeom prst="rect">
            <a:avLst/>
          </a:prstGeom>
        </p:spPr>
      </p:pic>
      <p:sp>
        <p:nvSpPr>
          <p:cNvPr id="12" name="Rectangle 11"/>
          <p:cNvSpPr/>
          <p:nvPr/>
        </p:nvSpPr>
        <p:spPr>
          <a:xfrm>
            <a:off x="6010142" y="3334846"/>
            <a:ext cx="2164236" cy="400110"/>
          </a:xfrm>
          <a:prstGeom prst="rect">
            <a:avLst/>
          </a:prstGeom>
        </p:spPr>
        <p:txBody>
          <a:bodyPr wrap="square">
            <a:spAutoFit/>
          </a:bodyPr>
          <a:lstStyle/>
          <a:p>
            <a:pPr algn="ctr"/>
            <a:r>
              <a:rPr lang="en-US" sz="1000" dirty="0">
                <a:solidFill>
                  <a:srgbClr val="000000"/>
                </a:solidFill>
                <a:cs typeface="Arial" panose="020B0604020202020204" pitchFamily="34" charset="0"/>
              </a:rPr>
              <a:t>Adequate image of the 3-chamber w/o cropping</a:t>
            </a:r>
            <a:endParaRPr lang="en-US" sz="1000" dirty="0">
              <a:cs typeface="Arial" panose="020B0604020202020204" pitchFamily="34" charset="0"/>
            </a:endParaRPr>
          </a:p>
        </p:txBody>
      </p:sp>
      <p:sp>
        <p:nvSpPr>
          <p:cNvPr id="3" name="Rectangle 84"/>
          <p:cNvSpPr>
            <a:spLocks noChangeArrowheads="1"/>
          </p:cNvSpPr>
          <p:nvPr/>
        </p:nvSpPr>
        <p:spPr bwMode="auto">
          <a:xfrm>
            <a:off x="1054358" y="2745494"/>
            <a:ext cx="116491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069376438"/>
              </p:ext>
            </p:extLst>
          </p:nvPr>
        </p:nvGraphicFramePr>
        <p:xfrm>
          <a:off x="1054358" y="2745494"/>
          <a:ext cx="4805265" cy="3701025"/>
        </p:xfrm>
        <a:graphic>
          <a:graphicData uri="http://schemas.openxmlformats.org/presentationml/2006/ole">
            <mc:AlternateContent xmlns:mc="http://schemas.openxmlformats.org/markup-compatibility/2006">
              <mc:Choice xmlns:v="urn:schemas-microsoft-com:vml" Requires="v">
                <p:oleObj spid="_x0000_s2167" name="Slide" r:id="rId4" imgW="2630255" imgH="1971955" progId="PowerPoint.Slide.12">
                  <p:embed/>
                </p:oleObj>
              </mc:Choice>
              <mc:Fallback>
                <p:oleObj name="Slide" r:id="rId4" imgW="2630255" imgH="1971955" progId="PowerPoint.Slide.12">
                  <p:embed/>
                  <p:pic>
                    <p:nvPicPr>
                      <p:cNvPr id="0" name="Object 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358" y="2745494"/>
                        <a:ext cx="4805265" cy="3701025"/>
                      </a:xfrm>
                      <a:prstGeom prst="rect">
                        <a:avLst/>
                      </a:prstGeom>
                      <a:noFill/>
                    </p:spPr>
                  </p:pic>
                </p:oleObj>
              </mc:Fallback>
            </mc:AlternateContent>
          </a:graphicData>
        </a:graphic>
      </p:graphicFrame>
      <p:sp>
        <p:nvSpPr>
          <p:cNvPr id="5" name="Slide Number Placeholder 4"/>
          <p:cNvSpPr>
            <a:spLocks noGrp="1"/>
          </p:cNvSpPr>
          <p:nvPr>
            <p:ph type="sldNum" sz="quarter" idx="12"/>
          </p:nvPr>
        </p:nvSpPr>
        <p:spPr/>
        <p:txBody>
          <a:bodyPr/>
          <a:lstStyle/>
          <a:p>
            <a:fld id="{5EF645CE-C46A-4E4F-BA94-1CBAB1C74F99}" type="slidenum">
              <a:rPr lang="en-US" smtClean="0"/>
              <a:pPr/>
              <a:t>27</a:t>
            </a:fld>
            <a:endParaRPr lang="en-US"/>
          </a:p>
        </p:txBody>
      </p:sp>
    </p:spTree>
    <p:extLst>
      <p:ext uri="{BB962C8B-B14F-4D97-AF65-F5344CB8AC3E}">
        <p14:creationId xmlns:p14="http://schemas.microsoft.com/office/powerpoint/2010/main" val="3036271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
            <a:ext cx="8229600" cy="1143000"/>
          </a:xfrm>
        </p:spPr>
        <p:txBody>
          <a:bodyPr>
            <a:normAutofit/>
          </a:bodyPr>
          <a:lstStyle/>
          <a:p>
            <a:r>
              <a:rPr lang="en-US" sz="3600" dirty="0"/>
              <a:t>Image Acquisition: Apical Views</a:t>
            </a:r>
          </a:p>
        </p:txBody>
      </p:sp>
      <p:sp>
        <p:nvSpPr>
          <p:cNvPr id="8" name="Content Placeholder 2"/>
          <p:cNvSpPr>
            <a:spLocks noGrp="1"/>
          </p:cNvSpPr>
          <p:nvPr>
            <p:ph idx="1"/>
          </p:nvPr>
        </p:nvSpPr>
        <p:spPr>
          <a:xfrm>
            <a:off x="515386" y="1474765"/>
            <a:ext cx="8088284" cy="2440529"/>
          </a:xfrm>
        </p:spPr>
        <p:txBody>
          <a:bodyPr>
            <a:normAutofit/>
          </a:bodyPr>
          <a:lstStyle/>
          <a:p>
            <a:pPr marL="0" indent="0">
              <a:spcBef>
                <a:spcPts val="0"/>
              </a:spcBef>
              <a:spcAft>
                <a:spcPts val="600"/>
              </a:spcAft>
              <a:buNone/>
            </a:pPr>
            <a:r>
              <a:rPr lang="en-US" sz="1800" b="1" dirty="0"/>
              <a:t>In ideal echocardiographic window for the Apical 4-Chamber View:</a:t>
            </a:r>
            <a:endParaRPr lang="en-US" sz="1800" dirty="0"/>
          </a:p>
          <a:p>
            <a:pPr marL="548640" lvl="1" indent="-274320">
              <a:spcBef>
                <a:spcPts val="0"/>
              </a:spcBef>
              <a:spcAft>
                <a:spcPts val="600"/>
              </a:spcAft>
              <a:buFont typeface="Arial" panose="020B0604020202020204" pitchFamily="34" charset="0"/>
              <a:buChar char="•"/>
            </a:pPr>
            <a:r>
              <a:rPr lang="en-US" sz="1400" dirty="0"/>
              <a:t>Maximize LV length and be careful not truncate true long axis or length of ventricles</a:t>
            </a:r>
          </a:p>
          <a:p>
            <a:pPr marL="548640" lvl="1" indent="-274320">
              <a:spcBef>
                <a:spcPts val="0"/>
              </a:spcBef>
              <a:spcAft>
                <a:spcPts val="600"/>
              </a:spcAft>
              <a:buFont typeface="Arial" panose="020B0604020202020204" pitchFamily="34" charset="0"/>
              <a:buChar char="•"/>
            </a:pPr>
            <a:r>
              <a:rPr lang="en-US" sz="1400" dirty="0"/>
              <a:t>Entire LV endocardium must be within imaging sector in both end-diastole and end-systole</a:t>
            </a:r>
          </a:p>
          <a:p>
            <a:pPr marL="548640" lvl="1" indent="-274320">
              <a:spcBef>
                <a:spcPts val="0"/>
              </a:spcBef>
              <a:spcAft>
                <a:spcPts val="600"/>
              </a:spcAft>
              <a:buFont typeface="Arial" panose="020B0604020202020204" pitchFamily="34" charset="0"/>
              <a:buChar char="•"/>
            </a:pPr>
            <a:r>
              <a:rPr lang="en-US" sz="1400" dirty="0"/>
              <a:t>Pay special attention to apex and LV lateral wall, often most difficult areas to visualize</a:t>
            </a:r>
          </a:p>
          <a:p>
            <a:pPr marL="548640" lvl="1" indent="-274320">
              <a:spcBef>
                <a:spcPts val="0"/>
              </a:spcBef>
              <a:spcAft>
                <a:spcPts val="600"/>
              </a:spcAft>
              <a:buFont typeface="Arial" panose="020B0604020202020204" pitchFamily="34" charset="0"/>
              <a:buChar char="•"/>
            </a:pPr>
            <a:r>
              <a:rPr lang="en-US" sz="1400" dirty="0"/>
              <a:t>Adjust sector width and imaging depth to ensure acquisition frame rate of 50-70 frames per second</a:t>
            </a:r>
          </a:p>
        </p:txBody>
      </p:sp>
      <p:sp>
        <p:nvSpPr>
          <p:cNvPr id="7" name="Rectangle 6"/>
          <p:cNvSpPr/>
          <p:nvPr/>
        </p:nvSpPr>
        <p:spPr>
          <a:xfrm>
            <a:off x="399011" y="3353285"/>
            <a:ext cx="4014088" cy="338554"/>
          </a:xfrm>
          <a:prstGeom prst="rect">
            <a:avLst/>
          </a:prstGeom>
        </p:spPr>
        <p:txBody>
          <a:bodyPr wrap="square">
            <a:spAutoFit/>
          </a:bodyPr>
          <a:lstStyle/>
          <a:p>
            <a:pPr algn="ctr"/>
            <a:r>
              <a:rPr lang="en-US" sz="1600" dirty="0">
                <a:solidFill>
                  <a:srgbClr val="000000"/>
                </a:solidFill>
                <a:latin typeface="+mj-lt"/>
              </a:rPr>
              <a:t>2D imaging of standard </a:t>
            </a:r>
            <a:r>
              <a:rPr lang="en-US" sz="1600" dirty="0">
                <a:solidFill>
                  <a:srgbClr val="000000"/>
                </a:solidFill>
              </a:rPr>
              <a:t>A4C </a:t>
            </a:r>
            <a:r>
              <a:rPr lang="en-US" sz="1600" dirty="0">
                <a:solidFill>
                  <a:srgbClr val="000000"/>
                </a:solidFill>
                <a:latin typeface="+mj-lt"/>
              </a:rPr>
              <a:t>view</a:t>
            </a:r>
            <a:endParaRPr lang="en-US" sz="1600" dirty="0">
              <a:latin typeface="+mj-lt"/>
            </a:endParaRPr>
          </a:p>
        </p:txBody>
      </p:sp>
      <p:sp>
        <p:nvSpPr>
          <p:cNvPr id="9" name="Rectangle 8"/>
          <p:cNvSpPr/>
          <p:nvPr/>
        </p:nvSpPr>
        <p:spPr>
          <a:xfrm>
            <a:off x="4647916" y="3353285"/>
            <a:ext cx="4143895" cy="338554"/>
          </a:xfrm>
          <a:prstGeom prst="rect">
            <a:avLst/>
          </a:prstGeom>
        </p:spPr>
        <p:txBody>
          <a:bodyPr wrap="square">
            <a:spAutoFit/>
          </a:bodyPr>
          <a:lstStyle/>
          <a:p>
            <a:pPr algn="ctr"/>
            <a:r>
              <a:rPr lang="en-US" sz="1600" dirty="0">
                <a:solidFill>
                  <a:srgbClr val="000000"/>
                </a:solidFill>
                <a:latin typeface="+mj-lt"/>
              </a:rPr>
              <a:t>A4C focused/zoomed on the LV</a:t>
            </a:r>
            <a:endParaRPr lang="en-US" sz="1600" dirty="0">
              <a:latin typeface="+mj-lt"/>
            </a:endParaRPr>
          </a:p>
        </p:txBody>
      </p:sp>
      <p:sp>
        <p:nvSpPr>
          <p:cNvPr id="10" name="Rectangle 9"/>
          <p:cNvSpPr/>
          <p:nvPr/>
        </p:nvSpPr>
        <p:spPr>
          <a:xfrm>
            <a:off x="1200150" y="855409"/>
            <a:ext cx="6743700" cy="461665"/>
          </a:xfrm>
          <a:prstGeom prst="rect">
            <a:avLst/>
          </a:prstGeom>
        </p:spPr>
        <p:txBody>
          <a:bodyPr wrap="square">
            <a:spAutoFit/>
          </a:bodyPr>
          <a:lstStyle/>
          <a:p>
            <a:pPr algn="ctr"/>
            <a:r>
              <a:rPr lang="en-US" sz="2400" b="1" i="1" u="sng" dirty="0"/>
              <a:t>Apical 4-Chamber View</a:t>
            </a:r>
            <a:r>
              <a:rPr lang="en-US" sz="2400" b="1" i="1" dirty="0"/>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10" y="3666900"/>
            <a:ext cx="4078371" cy="3058778"/>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9015" t="32314" r="15618"/>
          <a:stretch/>
        </p:blipFill>
        <p:spPr>
          <a:xfrm>
            <a:off x="4739948" y="3666900"/>
            <a:ext cx="3938637" cy="3058778"/>
          </a:xfrm>
          <a:prstGeom prst="rect">
            <a:avLst/>
          </a:prstGeom>
        </p:spPr>
      </p:pic>
      <p:sp>
        <p:nvSpPr>
          <p:cNvPr id="3" name="Slide Number Placeholder 2"/>
          <p:cNvSpPr>
            <a:spLocks noGrp="1"/>
          </p:cNvSpPr>
          <p:nvPr>
            <p:ph type="sldNum" sz="quarter" idx="12"/>
          </p:nvPr>
        </p:nvSpPr>
        <p:spPr/>
        <p:txBody>
          <a:bodyPr/>
          <a:lstStyle/>
          <a:p>
            <a:fld id="{5EF645CE-C46A-4E4F-BA94-1CBAB1C74F99}" type="slidenum">
              <a:rPr lang="en-US" smtClean="0"/>
              <a:pPr/>
              <a:t>28</a:t>
            </a:fld>
            <a:endParaRPr lang="en-US"/>
          </a:p>
        </p:txBody>
      </p:sp>
    </p:spTree>
    <p:extLst>
      <p:ext uri="{BB962C8B-B14F-4D97-AF65-F5344CB8AC3E}">
        <p14:creationId xmlns:p14="http://schemas.microsoft.com/office/powerpoint/2010/main" val="1490367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
            <a:ext cx="8229600" cy="1143000"/>
          </a:xfrm>
        </p:spPr>
        <p:txBody>
          <a:bodyPr>
            <a:normAutofit/>
          </a:bodyPr>
          <a:lstStyle/>
          <a:p>
            <a:r>
              <a:rPr lang="en-US" sz="3600" dirty="0"/>
              <a:t>Image Acquisition: Apical Views</a:t>
            </a:r>
          </a:p>
        </p:txBody>
      </p:sp>
      <p:sp>
        <p:nvSpPr>
          <p:cNvPr id="7" name="Rectangle 6"/>
          <p:cNvSpPr/>
          <p:nvPr/>
        </p:nvSpPr>
        <p:spPr>
          <a:xfrm>
            <a:off x="226491" y="2247792"/>
            <a:ext cx="4014088" cy="338554"/>
          </a:xfrm>
          <a:prstGeom prst="rect">
            <a:avLst/>
          </a:prstGeom>
        </p:spPr>
        <p:txBody>
          <a:bodyPr wrap="square">
            <a:spAutoFit/>
          </a:bodyPr>
          <a:lstStyle/>
          <a:p>
            <a:pPr algn="ctr"/>
            <a:r>
              <a:rPr lang="en-US" sz="1600" dirty="0">
                <a:solidFill>
                  <a:srgbClr val="000000"/>
                </a:solidFill>
                <a:latin typeface="+mj-lt"/>
              </a:rPr>
              <a:t>A4C focused/zoomed on LA</a:t>
            </a:r>
            <a:endParaRPr lang="en-US" sz="1600" dirty="0">
              <a:latin typeface="+mj-lt"/>
            </a:endParaRPr>
          </a:p>
        </p:txBody>
      </p:sp>
      <p:sp>
        <p:nvSpPr>
          <p:cNvPr id="9" name="Rectangle 8"/>
          <p:cNvSpPr/>
          <p:nvPr/>
        </p:nvSpPr>
        <p:spPr>
          <a:xfrm>
            <a:off x="4310779" y="2015036"/>
            <a:ext cx="4218007" cy="584775"/>
          </a:xfrm>
          <a:prstGeom prst="rect">
            <a:avLst/>
          </a:prstGeom>
        </p:spPr>
        <p:txBody>
          <a:bodyPr wrap="square">
            <a:spAutoFit/>
          </a:bodyPr>
          <a:lstStyle/>
          <a:p>
            <a:pPr algn="ctr"/>
            <a:r>
              <a:rPr lang="en-US" sz="1600" dirty="0">
                <a:solidFill>
                  <a:srgbClr val="000000"/>
                </a:solidFill>
                <a:latin typeface="+mj-lt"/>
              </a:rPr>
              <a:t>A4C color Doppler of mitral valve and LA</a:t>
            </a:r>
          </a:p>
          <a:p>
            <a:pPr algn="ctr"/>
            <a:r>
              <a:rPr lang="en-US" sz="1600" dirty="0">
                <a:solidFill>
                  <a:srgbClr val="000000"/>
                </a:solidFill>
                <a:latin typeface="+mj-lt"/>
              </a:rPr>
              <a:t>to interrogate for mitral regurgitation (MR) </a:t>
            </a:r>
            <a:endParaRPr lang="en-US" sz="1600" dirty="0">
              <a:latin typeface="+mj-lt"/>
            </a:endParaRPr>
          </a:p>
        </p:txBody>
      </p:sp>
      <p:sp>
        <p:nvSpPr>
          <p:cNvPr id="10" name="Rectangle 9"/>
          <p:cNvSpPr/>
          <p:nvPr/>
        </p:nvSpPr>
        <p:spPr>
          <a:xfrm>
            <a:off x="1200150" y="855409"/>
            <a:ext cx="6743700" cy="461665"/>
          </a:xfrm>
          <a:prstGeom prst="rect">
            <a:avLst/>
          </a:prstGeom>
        </p:spPr>
        <p:txBody>
          <a:bodyPr wrap="square">
            <a:spAutoFit/>
          </a:bodyPr>
          <a:lstStyle/>
          <a:p>
            <a:pPr algn="ctr"/>
            <a:r>
              <a:rPr lang="en-US" sz="2400" b="1" i="1" u="sng" dirty="0"/>
              <a:t>Apical 4-Chamber View</a:t>
            </a:r>
            <a:r>
              <a:rPr lang="en-US" sz="2400" b="1" i="1" dirty="0"/>
              <a:t>  </a:t>
            </a:r>
          </a:p>
        </p:txBody>
      </p:sp>
      <p:sp>
        <p:nvSpPr>
          <p:cNvPr id="12" name="Rectangle 11"/>
          <p:cNvSpPr/>
          <p:nvPr/>
        </p:nvSpPr>
        <p:spPr>
          <a:xfrm>
            <a:off x="1266093" y="1346598"/>
            <a:ext cx="6743700" cy="461665"/>
          </a:xfrm>
          <a:prstGeom prst="rect">
            <a:avLst/>
          </a:prstGeom>
        </p:spPr>
        <p:txBody>
          <a:bodyPr wrap="square">
            <a:spAutoFit/>
          </a:bodyPr>
          <a:lstStyle/>
          <a:p>
            <a:pPr algn="ctr"/>
            <a:r>
              <a:rPr lang="en-US" sz="2400" dirty="0"/>
              <a:t>LEFT ATRIUM – Zoom &amp; Color Doppler</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7385" t="8156" r="31523" b="52361"/>
          <a:stretch/>
        </p:blipFill>
        <p:spPr>
          <a:xfrm>
            <a:off x="475545" y="2599811"/>
            <a:ext cx="3553577" cy="338436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318" y="2599811"/>
            <a:ext cx="4512483" cy="3384362"/>
          </a:xfrm>
          <a:prstGeom prst="rect">
            <a:avLst/>
          </a:prstGeom>
        </p:spPr>
      </p:pic>
      <p:sp>
        <p:nvSpPr>
          <p:cNvPr id="3" name="Slide Number Placeholder 2"/>
          <p:cNvSpPr>
            <a:spLocks noGrp="1"/>
          </p:cNvSpPr>
          <p:nvPr>
            <p:ph type="sldNum" sz="quarter" idx="12"/>
          </p:nvPr>
        </p:nvSpPr>
        <p:spPr/>
        <p:txBody>
          <a:bodyPr/>
          <a:lstStyle/>
          <a:p>
            <a:fld id="{5EF645CE-C46A-4E4F-BA94-1CBAB1C74F99}" type="slidenum">
              <a:rPr lang="en-US" smtClean="0"/>
              <a:pPr/>
              <a:t>29</a:t>
            </a:fld>
            <a:endParaRPr lang="en-US"/>
          </a:p>
        </p:txBody>
      </p:sp>
    </p:spTree>
    <p:extLst>
      <p:ext uri="{BB962C8B-B14F-4D97-AF65-F5344CB8AC3E}">
        <p14:creationId xmlns:p14="http://schemas.microsoft.com/office/powerpoint/2010/main" val="4048224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672"/>
            <a:ext cx="8229600" cy="925160"/>
          </a:xfrm>
        </p:spPr>
        <p:txBody>
          <a:bodyPr>
            <a:normAutofit/>
          </a:bodyPr>
          <a:lstStyle/>
          <a:p>
            <a:r>
              <a:rPr lang="en-US" sz="3600" dirty="0"/>
              <a:t>AAML1831 Study Overview</a:t>
            </a:r>
          </a:p>
        </p:txBody>
      </p:sp>
      <p:sp>
        <p:nvSpPr>
          <p:cNvPr id="3" name="Content Placeholder 2"/>
          <p:cNvSpPr>
            <a:spLocks noGrp="1"/>
          </p:cNvSpPr>
          <p:nvPr>
            <p:ph idx="1"/>
          </p:nvPr>
        </p:nvSpPr>
        <p:spPr>
          <a:xfrm>
            <a:off x="139876" y="621590"/>
            <a:ext cx="8807571" cy="5302339"/>
          </a:xfrm>
        </p:spPr>
        <p:txBody>
          <a:bodyPr>
            <a:noAutofit/>
          </a:bodyPr>
          <a:lstStyle/>
          <a:p>
            <a:pPr>
              <a:spcBef>
                <a:spcPts val="0"/>
              </a:spcBef>
            </a:pPr>
            <a:r>
              <a:rPr lang="en-US" sz="2000" b="1" dirty="0"/>
              <a:t>Study Description:</a:t>
            </a:r>
            <a:r>
              <a:rPr lang="en-US" sz="2000" dirty="0"/>
              <a:t> Randomized Phase III study of </a:t>
            </a:r>
            <a:r>
              <a:rPr lang="en-US" sz="2000" b="1" dirty="0"/>
              <a:t>CPX-351</a:t>
            </a:r>
            <a:r>
              <a:rPr lang="en-US" sz="2000" dirty="0"/>
              <a:t> in children with newly diagnosed AML (N = 1,330)</a:t>
            </a:r>
          </a:p>
          <a:p>
            <a:pPr lvl="1">
              <a:spcBef>
                <a:spcPts val="0"/>
              </a:spcBef>
            </a:pPr>
            <a:r>
              <a:rPr lang="en-US" sz="2000" dirty="0"/>
              <a:t>5 year enrollment period; total trial duration 10 years</a:t>
            </a:r>
          </a:p>
          <a:p>
            <a:pPr>
              <a:spcBef>
                <a:spcPts val="0"/>
              </a:spcBef>
            </a:pPr>
            <a:r>
              <a:rPr lang="en-US" sz="2000" b="1" dirty="0"/>
              <a:t>Study Schematic:</a:t>
            </a:r>
          </a:p>
          <a:p>
            <a:pPr lvl="1">
              <a:spcBef>
                <a:spcPts val="0"/>
              </a:spcBef>
            </a:pPr>
            <a:endParaRPr lang="en-US" sz="1600" dirty="0"/>
          </a:p>
          <a:p>
            <a:pPr lvl="1">
              <a:spcBef>
                <a:spcPts val="0"/>
              </a:spcBef>
            </a:pPr>
            <a:endParaRPr lang="en-US" sz="1600" dirty="0"/>
          </a:p>
          <a:p>
            <a:pPr marL="0" indent="0">
              <a:spcBef>
                <a:spcPts val="0"/>
              </a:spcBef>
              <a:buNone/>
            </a:pPr>
            <a:endParaRPr lang="en-US" sz="2000" dirty="0"/>
          </a:p>
        </p:txBody>
      </p:sp>
      <p:sp>
        <p:nvSpPr>
          <p:cNvPr id="4" name="Rectangle 3"/>
          <p:cNvSpPr>
            <a:spLocks/>
          </p:cNvSpPr>
          <p:nvPr/>
        </p:nvSpPr>
        <p:spPr>
          <a:xfrm>
            <a:off x="1396939" y="6381750"/>
            <a:ext cx="6686550" cy="476250"/>
          </a:xfrm>
          <a:prstGeom prst="rect">
            <a:avLst/>
          </a:prstGeom>
          <a:ln w="3175">
            <a:solidFill>
              <a:prstClr val="black"/>
            </a:solidFill>
          </a:ln>
        </p:spPr>
        <p:txBody>
          <a:bodyPr wrap="square" lIns="9144" tIns="0" rIns="9144" bIns="0">
            <a:noAutofit/>
          </a:bodyPr>
          <a:lstStyle/>
          <a:p>
            <a:pPr marL="0" marR="0" algn="ctr">
              <a:spcBef>
                <a:spcPts val="0"/>
              </a:spcBef>
              <a:spcAft>
                <a:spcPts val="0"/>
              </a:spcAft>
            </a:pPr>
            <a:r>
              <a:rPr lang="en-US" sz="950" b="1" u="sng"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Legend</a:t>
            </a:r>
            <a:r>
              <a:rPr lang="en-US" sz="95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95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AE= cytarabine/etoposide, Allo= allogeneic, AR= allelic ratio, DA= daunorubicin/ cytarabine, DL= dose level, Gilt= gilteritinib, GO= gemtuzumab ozogamicin, HDAC= high dose cytarabine/ asparaginase (Capizzi II), HSCT= hematopoietic stem cell transplant, Ind= induction, Int= intensification, ITD= internal tandem duplication, MA= mitoxantrone/cytarabine, Maint=maintenance</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l="3333" t="3358" r="33408" b="22071"/>
          <a:stretch/>
        </p:blipFill>
        <p:spPr bwMode="auto">
          <a:xfrm>
            <a:off x="1991170" y="1828800"/>
            <a:ext cx="5587176" cy="4484836"/>
          </a:xfrm>
          <a:prstGeom prst="rect">
            <a:avLst/>
          </a:prstGeom>
          <a:ln>
            <a:noFill/>
          </a:ln>
          <a:extLst>
            <a:ext uri="{53640926-AAD7-44D8-BBD7-CCE9431645EC}">
              <a14:shadowObscured xmlns:a14="http://schemas.microsoft.com/office/drawing/2010/main"/>
            </a:ext>
          </a:extLst>
        </p:spPr>
      </p:pic>
      <p:sp>
        <p:nvSpPr>
          <p:cNvPr id="6" name="Slide Number Placeholder 5"/>
          <p:cNvSpPr>
            <a:spLocks noGrp="1"/>
          </p:cNvSpPr>
          <p:nvPr>
            <p:ph type="sldNum" sz="quarter" idx="12"/>
          </p:nvPr>
        </p:nvSpPr>
        <p:spPr/>
        <p:txBody>
          <a:bodyPr/>
          <a:lstStyle/>
          <a:p>
            <a:fld id="{5EF645CE-C46A-4E4F-BA94-1CBAB1C74F99}" type="slidenum">
              <a:rPr lang="en-US" smtClean="0"/>
              <a:pPr/>
              <a:t>3</a:t>
            </a:fld>
            <a:endParaRPr lang="en-US"/>
          </a:p>
        </p:txBody>
      </p:sp>
    </p:spTree>
    <p:extLst>
      <p:ext uri="{BB962C8B-B14F-4D97-AF65-F5344CB8AC3E}">
        <p14:creationId xmlns:p14="http://schemas.microsoft.com/office/powerpoint/2010/main" val="2800883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
            <a:ext cx="8229600" cy="1143000"/>
          </a:xfrm>
        </p:spPr>
        <p:txBody>
          <a:bodyPr>
            <a:normAutofit/>
          </a:bodyPr>
          <a:lstStyle/>
          <a:p>
            <a:r>
              <a:rPr lang="en-US" sz="3600" dirty="0"/>
              <a:t>Image Acquisition: Apical Views</a:t>
            </a:r>
          </a:p>
        </p:txBody>
      </p:sp>
      <p:sp>
        <p:nvSpPr>
          <p:cNvPr id="10" name="Rectangle 9"/>
          <p:cNvSpPr/>
          <p:nvPr/>
        </p:nvSpPr>
        <p:spPr>
          <a:xfrm>
            <a:off x="1200150" y="805531"/>
            <a:ext cx="6743700" cy="461665"/>
          </a:xfrm>
          <a:prstGeom prst="rect">
            <a:avLst/>
          </a:prstGeom>
        </p:spPr>
        <p:txBody>
          <a:bodyPr wrap="square">
            <a:spAutoFit/>
          </a:bodyPr>
          <a:lstStyle/>
          <a:p>
            <a:pPr algn="ctr"/>
            <a:r>
              <a:rPr lang="en-US" sz="2400" b="1" i="1" u="sng" dirty="0"/>
              <a:t>Apical 4-Chamber View</a:t>
            </a:r>
            <a:r>
              <a:rPr lang="en-US" sz="2400" b="1" i="1" dirty="0"/>
              <a:t>  </a:t>
            </a:r>
          </a:p>
        </p:txBody>
      </p:sp>
      <p:sp>
        <p:nvSpPr>
          <p:cNvPr id="12" name="Rectangle 11"/>
          <p:cNvSpPr/>
          <p:nvPr/>
        </p:nvSpPr>
        <p:spPr>
          <a:xfrm>
            <a:off x="1266093" y="1230216"/>
            <a:ext cx="6743700" cy="461665"/>
          </a:xfrm>
          <a:prstGeom prst="rect">
            <a:avLst/>
          </a:prstGeom>
        </p:spPr>
        <p:txBody>
          <a:bodyPr wrap="square">
            <a:spAutoFit/>
          </a:bodyPr>
          <a:lstStyle/>
          <a:p>
            <a:pPr algn="ctr"/>
            <a:r>
              <a:rPr lang="en-US" sz="2400" dirty="0"/>
              <a:t>Mitral Valve Continuous-Wave Doppler</a:t>
            </a:r>
          </a:p>
        </p:txBody>
      </p:sp>
      <p:sp>
        <p:nvSpPr>
          <p:cNvPr id="9" name="Rectangle 8"/>
          <p:cNvSpPr/>
          <p:nvPr/>
        </p:nvSpPr>
        <p:spPr>
          <a:xfrm>
            <a:off x="1526723" y="1786349"/>
            <a:ext cx="6118167" cy="338554"/>
          </a:xfrm>
          <a:prstGeom prst="rect">
            <a:avLst/>
          </a:prstGeom>
        </p:spPr>
        <p:txBody>
          <a:bodyPr wrap="square">
            <a:spAutoFit/>
          </a:bodyPr>
          <a:lstStyle/>
          <a:p>
            <a:pPr algn="ctr"/>
            <a:r>
              <a:rPr lang="en-US" sz="1600" dirty="0">
                <a:solidFill>
                  <a:srgbClr val="000000"/>
                </a:solidFill>
                <a:latin typeface="+mj-lt"/>
              </a:rPr>
              <a:t>A4C trans-mitral valve CW spectral Doppler </a:t>
            </a:r>
            <a:r>
              <a:rPr lang="en-US" sz="1600" dirty="0">
                <a:solidFill>
                  <a:srgbClr val="000000"/>
                </a:solidFill>
              </a:rPr>
              <a:t>of</a:t>
            </a:r>
            <a:r>
              <a:rPr lang="en-US" sz="1600" dirty="0">
                <a:solidFill>
                  <a:srgbClr val="000000"/>
                </a:solidFill>
                <a:latin typeface="+mj-lt"/>
              </a:rPr>
              <a:t> mitral regurgitation (MR)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872" y="2124903"/>
            <a:ext cx="6084255" cy="4563191"/>
          </a:xfrm>
          <a:prstGeom prst="rect">
            <a:avLst/>
          </a:prstGeom>
        </p:spPr>
      </p:pic>
      <p:sp>
        <p:nvSpPr>
          <p:cNvPr id="4" name="Slide Number Placeholder 3"/>
          <p:cNvSpPr>
            <a:spLocks noGrp="1"/>
          </p:cNvSpPr>
          <p:nvPr>
            <p:ph type="sldNum" sz="quarter" idx="12"/>
          </p:nvPr>
        </p:nvSpPr>
        <p:spPr/>
        <p:txBody>
          <a:bodyPr/>
          <a:lstStyle/>
          <a:p>
            <a:fld id="{5EF645CE-C46A-4E4F-BA94-1CBAB1C74F99}" type="slidenum">
              <a:rPr lang="en-US" smtClean="0"/>
              <a:pPr/>
              <a:t>30</a:t>
            </a:fld>
            <a:endParaRPr lang="en-US"/>
          </a:p>
        </p:txBody>
      </p:sp>
    </p:spTree>
    <p:extLst>
      <p:ext uri="{BB962C8B-B14F-4D97-AF65-F5344CB8AC3E}">
        <p14:creationId xmlns:p14="http://schemas.microsoft.com/office/powerpoint/2010/main" val="1721681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
            <a:ext cx="8229600" cy="1143000"/>
          </a:xfrm>
        </p:spPr>
        <p:txBody>
          <a:bodyPr>
            <a:normAutofit/>
          </a:bodyPr>
          <a:lstStyle/>
          <a:p>
            <a:r>
              <a:rPr lang="en-US" sz="3600" dirty="0"/>
              <a:t>Image Acquisition: Apical Views</a:t>
            </a:r>
          </a:p>
        </p:txBody>
      </p:sp>
      <p:sp>
        <p:nvSpPr>
          <p:cNvPr id="10" name="Rectangle 9"/>
          <p:cNvSpPr/>
          <p:nvPr/>
        </p:nvSpPr>
        <p:spPr>
          <a:xfrm>
            <a:off x="1200150" y="830470"/>
            <a:ext cx="6743700" cy="461665"/>
          </a:xfrm>
          <a:prstGeom prst="rect">
            <a:avLst/>
          </a:prstGeom>
        </p:spPr>
        <p:txBody>
          <a:bodyPr wrap="square">
            <a:spAutoFit/>
          </a:bodyPr>
          <a:lstStyle/>
          <a:p>
            <a:pPr algn="ctr"/>
            <a:r>
              <a:rPr lang="en-US" sz="2400" b="1" i="1" u="sng" dirty="0"/>
              <a:t>Apical 4-Chamber View</a:t>
            </a:r>
            <a:r>
              <a:rPr lang="en-US" sz="2400" b="1" i="1" dirty="0"/>
              <a:t>  </a:t>
            </a:r>
          </a:p>
        </p:txBody>
      </p:sp>
      <p:sp>
        <p:nvSpPr>
          <p:cNvPr id="12" name="Rectangle 11"/>
          <p:cNvSpPr/>
          <p:nvPr/>
        </p:nvSpPr>
        <p:spPr>
          <a:xfrm>
            <a:off x="1266093" y="1288407"/>
            <a:ext cx="6743700" cy="461665"/>
          </a:xfrm>
          <a:prstGeom prst="rect">
            <a:avLst/>
          </a:prstGeom>
        </p:spPr>
        <p:txBody>
          <a:bodyPr wrap="square">
            <a:spAutoFit/>
          </a:bodyPr>
          <a:lstStyle/>
          <a:p>
            <a:pPr algn="ctr"/>
            <a:r>
              <a:rPr lang="en-US" sz="2400" dirty="0"/>
              <a:t>Mitral Inflow Pulsed-Wave Doppler</a:t>
            </a:r>
          </a:p>
        </p:txBody>
      </p:sp>
      <p:sp>
        <p:nvSpPr>
          <p:cNvPr id="13" name="Content Placeholder 2"/>
          <p:cNvSpPr>
            <a:spLocks noGrp="1"/>
          </p:cNvSpPr>
          <p:nvPr>
            <p:ph idx="1"/>
          </p:nvPr>
        </p:nvSpPr>
        <p:spPr>
          <a:xfrm>
            <a:off x="889462" y="1899886"/>
            <a:ext cx="7797338" cy="1314018"/>
          </a:xfrm>
        </p:spPr>
        <p:txBody>
          <a:bodyPr>
            <a:normAutofit/>
          </a:bodyPr>
          <a:lstStyle/>
          <a:p>
            <a:pPr>
              <a:spcBef>
                <a:spcPts val="600"/>
              </a:spcBef>
            </a:pPr>
            <a:r>
              <a:rPr lang="en-US" sz="1600" dirty="0"/>
              <a:t>From apical 4CH view, record mitral inflow velocity profile with pulsed-wave Doppler sample volume positioned at tips of mitral leaflets during quiet respiration</a:t>
            </a:r>
          </a:p>
          <a:p>
            <a:pPr lvl="1">
              <a:spcBef>
                <a:spcPts val="600"/>
              </a:spcBef>
              <a:buFont typeface="Arial" panose="020B0604020202020204" pitchFamily="34" charset="0"/>
              <a:buChar char="•"/>
            </a:pPr>
            <a:r>
              <a:rPr lang="en-US" sz="1400" i="1" dirty="0"/>
              <a:t>Adjust baseline and Doppler scale to visualize peak E and A wave velocities </a:t>
            </a:r>
          </a:p>
          <a:p>
            <a:pPr lvl="1">
              <a:spcBef>
                <a:spcPts val="600"/>
              </a:spcBef>
              <a:buFont typeface="Arial" panose="020B0604020202020204" pitchFamily="34" charset="0"/>
              <a:buChar char="•"/>
            </a:pPr>
            <a:r>
              <a:rPr lang="en-US" sz="1400" i="1" dirty="0"/>
              <a:t>Record a minimum of 3 full cardiac cycles at a sweep speed of 100 mm/sec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3842" y="3199927"/>
            <a:ext cx="4696315" cy="3522236"/>
          </a:xfrm>
          <a:prstGeom prst="rect">
            <a:avLst/>
          </a:prstGeom>
        </p:spPr>
      </p:pic>
      <p:sp>
        <p:nvSpPr>
          <p:cNvPr id="4" name="Slide Number Placeholder 3"/>
          <p:cNvSpPr>
            <a:spLocks noGrp="1"/>
          </p:cNvSpPr>
          <p:nvPr>
            <p:ph type="sldNum" sz="quarter" idx="12"/>
          </p:nvPr>
        </p:nvSpPr>
        <p:spPr/>
        <p:txBody>
          <a:bodyPr/>
          <a:lstStyle/>
          <a:p>
            <a:fld id="{5EF645CE-C46A-4E4F-BA94-1CBAB1C74F99}" type="slidenum">
              <a:rPr lang="en-US" smtClean="0"/>
              <a:pPr/>
              <a:t>31</a:t>
            </a:fld>
            <a:endParaRPr lang="en-US"/>
          </a:p>
        </p:txBody>
      </p:sp>
    </p:spTree>
    <p:extLst>
      <p:ext uri="{BB962C8B-B14F-4D97-AF65-F5344CB8AC3E}">
        <p14:creationId xmlns:p14="http://schemas.microsoft.com/office/powerpoint/2010/main" val="2899761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
            <a:ext cx="8229600" cy="1143000"/>
          </a:xfrm>
        </p:spPr>
        <p:txBody>
          <a:bodyPr>
            <a:normAutofit/>
          </a:bodyPr>
          <a:lstStyle/>
          <a:p>
            <a:r>
              <a:rPr lang="en-US" sz="3600" dirty="0"/>
              <a:t>Image Acquisition: Apical Views</a:t>
            </a:r>
          </a:p>
        </p:txBody>
      </p:sp>
      <p:sp>
        <p:nvSpPr>
          <p:cNvPr id="7" name="Rectangle 6"/>
          <p:cNvSpPr/>
          <p:nvPr/>
        </p:nvSpPr>
        <p:spPr>
          <a:xfrm>
            <a:off x="271190" y="2247792"/>
            <a:ext cx="4272855" cy="338554"/>
          </a:xfrm>
          <a:prstGeom prst="rect">
            <a:avLst/>
          </a:prstGeom>
        </p:spPr>
        <p:txBody>
          <a:bodyPr wrap="square">
            <a:spAutoFit/>
          </a:bodyPr>
          <a:lstStyle/>
          <a:p>
            <a:pPr algn="ctr"/>
            <a:r>
              <a:rPr lang="en-US" sz="1600" dirty="0">
                <a:solidFill>
                  <a:srgbClr val="000000"/>
                </a:solidFill>
                <a:latin typeface="+mj-lt"/>
              </a:rPr>
              <a:t>TDI at the septal mitral annulus</a:t>
            </a:r>
            <a:endParaRPr lang="en-US" sz="1600" dirty="0">
              <a:latin typeface="+mj-lt"/>
            </a:endParaRPr>
          </a:p>
        </p:txBody>
      </p:sp>
      <p:sp>
        <p:nvSpPr>
          <p:cNvPr id="9" name="Rectangle 8"/>
          <p:cNvSpPr/>
          <p:nvPr/>
        </p:nvSpPr>
        <p:spPr>
          <a:xfrm>
            <a:off x="4684535" y="2247792"/>
            <a:ext cx="4143895" cy="338554"/>
          </a:xfrm>
          <a:prstGeom prst="rect">
            <a:avLst/>
          </a:prstGeom>
        </p:spPr>
        <p:txBody>
          <a:bodyPr wrap="square">
            <a:spAutoFit/>
          </a:bodyPr>
          <a:lstStyle/>
          <a:p>
            <a:pPr algn="ctr"/>
            <a:r>
              <a:rPr lang="en-US" sz="1600" dirty="0">
                <a:solidFill>
                  <a:srgbClr val="000000"/>
                </a:solidFill>
              </a:rPr>
              <a:t>TDI at the lateral mitral annulus</a:t>
            </a:r>
            <a:endParaRPr lang="en-US" sz="1600" dirty="0"/>
          </a:p>
        </p:txBody>
      </p:sp>
      <p:sp>
        <p:nvSpPr>
          <p:cNvPr id="10" name="Rectangle 9"/>
          <p:cNvSpPr/>
          <p:nvPr/>
        </p:nvSpPr>
        <p:spPr>
          <a:xfrm>
            <a:off x="1200150" y="855409"/>
            <a:ext cx="6743700" cy="461665"/>
          </a:xfrm>
          <a:prstGeom prst="rect">
            <a:avLst/>
          </a:prstGeom>
        </p:spPr>
        <p:txBody>
          <a:bodyPr wrap="square">
            <a:spAutoFit/>
          </a:bodyPr>
          <a:lstStyle/>
          <a:p>
            <a:pPr algn="ctr"/>
            <a:r>
              <a:rPr lang="en-US" sz="2400" b="1" i="1" u="sng" dirty="0"/>
              <a:t>Apical 4-Chamber View</a:t>
            </a:r>
            <a:r>
              <a:rPr lang="en-US" sz="2400" b="1" i="1" dirty="0"/>
              <a:t>  </a:t>
            </a:r>
          </a:p>
        </p:txBody>
      </p:sp>
      <p:sp>
        <p:nvSpPr>
          <p:cNvPr id="12" name="Rectangle 11"/>
          <p:cNvSpPr/>
          <p:nvPr/>
        </p:nvSpPr>
        <p:spPr>
          <a:xfrm>
            <a:off x="1266093" y="1346598"/>
            <a:ext cx="6743700" cy="461665"/>
          </a:xfrm>
          <a:prstGeom prst="rect">
            <a:avLst/>
          </a:prstGeom>
        </p:spPr>
        <p:txBody>
          <a:bodyPr wrap="square">
            <a:spAutoFit/>
          </a:bodyPr>
          <a:lstStyle/>
          <a:p>
            <a:pPr algn="ctr"/>
            <a:r>
              <a:rPr lang="en-US" sz="2400" dirty="0"/>
              <a:t>Tissue Doppler</a:t>
            </a:r>
          </a:p>
        </p:txBody>
      </p:sp>
      <p:pic>
        <p:nvPicPr>
          <p:cNvPr id="11" name="Picture 10"/>
          <p:cNvPicPr/>
          <p:nvPr/>
        </p:nvPicPr>
        <p:blipFill>
          <a:blip r:embed="rId2">
            <a:extLst>
              <a:ext uri="{28A0092B-C50C-407E-A947-70E740481C1C}">
                <a14:useLocalDpi xmlns:a14="http://schemas.microsoft.com/office/drawing/2010/main" val="0"/>
              </a:ext>
            </a:extLst>
          </a:blip>
          <a:stretch>
            <a:fillRect/>
          </a:stretch>
        </p:blipFill>
        <p:spPr>
          <a:xfrm>
            <a:off x="4675909" y="2586347"/>
            <a:ext cx="4201064" cy="3400387"/>
          </a:xfrm>
          <a:prstGeom prst="rect">
            <a:avLst/>
          </a:prstGeom>
        </p:spPr>
      </p:pic>
      <p:pic>
        <p:nvPicPr>
          <p:cNvPr id="13" name="Picture 12"/>
          <p:cNvPicPr/>
          <p:nvPr/>
        </p:nvPicPr>
        <p:blipFill>
          <a:blip r:embed="rId3">
            <a:extLst>
              <a:ext uri="{28A0092B-C50C-407E-A947-70E740481C1C}">
                <a14:useLocalDpi xmlns:a14="http://schemas.microsoft.com/office/drawing/2010/main" val="0"/>
              </a:ext>
            </a:extLst>
          </a:blip>
          <a:stretch>
            <a:fillRect/>
          </a:stretch>
        </p:blipFill>
        <p:spPr>
          <a:xfrm>
            <a:off x="271190" y="2586347"/>
            <a:ext cx="4272855" cy="3400386"/>
          </a:xfrm>
          <a:prstGeom prst="rect">
            <a:avLst/>
          </a:prstGeom>
        </p:spPr>
      </p:pic>
      <p:sp>
        <p:nvSpPr>
          <p:cNvPr id="3" name="Slide Number Placeholder 2"/>
          <p:cNvSpPr>
            <a:spLocks noGrp="1"/>
          </p:cNvSpPr>
          <p:nvPr>
            <p:ph type="sldNum" sz="quarter" idx="12"/>
          </p:nvPr>
        </p:nvSpPr>
        <p:spPr/>
        <p:txBody>
          <a:bodyPr/>
          <a:lstStyle/>
          <a:p>
            <a:fld id="{5EF645CE-C46A-4E4F-BA94-1CBAB1C74F99}" type="slidenum">
              <a:rPr lang="en-US" smtClean="0"/>
              <a:pPr/>
              <a:t>32</a:t>
            </a:fld>
            <a:endParaRPr lang="en-US"/>
          </a:p>
        </p:txBody>
      </p:sp>
    </p:spTree>
    <p:extLst>
      <p:ext uri="{BB962C8B-B14F-4D97-AF65-F5344CB8AC3E}">
        <p14:creationId xmlns:p14="http://schemas.microsoft.com/office/powerpoint/2010/main" val="1857995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887"/>
          <a:stretch/>
        </p:blipFill>
        <p:spPr>
          <a:xfrm>
            <a:off x="576894" y="3715682"/>
            <a:ext cx="3970265" cy="3012923"/>
          </a:xfrm>
          <a:prstGeom prst="rect">
            <a:avLst/>
          </a:prstGeom>
        </p:spPr>
      </p:pic>
      <p:sp>
        <p:nvSpPr>
          <p:cNvPr id="2" name="Title 1"/>
          <p:cNvSpPr>
            <a:spLocks noGrp="1"/>
          </p:cNvSpPr>
          <p:nvPr>
            <p:ph type="title"/>
          </p:nvPr>
        </p:nvSpPr>
        <p:spPr>
          <a:xfrm>
            <a:off x="457200" y="311"/>
            <a:ext cx="8229600" cy="1143000"/>
          </a:xfrm>
        </p:spPr>
        <p:txBody>
          <a:bodyPr>
            <a:normAutofit/>
          </a:bodyPr>
          <a:lstStyle/>
          <a:p>
            <a:r>
              <a:rPr lang="en-US" sz="3600" dirty="0"/>
              <a:t>Image Acquisition: Apical Views</a:t>
            </a:r>
          </a:p>
        </p:txBody>
      </p:sp>
      <p:sp>
        <p:nvSpPr>
          <p:cNvPr id="10" name="Rectangle 9"/>
          <p:cNvSpPr/>
          <p:nvPr/>
        </p:nvSpPr>
        <p:spPr>
          <a:xfrm>
            <a:off x="1200150" y="805531"/>
            <a:ext cx="6743700" cy="461665"/>
          </a:xfrm>
          <a:prstGeom prst="rect">
            <a:avLst/>
          </a:prstGeom>
        </p:spPr>
        <p:txBody>
          <a:bodyPr wrap="square">
            <a:spAutoFit/>
          </a:bodyPr>
          <a:lstStyle/>
          <a:p>
            <a:pPr algn="ctr"/>
            <a:r>
              <a:rPr lang="en-US" sz="2400" b="1" i="1" u="sng" dirty="0"/>
              <a:t>Apical 4-Chamber View</a:t>
            </a:r>
            <a:r>
              <a:rPr lang="en-US" sz="2400" b="1" i="1" dirty="0"/>
              <a:t>  </a:t>
            </a:r>
          </a:p>
        </p:txBody>
      </p:sp>
      <p:sp>
        <p:nvSpPr>
          <p:cNvPr id="12" name="Rectangle 11"/>
          <p:cNvSpPr/>
          <p:nvPr/>
        </p:nvSpPr>
        <p:spPr>
          <a:xfrm>
            <a:off x="1266093" y="1238529"/>
            <a:ext cx="6743700" cy="461665"/>
          </a:xfrm>
          <a:prstGeom prst="rect">
            <a:avLst/>
          </a:prstGeom>
        </p:spPr>
        <p:txBody>
          <a:bodyPr wrap="square">
            <a:spAutoFit/>
          </a:bodyPr>
          <a:lstStyle/>
          <a:p>
            <a:pPr algn="ctr"/>
            <a:r>
              <a:rPr lang="en-US" sz="2400" dirty="0"/>
              <a:t>RIGHT VENTRICLE – Focused Views</a:t>
            </a:r>
          </a:p>
        </p:txBody>
      </p:sp>
      <p:sp>
        <p:nvSpPr>
          <p:cNvPr id="13" name="Content Placeholder 2"/>
          <p:cNvSpPr>
            <a:spLocks noGrp="1"/>
          </p:cNvSpPr>
          <p:nvPr>
            <p:ph idx="1"/>
          </p:nvPr>
        </p:nvSpPr>
        <p:spPr>
          <a:xfrm>
            <a:off x="581891" y="1811091"/>
            <a:ext cx="8104909" cy="1630375"/>
          </a:xfrm>
        </p:spPr>
        <p:txBody>
          <a:bodyPr>
            <a:noAutofit/>
          </a:bodyPr>
          <a:lstStyle/>
          <a:p>
            <a:pPr marL="0" indent="0">
              <a:spcBef>
                <a:spcPts val="600"/>
              </a:spcBef>
              <a:buNone/>
            </a:pPr>
            <a:r>
              <a:rPr lang="en-US" sz="1800" b="1" dirty="0"/>
              <a:t>In ideal echocardiographic “window” for the Apical 4-Chamber View focused on right ventricle:</a:t>
            </a:r>
            <a:endParaRPr lang="en-US" sz="1800" dirty="0"/>
          </a:p>
          <a:p>
            <a:pPr marL="457200" indent="-274320">
              <a:spcBef>
                <a:spcPts val="600"/>
              </a:spcBef>
            </a:pPr>
            <a:r>
              <a:rPr lang="en-US" sz="1600" dirty="0"/>
              <a:t>Right ventricular length is maximized and right ventricular apex is clearly visualized</a:t>
            </a:r>
          </a:p>
          <a:p>
            <a:pPr marL="457200" indent="-274320">
              <a:spcBef>
                <a:spcPts val="600"/>
              </a:spcBef>
            </a:pPr>
            <a:r>
              <a:rPr lang="en-US" sz="1600" dirty="0"/>
              <a:t>Entire RV endocardium must be within the sector scan in both end diastole and end systole.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594"/>
          <a:stretch/>
        </p:blipFill>
        <p:spPr>
          <a:xfrm>
            <a:off x="4851789" y="3718925"/>
            <a:ext cx="3757377" cy="2998044"/>
          </a:xfrm>
          <a:prstGeom prst="rect">
            <a:avLst/>
          </a:prstGeom>
        </p:spPr>
      </p:pic>
      <p:sp>
        <p:nvSpPr>
          <p:cNvPr id="9" name="Rectangle 8"/>
          <p:cNvSpPr/>
          <p:nvPr/>
        </p:nvSpPr>
        <p:spPr>
          <a:xfrm>
            <a:off x="576895" y="3424638"/>
            <a:ext cx="3959882" cy="307777"/>
          </a:xfrm>
          <a:prstGeom prst="rect">
            <a:avLst/>
          </a:prstGeom>
        </p:spPr>
        <p:txBody>
          <a:bodyPr wrap="square">
            <a:spAutoFit/>
          </a:bodyPr>
          <a:lstStyle/>
          <a:p>
            <a:pPr algn="ctr"/>
            <a:r>
              <a:rPr lang="en-US" sz="1400" dirty="0">
                <a:solidFill>
                  <a:srgbClr val="000000"/>
                </a:solidFill>
                <a:latin typeface="+mj-lt"/>
              </a:rPr>
              <a:t>2D imaging of the RV focused view</a:t>
            </a:r>
            <a:endParaRPr lang="en-US" sz="1400" dirty="0">
              <a:latin typeface="+mj-lt"/>
            </a:endParaRPr>
          </a:p>
        </p:txBody>
      </p:sp>
      <p:sp>
        <p:nvSpPr>
          <p:cNvPr id="11" name="Rectangle 10"/>
          <p:cNvSpPr/>
          <p:nvPr/>
        </p:nvSpPr>
        <p:spPr>
          <a:xfrm>
            <a:off x="4561626" y="3216510"/>
            <a:ext cx="4352169" cy="738664"/>
          </a:xfrm>
          <a:prstGeom prst="rect">
            <a:avLst/>
          </a:prstGeom>
        </p:spPr>
        <p:txBody>
          <a:bodyPr wrap="square">
            <a:spAutoFit/>
          </a:bodyPr>
          <a:lstStyle/>
          <a:p>
            <a:pPr algn="ctr"/>
            <a:r>
              <a:rPr lang="en-US" sz="1400" dirty="0">
                <a:solidFill>
                  <a:srgbClr val="000000"/>
                </a:solidFill>
              </a:rPr>
              <a:t>Color Doppler of tricuspid inflow/RA in RV focused view</a:t>
            </a:r>
          </a:p>
          <a:p>
            <a:pPr algn="ctr"/>
            <a:r>
              <a:rPr lang="en-US" sz="1400" dirty="0">
                <a:solidFill>
                  <a:srgbClr val="000000"/>
                </a:solidFill>
              </a:rPr>
              <a:t>to interrogate for tricuspid regurgitation (TR)</a:t>
            </a:r>
            <a:endParaRPr lang="en-US" sz="1400" dirty="0"/>
          </a:p>
          <a:p>
            <a:pPr algn="ctr"/>
            <a:r>
              <a:rPr lang="en-US" sz="1400" dirty="0">
                <a:solidFill>
                  <a:srgbClr val="000000"/>
                </a:solidFill>
              </a:rPr>
              <a:t> </a:t>
            </a:r>
            <a:endParaRPr lang="en-US" sz="1400" dirty="0"/>
          </a:p>
        </p:txBody>
      </p:sp>
      <p:pic>
        <p:nvPicPr>
          <p:cNvPr id="15" name="Picture 14"/>
          <p:cNvPicPr>
            <a:picLocks noChangeAspect="1"/>
          </p:cNvPicPr>
          <p:nvPr/>
        </p:nvPicPr>
        <p:blipFill rotWithShape="1">
          <a:blip r:embed="rId4"/>
          <a:srcRect t="85007"/>
          <a:stretch/>
        </p:blipFill>
        <p:spPr>
          <a:xfrm>
            <a:off x="4851789" y="6335155"/>
            <a:ext cx="3757378" cy="384824"/>
          </a:xfrm>
          <a:prstGeom prst="rect">
            <a:avLst/>
          </a:prstGeom>
        </p:spPr>
      </p:pic>
      <p:pic>
        <p:nvPicPr>
          <p:cNvPr id="3" name="Picture 2"/>
          <p:cNvPicPr>
            <a:picLocks noChangeAspect="1"/>
          </p:cNvPicPr>
          <p:nvPr/>
        </p:nvPicPr>
        <p:blipFill rotWithShape="1">
          <a:blip r:embed="rId5"/>
          <a:srcRect t="85963"/>
          <a:stretch/>
        </p:blipFill>
        <p:spPr>
          <a:xfrm>
            <a:off x="581811" y="6362045"/>
            <a:ext cx="3956566" cy="378431"/>
          </a:xfrm>
          <a:prstGeom prst="rect">
            <a:avLst/>
          </a:prstGeom>
        </p:spPr>
      </p:pic>
      <p:sp>
        <p:nvSpPr>
          <p:cNvPr id="6" name="Slide Number Placeholder 5"/>
          <p:cNvSpPr>
            <a:spLocks noGrp="1"/>
          </p:cNvSpPr>
          <p:nvPr>
            <p:ph type="sldNum" sz="quarter" idx="12"/>
          </p:nvPr>
        </p:nvSpPr>
        <p:spPr/>
        <p:txBody>
          <a:bodyPr/>
          <a:lstStyle/>
          <a:p>
            <a:fld id="{5EF645CE-C46A-4E4F-BA94-1CBAB1C74F99}" type="slidenum">
              <a:rPr lang="en-US" smtClean="0"/>
              <a:pPr/>
              <a:t>33</a:t>
            </a:fld>
            <a:endParaRPr lang="en-US"/>
          </a:p>
        </p:txBody>
      </p:sp>
    </p:spTree>
    <p:extLst>
      <p:ext uri="{BB962C8B-B14F-4D97-AF65-F5344CB8AC3E}">
        <p14:creationId xmlns:p14="http://schemas.microsoft.com/office/powerpoint/2010/main" val="2359188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02"/>
            <a:ext cx="8229600" cy="1143000"/>
          </a:xfrm>
        </p:spPr>
        <p:txBody>
          <a:bodyPr>
            <a:normAutofit/>
          </a:bodyPr>
          <a:lstStyle/>
          <a:p>
            <a:r>
              <a:rPr lang="en-US" sz="3600" dirty="0"/>
              <a:t>Image Acquisition: Apical Views</a:t>
            </a:r>
          </a:p>
        </p:txBody>
      </p:sp>
      <p:sp>
        <p:nvSpPr>
          <p:cNvPr id="10" name="Rectangle 9"/>
          <p:cNvSpPr/>
          <p:nvPr/>
        </p:nvSpPr>
        <p:spPr>
          <a:xfrm>
            <a:off x="1200150" y="739027"/>
            <a:ext cx="6743700" cy="461665"/>
          </a:xfrm>
          <a:prstGeom prst="rect">
            <a:avLst/>
          </a:prstGeom>
        </p:spPr>
        <p:txBody>
          <a:bodyPr wrap="square">
            <a:spAutoFit/>
          </a:bodyPr>
          <a:lstStyle/>
          <a:p>
            <a:pPr algn="ctr"/>
            <a:r>
              <a:rPr lang="en-US" sz="2400" b="1" i="1" u="sng" dirty="0"/>
              <a:t>Apical 4-Chamber View</a:t>
            </a:r>
            <a:r>
              <a:rPr lang="en-US" sz="2400" b="1" i="1" dirty="0"/>
              <a:t>  </a:t>
            </a:r>
          </a:p>
        </p:txBody>
      </p:sp>
      <p:sp>
        <p:nvSpPr>
          <p:cNvPr id="12" name="Rectangle 11"/>
          <p:cNvSpPr/>
          <p:nvPr/>
        </p:nvSpPr>
        <p:spPr>
          <a:xfrm>
            <a:off x="1266093" y="1097208"/>
            <a:ext cx="6743700" cy="461665"/>
          </a:xfrm>
          <a:prstGeom prst="rect">
            <a:avLst/>
          </a:prstGeom>
        </p:spPr>
        <p:txBody>
          <a:bodyPr wrap="square">
            <a:spAutoFit/>
          </a:bodyPr>
          <a:lstStyle/>
          <a:p>
            <a:pPr algn="ctr"/>
            <a:r>
              <a:rPr lang="en-US" sz="2400" dirty="0"/>
              <a:t>RV Focused Views</a:t>
            </a:r>
          </a:p>
        </p:txBody>
      </p:sp>
      <p:sp>
        <p:nvSpPr>
          <p:cNvPr id="9" name="Rectangle 8"/>
          <p:cNvSpPr/>
          <p:nvPr/>
        </p:nvSpPr>
        <p:spPr>
          <a:xfrm>
            <a:off x="1016408" y="1490539"/>
            <a:ext cx="3046633" cy="307777"/>
          </a:xfrm>
          <a:prstGeom prst="rect">
            <a:avLst/>
          </a:prstGeom>
        </p:spPr>
        <p:txBody>
          <a:bodyPr wrap="square">
            <a:spAutoFit/>
          </a:bodyPr>
          <a:lstStyle/>
          <a:p>
            <a:pPr algn="ctr"/>
            <a:r>
              <a:rPr lang="en-US" sz="1400" dirty="0">
                <a:solidFill>
                  <a:srgbClr val="000000"/>
                </a:solidFill>
                <a:latin typeface="+mj-lt"/>
              </a:rPr>
              <a:t>CW Doppler of tricuspid regurgitation</a:t>
            </a:r>
            <a:endParaRPr lang="en-US" sz="1400" dirty="0">
              <a:latin typeface="+mj-lt"/>
            </a:endParaRPr>
          </a:p>
        </p:txBody>
      </p:sp>
      <p:sp>
        <p:nvSpPr>
          <p:cNvPr id="11" name="Rectangle 10"/>
          <p:cNvSpPr/>
          <p:nvPr/>
        </p:nvSpPr>
        <p:spPr>
          <a:xfrm>
            <a:off x="5076650" y="1484315"/>
            <a:ext cx="3061008" cy="523220"/>
          </a:xfrm>
          <a:prstGeom prst="rect">
            <a:avLst/>
          </a:prstGeom>
        </p:spPr>
        <p:txBody>
          <a:bodyPr wrap="square">
            <a:spAutoFit/>
          </a:bodyPr>
          <a:lstStyle/>
          <a:p>
            <a:pPr algn="ctr"/>
            <a:r>
              <a:rPr lang="en-US" sz="1400" dirty="0">
                <a:solidFill>
                  <a:srgbClr val="000000"/>
                </a:solidFill>
              </a:rPr>
              <a:t>M-mode of the lateral tricuspid annulus (TAPSE)</a:t>
            </a:r>
            <a:endParaRPr lang="en-US" sz="1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408" y="1757730"/>
            <a:ext cx="3046633" cy="22903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650" y="1760857"/>
            <a:ext cx="3061008" cy="229575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4479" y="4355839"/>
            <a:ext cx="3234947" cy="2430832"/>
          </a:xfrm>
          <a:prstGeom prst="rect">
            <a:avLst/>
          </a:prstGeom>
        </p:spPr>
      </p:pic>
      <p:sp>
        <p:nvSpPr>
          <p:cNvPr id="17" name="Rectangle 16"/>
          <p:cNvSpPr/>
          <p:nvPr/>
        </p:nvSpPr>
        <p:spPr>
          <a:xfrm>
            <a:off x="3174479" y="4080778"/>
            <a:ext cx="3234947" cy="307777"/>
          </a:xfrm>
          <a:prstGeom prst="rect">
            <a:avLst/>
          </a:prstGeom>
        </p:spPr>
        <p:txBody>
          <a:bodyPr wrap="square">
            <a:spAutoFit/>
          </a:bodyPr>
          <a:lstStyle/>
          <a:p>
            <a:pPr algn="ctr"/>
            <a:r>
              <a:rPr lang="en-US" sz="1400" dirty="0">
                <a:solidFill>
                  <a:srgbClr val="000000"/>
                </a:solidFill>
              </a:rPr>
              <a:t>TDI at the lateral tricuspid annulus</a:t>
            </a:r>
            <a:endParaRPr lang="en-US" sz="1400" dirty="0"/>
          </a:p>
        </p:txBody>
      </p:sp>
      <p:sp>
        <p:nvSpPr>
          <p:cNvPr id="3" name="Slide Number Placeholder 2"/>
          <p:cNvSpPr>
            <a:spLocks noGrp="1"/>
          </p:cNvSpPr>
          <p:nvPr>
            <p:ph type="sldNum" sz="quarter" idx="12"/>
          </p:nvPr>
        </p:nvSpPr>
        <p:spPr/>
        <p:txBody>
          <a:bodyPr/>
          <a:lstStyle/>
          <a:p>
            <a:fld id="{5EF645CE-C46A-4E4F-BA94-1CBAB1C74F99}" type="slidenum">
              <a:rPr lang="en-US" smtClean="0"/>
              <a:pPr/>
              <a:t>34</a:t>
            </a:fld>
            <a:endParaRPr lang="en-US"/>
          </a:p>
        </p:txBody>
      </p:sp>
    </p:spTree>
    <p:extLst>
      <p:ext uri="{BB962C8B-B14F-4D97-AF65-F5344CB8AC3E}">
        <p14:creationId xmlns:p14="http://schemas.microsoft.com/office/powerpoint/2010/main" val="2780960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
            <a:ext cx="8229600" cy="1143000"/>
          </a:xfrm>
        </p:spPr>
        <p:txBody>
          <a:bodyPr>
            <a:normAutofit/>
          </a:bodyPr>
          <a:lstStyle/>
          <a:p>
            <a:r>
              <a:rPr lang="en-US" sz="3600" dirty="0"/>
              <a:t>Image Acquisition: Apical Views</a:t>
            </a:r>
          </a:p>
        </p:txBody>
      </p:sp>
      <p:sp>
        <p:nvSpPr>
          <p:cNvPr id="10" name="Rectangle 9"/>
          <p:cNvSpPr/>
          <p:nvPr/>
        </p:nvSpPr>
        <p:spPr>
          <a:xfrm>
            <a:off x="1200150" y="855409"/>
            <a:ext cx="6743700" cy="461665"/>
          </a:xfrm>
          <a:prstGeom prst="rect">
            <a:avLst/>
          </a:prstGeom>
        </p:spPr>
        <p:txBody>
          <a:bodyPr wrap="square">
            <a:spAutoFit/>
          </a:bodyPr>
          <a:lstStyle/>
          <a:p>
            <a:pPr algn="ctr"/>
            <a:r>
              <a:rPr lang="en-US" sz="2400" b="1" i="1" u="sng" dirty="0"/>
              <a:t>Apical 5-Chamber View</a:t>
            </a:r>
            <a:r>
              <a:rPr lang="en-US" sz="2400" b="1" i="1" dirty="0"/>
              <a:t>  </a:t>
            </a:r>
          </a:p>
        </p:txBody>
      </p:sp>
      <p:sp>
        <p:nvSpPr>
          <p:cNvPr id="13" name="Content Placeholder 2"/>
          <p:cNvSpPr>
            <a:spLocks noGrp="1"/>
          </p:cNvSpPr>
          <p:nvPr>
            <p:ph idx="1"/>
          </p:nvPr>
        </p:nvSpPr>
        <p:spPr>
          <a:xfrm>
            <a:off x="872843" y="1644836"/>
            <a:ext cx="7664332" cy="990298"/>
          </a:xfrm>
        </p:spPr>
        <p:txBody>
          <a:bodyPr>
            <a:noAutofit/>
          </a:bodyPr>
          <a:lstStyle/>
          <a:p>
            <a:pPr marL="0" indent="0">
              <a:spcBef>
                <a:spcPts val="600"/>
              </a:spcBef>
              <a:buNone/>
            </a:pPr>
            <a:r>
              <a:rPr lang="en-US" sz="1800" b="1" dirty="0"/>
              <a:t>In the ideal echocardiographic window for the Apical 5-Chamber View:</a:t>
            </a:r>
            <a:endParaRPr lang="en-US" sz="1800" dirty="0"/>
          </a:p>
          <a:p>
            <a:pPr marL="548640" indent="-274320">
              <a:spcBef>
                <a:spcPts val="600"/>
              </a:spcBef>
            </a:pPr>
            <a:r>
              <a:rPr lang="en-US" sz="1600" dirty="0"/>
              <a:t>Maximize LV length, making sure not to truncate the true long axis</a:t>
            </a:r>
          </a:p>
        </p:txBody>
      </p:sp>
      <p:sp>
        <p:nvSpPr>
          <p:cNvPr id="9" name="Rectangle 8"/>
          <p:cNvSpPr/>
          <p:nvPr/>
        </p:nvSpPr>
        <p:spPr>
          <a:xfrm>
            <a:off x="184033" y="2792866"/>
            <a:ext cx="4335512" cy="307777"/>
          </a:xfrm>
          <a:prstGeom prst="rect">
            <a:avLst/>
          </a:prstGeom>
        </p:spPr>
        <p:txBody>
          <a:bodyPr wrap="square">
            <a:spAutoFit/>
          </a:bodyPr>
          <a:lstStyle/>
          <a:p>
            <a:pPr algn="ctr"/>
            <a:r>
              <a:rPr lang="en-US" sz="1400" dirty="0">
                <a:solidFill>
                  <a:srgbClr val="000000"/>
                </a:solidFill>
              </a:rPr>
              <a:t>2D imaging of </a:t>
            </a:r>
            <a:r>
              <a:rPr lang="en-US" sz="1400" dirty="0">
                <a:solidFill>
                  <a:srgbClr val="000000"/>
                </a:solidFill>
                <a:latin typeface="+mj-lt"/>
              </a:rPr>
              <a:t>A5C view</a:t>
            </a:r>
            <a:endParaRPr lang="en-US" sz="1400" dirty="0">
              <a:latin typeface="+mj-lt"/>
            </a:endParaRPr>
          </a:p>
        </p:txBody>
      </p:sp>
      <p:sp>
        <p:nvSpPr>
          <p:cNvPr id="11" name="Rectangle 10"/>
          <p:cNvSpPr/>
          <p:nvPr/>
        </p:nvSpPr>
        <p:spPr>
          <a:xfrm>
            <a:off x="4611386" y="2809492"/>
            <a:ext cx="4335513" cy="307777"/>
          </a:xfrm>
          <a:prstGeom prst="rect">
            <a:avLst/>
          </a:prstGeom>
        </p:spPr>
        <p:txBody>
          <a:bodyPr wrap="square">
            <a:spAutoFit/>
          </a:bodyPr>
          <a:lstStyle/>
          <a:p>
            <a:pPr algn="ctr"/>
            <a:r>
              <a:rPr lang="en-US" sz="1400" dirty="0">
                <a:solidFill>
                  <a:srgbClr val="000000"/>
                </a:solidFill>
              </a:rPr>
              <a:t>A5C color Doppler of the LVOT to interrogate for AI</a:t>
            </a:r>
            <a:endParaRPr lang="en-US" sz="1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1386" y="3080153"/>
            <a:ext cx="4335513" cy="325163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32" y="3080154"/>
            <a:ext cx="4335512" cy="3251634"/>
          </a:xfrm>
          <a:prstGeom prst="rect">
            <a:avLst/>
          </a:prstGeom>
        </p:spPr>
      </p:pic>
      <p:sp>
        <p:nvSpPr>
          <p:cNvPr id="4" name="Slide Number Placeholder 3"/>
          <p:cNvSpPr>
            <a:spLocks noGrp="1"/>
          </p:cNvSpPr>
          <p:nvPr>
            <p:ph type="sldNum" sz="quarter" idx="12"/>
          </p:nvPr>
        </p:nvSpPr>
        <p:spPr/>
        <p:txBody>
          <a:bodyPr/>
          <a:lstStyle/>
          <a:p>
            <a:fld id="{5EF645CE-C46A-4E4F-BA94-1CBAB1C74F99}" type="slidenum">
              <a:rPr lang="en-US" smtClean="0"/>
              <a:pPr/>
              <a:t>35</a:t>
            </a:fld>
            <a:endParaRPr lang="en-US"/>
          </a:p>
        </p:txBody>
      </p:sp>
    </p:spTree>
    <p:extLst>
      <p:ext uri="{BB962C8B-B14F-4D97-AF65-F5344CB8AC3E}">
        <p14:creationId xmlns:p14="http://schemas.microsoft.com/office/powerpoint/2010/main" val="614842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
            <a:ext cx="8229600" cy="1143000"/>
          </a:xfrm>
        </p:spPr>
        <p:txBody>
          <a:bodyPr>
            <a:normAutofit/>
          </a:bodyPr>
          <a:lstStyle/>
          <a:p>
            <a:r>
              <a:rPr lang="en-US" sz="3600" dirty="0"/>
              <a:t>Image Acquisition: Apical Views</a:t>
            </a:r>
          </a:p>
        </p:txBody>
      </p:sp>
      <p:sp>
        <p:nvSpPr>
          <p:cNvPr id="10" name="Rectangle 9"/>
          <p:cNvSpPr/>
          <p:nvPr/>
        </p:nvSpPr>
        <p:spPr>
          <a:xfrm>
            <a:off x="1200150" y="797218"/>
            <a:ext cx="6743700" cy="461665"/>
          </a:xfrm>
          <a:prstGeom prst="rect">
            <a:avLst/>
          </a:prstGeom>
        </p:spPr>
        <p:txBody>
          <a:bodyPr wrap="square">
            <a:spAutoFit/>
          </a:bodyPr>
          <a:lstStyle/>
          <a:p>
            <a:pPr algn="ctr"/>
            <a:r>
              <a:rPr lang="en-US" sz="2400" b="1" i="1" u="sng" dirty="0"/>
              <a:t>Apical 5-Chamber View</a:t>
            </a:r>
            <a:r>
              <a:rPr lang="en-US" sz="2400" b="1" i="1" dirty="0"/>
              <a:t>  </a:t>
            </a:r>
          </a:p>
        </p:txBody>
      </p:sp>
      <p:sp>
        <p:nvSpPr>
          <p:cNvPr id="14" name="Rectangle 13"/>
          <p:cNvSpPr/>
          <p:nvPr/>
        </p:nvSpPr>
        <p:spPr>
          <a:xfrm>
            <a:off x="1200150" y="1222899"/>
            <a:ext cx="6743700" cy="830997"/>
          </a:xfrm>
          <a:prstGeom prst="rect">
            <a:avLst/>
          </a:prstGeom>
        </p:spPr>
        <p:txBody>
          <a:bodyPr wrap="square">
            <a:spAutoFit/>
          </a:bodyPr>
          <a:lstStyle/>
          <a:p>
            <a:pPr algn="ctr"/>
            <a:r>
              <a:rPr lang="en-US" sz="2400" dirty="0"/>
              <a:t>Pulsed-Wave Doppler of Simultaneous Mitral Inflow</a:t>
            </a:r>
          </a:p>
          <a:p>
            <a:pPr algn="ctr"/>
            <a:r>
              <a:rPr lang="en-US" sz="2400" dirty="0"/>
              <a:t>and LVOT Flow for IVRT/IVCT </a:t>
            </a: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10" y="2443943"/>
            <a:ext cx="4318029" cy="3238522"/>
          </a:xfrm>
          <a:prstGeom prst="rect">
            <a:avLst/>
          </a:prstGeom>
        </p:spPr>
      </p:pic>
      <p:pic>
        <p:nvPicPr>
          <p:cNvPr id="25" name="Picture 24" descr="F:\aplenc getz leger COG collaboration\Kasey Leger AAML1831\MILLER, DEIRDRE; 8445891005; 2020-3-4  7;42 AM\Image-lvot pw54.jpg"/>
          <p:cNvPicPr/>
          <p:nvPr/>
        </p:nvPicPr>
        <p:blipFill rotWithShape="1">
          <a:blip r:embed="rId3" cstate="print">
            <a:extLst>
              <a:ext uri="{28A0092B-C50C-407E-A947-70E740481C1C}">
                <a14:useLocalDpi xmlns:a14="http://schemas.microsoft.com/office/drawing/2010/main" val="0"/>
              </a:ext>
            </a:extLst>
          </a:blip>
          <a:srcRect t="7743" b="3440"/>
          <a:stretch/>
        </p:blipFill>
        <p:spPr bwMode="auto">
          <a:xfrm>
            <a:off x="4705001" y="2443943"/>
            <a:ext cx="4239491" cy="3238522"/>
          </a:xfrm>
          <a:prstGeom prst="rect">
            <a:avLst/>
          </a:prstGeom>
          <a:noFill/>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5EF645CE-C46A-4E4F-BA94-1CBAB1C74F99}" type="slidenum">
              <a:rPr lang="en-US" smtClean="0"/>
              <a:pPr/>
              <a:t>36</a:t>
            </a:fld>
            <a:endParaRPr lang="en-US"/>
          </a:p>
        </p:txBody>
      </p:sp>
    </p:spTree>
    <p:extLst>
      <p:ext uri="{BB962C8B-B14F-4D97-AF65-F5344CB8AC3E}">
        <p14:creationId xmlns:p14="http://schemas.microsoft.com/office/powerpoint/2010/main" val="2824164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
            <a:ext cx="8229600" cy="1143000"/>
          </a:xfrm>
        </p:spPr>
        <p:txBody>
          <a:bodyPr>
            <a:normAutofit/>
          </a:bodyPr>
          <a:lstStyle/>
          <a:p>
            <a:r>
              <a:rPr lang="en-US" sz="3600" dirty="0"/>
              <a:t>Image Acquisition: Apical Views</a:t>
            </a:r>
          </a:p>
        </p:txBody>
      </p:sp>
      <p:sp>
        <p:nvSpPr>
          <p:cNvPr id="10" name="Rectangle 9"/>
          <p:cNvSpPr/>
          <p:nvPr/>
        </p:nvSpPr>
        <p:spPr>
          <a:xfrm>
            <a:off x="1200150" y="813844"/>
            <a:ext cx="6743700" cy="461665"/>
          </a:xfrm>
          <a:prstGeom prst="rect">
            <a:avLst/>
          </a:prstGeom>
        </p:spPr>
        <p:txBody>
          <a:bodyPr wrap="square">
            <a:spAutoFit/>
          </a:bodyPr>
          <a:lstStyle/>
          <a:p>
            <a:pPr algn="ctr"/>
            <a:r>
              <a:rPr lang="en-US" sz="2400" b="1" i="1" u="sng" dirty="0"/>
              <a:t>Apical 5-Chamber View</a:t>
            </a:r>
            <a:r>
              <a:rPr lang="en-US" sz="2400" b="1" i="1" dirty="0"/>
              <a:t>  </a:t>
            </a:r>
          </a:p>
        </p:txBody>
      </p:sp>
      <p:sp>
        <p:nvSpPr>
          <p:cNvPr id="9" name="Rectangle 8"/>
          <p:cNvSpPr/>
          <p:nvPr/>
        </p:nvSpPr>
        <p:spPr>
          <a:xfrm>
            <a:off x="396439" y="3340886"/>
            <a:ext cx="4046166" cy="307777"/>
          </a:xfrm>
          <a:prstGeom prst="rect">
            <a:avLst/>
          </a:prstGeom>
        </p:spPr>
        <p:txBody>
          <a:bodyPr wrap="square">
            <a:spAutoFit/>
          </a:bodyPr>
          <a:lstStyle/>
          <a:p>
            <a:pPr algn="ctr"/>
            <a:r>
              <a:rPr lang="en-US" sz="1400" dirty="0">
                <a:solidFill>
                  <a:srgbClr val="000000"/>
                </a:solidFill>
              </a:rPr>
              <a:t>A5C view PW Doppler of the LVOT proximal to the AV </a:t>
            </a:r>
            <a:endParaRPr lang="en-US" sz="1400" dirty="0">
              <a:latin typeface="+mj-lt"/>
            </a:endParaRPr>
          </a:p>
        </p:txBody>
      </p:sp>
      <p:sp>
        <p:nvSpPr>
          <p:cNvPr id="11" name="Rectangle 10"/>
          <p:cNvSpPr/>
          <p:nvPr/>
        </p:nvSpPr>
        <p:spPr>
          <a:xfrm>
            <a:off x="4658213" y="3340886"/>
            <a:ext cx="4028587" cy="307777"/>
          </a:xfrm>
          <a:prstGeom prst="rect">
            <a:avLst/>
          </a:prstGeom>
        </p:spPr>
        <p:txBody>
          <a:bodyPr wrap="square">
            <a:spAutoFit/>
          </a:bodyPr>
          <a:lstStyle/>
          <a:p>
            <a:pPr algn="ctr"/>
            <a:r>
              <a:rPr lang="en-US" sz="1400" dirty="0">
                <a:solidFill>
                  <a:srgbClr val="000000"/>
                </a:solidFill>
              </a:rPr>
              <a:t>A5C view CW Doppler across the AV</a:t>
            </a:r>
            <a:endParaRPr lang="en-US" sz="1400" dirty="0"/>
          </a:p>
        </p:txBody>
      </p:sp>
      <p:sp>
        <p:nvSpPr>
          <p:cNvPr id="12" name="Rectangle 11"/>
          <p:cNvSpPr/>
          <p:nvPr/>
        </p:nvSpPr>
        <p:spPr>
          <a:xfrm>
            <a:off x="1200150" y="1222899"/>
            <a:ext cx="6743700" cy="830997"/>
          </a:xfrm>
          <a:prstGeom prst="rect">
            <a:avLst/>
          </a:prstGeom>
        </p:spPr>
        <p:txBody>
          <a:bodyPr wrap="square">
            <a:spAutoFit/>
          </a:bodyPr>
          <a:lstStyle/>
          <a:p>
            <a:pPr algn="ctr"/>
            <a:r>
              <a:rPr lang="en-US" sz="2400" dirty="0"/>
              <a:t>Left-Ventricular Outflow Tract (LVOT)</a:t>
            </a:r>
          </a:p>
          <a:p>
            <a:pPr algn="ctr"/>
            <a:r>
              <a:rPr lang="en-US" sz="2400" dirty="0"/>
              <a:t>Pulsed-Wave Doppler </a:t>
            </a:r>
          </a:p>
        </p:txBody>
      </p:sp>
      <p:sp>
        <p:nvSpPr>
          <p:cNvPr id="14" name="Content Placeholder 2"/>
          <p:cNvSpPr>
            <a:spLocks noGrp="1"/>
          </p:cNvSpPr>
          <p:nvPr>
            <p:ph idx="1"/>
          </p:nvPr>
        </p:nvSpPr>
        <p:spPr>
          <a:xfrm>
            <a:off x="580542" y="2149567"/>
            <a:ext cx="7893170" cy="1059121"/>
          </a:xfrm>
        </p:spPr>
        <p:txBody>
          <a:bodyPr>
            <a:normAutofit/>
          </a:bodyPr>
          <a:lstStyle/>
          <a:p>
            <a:pPr>
              <a:spcBef>
                <a:spcPts val="600"/>
              </a:spcBef>
            </a:pPr>
            <a:r>
              <a:rPr lang="en-US" sz="1800" dirty="0"/>
              <a:t>PW sample volume is positioned in LVOT approximately 0.5 cm proximal to the aortic valve leaflets and spectral Doppler signal is recorded.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4010" y="3619556"/>
            <a:ext cx="3796993" cy="2847745"/>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59" y="3624350"/>
            <a:ext cx="3796961" cy="2842951"/>
          </a:xfrm>
          <a:prstGeom prst="rect">
            <a:avLst/>
          </a:prstGeom>
        </p:spPr>
      </p:pic>
      <p:sp>
        <p:nvSpPr>
          <p:cNvPr id="3" name="Slide Number Placeholder 2"/>
          <p:cNvSpPr>
            <a:spLocks noGrp="1"/>
          </p:cNvSpPr>
          <p:nvPr>
            <p:ph type="sldNum" sz="quarter" idx="12"/>
          </p:nvPr>
        </p:nvSpPr>
        <p:spPr/>
        <p:txBody>
          <a:bodyPr/>
          <a:lstStyle/>
          <a:p>
            <a:fld id="{5EF645CE-C46A-4E4F-BA94-1CBAB1C74F99}" type="slidenum">
              <a:rPr lang="en-US" smtClean="0"/>
              <a:pPr/>
              <a:t>37</a:t>
            </a:fld>
            <a:endParaRPr lang="en-US"/>
          </a:p>
        </p:txBody>
      </p:sp>
    </p:spTree>
    <p:extLst>
      <p:ext uri="{BB962C8B-B14F-4D97-AF65-F5344CB8AC3E}">
        <p14:creationId xmlns:p14="http://schemas.microsoft.com/office/powerpoint/2010/main" val="1422659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
            <a:ext cx="8229600" cy="1143000"/>
          </a:xfrm>
        </p:spPr>
        <p:txBody>
          <a:bodyPr>
            <a:normAutofit/>
          </a:bodyPr>
          <a:lstStyle/>
          <a:p>
            <a:r>
              <a:rPr lang="en-US" sz="3600" dirty="0"/>
              <a:t>Image Acquisition: Apical Views</a:t>
            </a:r>
          </a:p>
        </p:txBody>
      </p:sp>
      <p:sp>
        <p:nvSpPr>
          <p:cNvPr id="8" name="Content Placeholder 2"/>
          <p:cNvSpPr>
            <a:spLocks noGrp="1"/>
          </p:cNvSpPr>
          <p:nvPr>
            <p:ph idx="1"/>
          </p:nvPr>
        </p:nvSpPr>
        <p:spPr>
          <a:xfrm>
            <a:off x="598516" y="1641014"/>
            <a:ext cx="7888779" cy="4660030"/>
          </a:xfrm>
        </p:spPr>
        <p:txBody>
          <a:bodyPr>
            <a:normAutofit/>
          </a:bodyPr>
          <a:lstStyle/>
          <a:p>
            <a:pPr marL="0" indent="0">
              <a:spcBef>
                <a:spcPts val="600"/>
              </a:spcBef>
              <a:spcAft>
                <a:spcPts val="600"/>
              </a:spcAft>
              <a:buNone/>
            </a:pPr>
            <a:r>
              <a:rPr lang="en-US" sz="2000" b="1" dirty="0"/>
              <a:t>In the ideal echocardiographic window for the Apical 2-Chamber View:</a:t>
            </a:r>
            <a:endParaRPr lang="en-US" sz="2000" dirty="0"/>
          </a:p>
          <a:p>
            <a:pPr marL="548640" lvl="1" indent="-274320">
              <a:spcBef>
                <a:spcPts val="600"/>
              </a:spcBef>
              <a:spcAft>
                <a:spcPts val="600"/>
              </a:spcAft>
              <a:buFont typeface="Arial" panose="020B0604020202020204" pitchFamily="34" charset="0"/>
              <a:buChar char="•"/>
            </a:pPr>
            <a:r>
              <a:rPr lang="en-US" sz="1800" dirty="0"/>
              <a:t>Obtain a clip optimizing visualization of left ventricle during systole and diastole</a:t>
            </a:r>
          </a:p>
          <a:p>
            <a:pPr marL="548640" lvl="1" indent="-274320">
              <a:spcBef>
                <a:spcPts val="600"/>
              </a:spcBef>
              <a:spcAft>
                <a:spcPts val="600"/>
              </a:spcAft>
              <a:buFont typeface="Arial" panose="020B0604020202020204" pitchFamily="34" charset="0"/>
              <a:buChar char="•"/>
            </a:pPr>
            <a:r>
              <a:rPr lang="en-US" sz="1800" dirty="0"/>
              <a:t>Maximize LV length and be careful not to truncate true long axis</a:t>
            </a:r>
          </a:p>
          <a:p>
            <a:pPr marL="548640" lvl="1" indent="-274320">
              <a:spcBef>
                <a:spcPts val="600"/>
              </a:spcBef>
              <a:spcAft>
                <a:spcPts val="600"/>
              </a:spcAft>
              <a:buFont typeface="Arial" panose="020B0604020202020204" pitchFamily="34" charset="0"/>
              <a:buChar char="•"/>
            </a:pPr>
            <a:r>
              <a:rPr lang="en-US" sz="1800" dirty="0"/>
              <a:t>Scan plane transects anterior and inferior LV walls, with neither RV nor LV outflow tract visualized</a:t>
            </a:r>
          </a:p>
          <a:p>
            <a:pPr marL="548640" lvl="1" indent="-274320">
              <a:spcBef>
                <a:spcPts val="600"/>
              </a:spcBef>
              <a:spcAft>
                <a:spcPts val="600"/>
              </a:spcAft>
              <a:buFont typeface="Arial" panose="020B0604020202020204" pitchFamily="34" charset="0"/>
              <a:buChar char="•"/>
            </a:pPr>
            <a:r>
              <a:rPr lang="en-US" sz="1800" dirty="0"/>
              <a:t>Pay particular attention anterior LV wall and apex, usually the most difficult areas in which to visualize the endocardium</a:t>
            </a:r>
          </a:p>
          <a:p>
            <a:pPr marL="548640" lvl="1" indent="-274320">
              <a:spcBef>
                <a:spcPts val="600"/>
              </a:spcBef>
              <a:spcAft>
                <a:spcPts val="600"/>
              </a:spcAft>
              <a:buFont typeface="Arial" panose="020B0604020202020204" pitchFamily="34" charset="0"/>
              <a:buChar char="•"/>
            </a:pPr>
            <a:r>
              <a:rPr lang="en-US" sz="1800" dirty="0"/>
              <a:t>Adjust sector width and imaging depth to ensure acquisition frame rate of 50-70 frames per second</a:t>
            </a:r>
          </a:p>
          <a:p>
            <a:pPr marL="914400" lvl="1" indent="-365760">
              <a:spcBef>
                <a:spcPts val="600"/>
              </a:spcBef>
              <a:spcAft>
                <a:spcPts val="600"/>
              </a:spcAft>
              <a:buFont typeface="Wingdings" panose="05000000000000000000" pitchFamily="2" charset="2"/>
              <a:buChar char="Ø"/>
            </a:pPr>
            <a:r>
              <a:rPr lang="en-US" sz="1800" i="1" dirty="0"/>
              <a:t>Visualization of both anterior and inferior wall endocardium will be essential to accurately calculate left ventricular volume by Simpson’s method at core lab</a:t>
            </a:r>
          </a:p>
        </p:txBody>
      </p:sp>
      <p:sp>
        <p:nvSpPr>
          <p:cNvPr id="10" name="Rectangle 9"/>
          <p:cNvSpPr/>
          <p:nvPr/>
        </p:nvSpPr>
        <p:spPr>
          <a:xfrm>
            <a:off x="1200150" y="855409"/>
            <a:ext cx="6743700" cy="461665"/>
          </a:xfrm>
          <a:prstGeom prst="rect">
            <a:avLst/>
          </a:prstGeom>
        </p:spPr>
        <p:txBody>
          <a:bodyPr wrap="square">
            <a:spAutoFit/>
          </a:bodyPr>
          <a:lstStyle/>
          <a:p>
            <a:pPr algn="ctr"/>
            <a:r>
              <a:rPr lang="en-US" sz="2400" b="1" i="1" u="sng" dirty="0"/>
              <a:t>Apical 2-Chamber View</a:t>
            </a:r>
            <a:r>
              <a:rPr lang="en-US" sz="2400" b="1" i="1" dirty="0"/>
              <a:t>  </a:t>
            </a:r>
          </a:p>
        </p:txBody>
      </p:sp>
      <p:sp>
        <p:nvSpPr>
          <p:cNvPr id="3" name="Slide Number Placeholder 2"/>
          <p:cNvSpPr>
            <a:spLocks noGrp="1"/>
          </p:cNvSpPr>
          <p:nvPr>
            <p:ph type="sldNum" sz="quarter" idx="12"/>
          </p:nvPr>
        </p:nvSpPr>
        <p:spPr/>
        <p:txBody>
          <a:bodyPr/>
          <a:lstStyle/>
          <a:p>
            <a:fld id="{5EF645CE-C46A-4E4F-BA94-1CBAB1C74F99}" type="slidenum">
              <a:rPr lang="en-US" smtClean="0"/>
              <a:pPr/>
              <a:t>38</a:t>
            </a:fld>
            <a:endParaRPr lang="en-US"/>
          </a:p>
        </p:txBody>
      </p:sp>
    </p:spTree>
    <p:extLst>
      <p:ext uri="{BB962C8B-B14F-4D97-AF65-F5344CB8AC3E}">
        <p14:creationId xmlns:p14="http://schemas.microsoft.com/office/powerpoint/2010/main" val="2727100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
            <a:ext cx="8229600" cy="1143000"/>
          </a:xfrm>
        </p:spPr>
        <p:txBody>
          <a:bodyPr>
            <a:normAutofit/>
          </a:bodyPr>
          <a:lstStyle/>
          <a:p>
            <a:r>
              <a:rPr lang="en-US" sz="3600" dirty="0"/>
              <a:t>Image Acquisition: Apical Views</a:t>
            </a:r>
          </a:p>
        </p:txBody>
      </p:sp>
      <p:sp>
        <p:nvSpPr>
          <p:cNvPr id="10" name="Rectangle 9"/>
          <p:cNvSpPr/>
          <p:nvPr/>
        </p:nvSpPr>
        <p:spPr>
          <a:xfrm>
            <a:off x="1200150" y="855409"/>
            <a:ext cx="6743700" cy="461665"/>
          </a:xfrm>
          <a:prstGeom prst="rect">
            <a:avLst/>
          </a:prstGeom>
        </p:spPr>
        <p:txBody>
          <a:bodyPr wrap="square">
            <a:spAutoFit/>
          </a:bodyPr>
          <a:lstStyle/>
          <a:p>
            <a:pPr algn="ctr"/>
            <a:r>
              <a:rPr lang="en-US" sz="2400" b="1" i="1" u="sng" dirty="0"/>
              <a:t>Apical 2-Chamber View</a:t>
            </a:r>
            <a:r>
              <a:rPr lang="en-US" sz="2400" b="1" i="1" dirty="0"/>
              <a:t>  </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bwMode="auto">
          <a:xfrm>
            <a:off x="3094949" y="1655705"/>
            <a:ext cx="3045369" cy="4406428"/>
          </a:xfrm>
          <a:prstGeom prst="rect">
            <a:avLst/>
          </a:prstGeom>
          <a:noFill/>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5EF645CE-C46A-4E4F-BA94-1CBAB1C74F99}" type="slidenum">
              <a:rPr lang="en-US" smtClean="0"/>
              <a:pPr/>
              <a:t>39</a:t>
            </a:fld>
            <a:endParaRPr lang="en-US"/>
          </a:p>
        </p:txBody>
      </p:sp>
    </p:spTree>
    <p:extLst>
      <p:ext uri="{BB962C8B-B14F-4D97-AF65-F5344CB8AC3E}">
        <p14:creationId xmlns:p14="http://schemas.microsoft.com/office/powerpoint/2010/main" val="720264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672"/>
            <a:ext cx="8229600" cy="1143000"/>
          </a:xfrm>
        </p:spPr>
        <p:txBody>
          <a:bodyPr>
            <a:normAutofit/>
          </a:bodyPr>
          <a:lstStyle/>
          <a:p>
            <a:r>
              <a:rPr lang="en-US" sz="3600" dirty="0"/>
              <a:t>AAML1831 Study Background</a:t>
            </a:r>
          </a:p>
        </p:txBody>
      </p:sp>
      <p:sp>
        <p:nvSpPr>
          <p:cNvPr id="3" name="Content Placeholder 2"/>
          <p:cNvSpPr>
            <a:spLocks noGrp="1"/>
          </p:cNvSpPr>
          <p:nvPr>
            <p:ph idx="1"/>
          </p:nvPr>
        </p:nvSpPr>
        <p:spPr>
          <a:xfrm>
            <a:off x="336430" y="1434669"/>
            <a:ext cx="8531526" cy="5302339"/>
          </a:xfrm>
        </p:spPr>
        <p:txBody>
          <a:bodyPr>
            <a:noAutofit/>
          </a:bodyPr>
          <a:lstStyle/>
          <a:p>
            <a:pPr>
              <a:spcBef>
                <a:spcPts val="0"/>
              </a:spcBef>
            </a:pPr>
            <a:r>
              <a:rPr lang="en-US" sz="2000" b="1" dirty="0"/>
              <a:t>Cardiac Correlative Study Objectives: </a:t>
            </a:r>
          </a:p>
          <a:p>
            <a:pPr lvl="1">
              <a:spcBef>
                <a:spcPts val="0"/>
              </a:spcBef>
            </a:pPr>
            <a:r>
              <a:rPr lang="en-US" sz="2000" dirty="0"/>
              <a:t>Arms: </a:t>
            </a:r>
            <a:r>
              <a:rPr lang="en-US" sz="2000" dirty="0" err="1"/>
              <a:t>Daunorubicin</a:t>
            </a:r>
            <a:r>
              <a:rPr lang="en-US" sz="2000" dirty="0"/>
              <a:t> + </a:t>
            </a:r>
            <a:r>
              <a:rPr lang="en-US" sz="2000" dirty="0" err="1"/>
              <a:t>Dexrazoxane</a:t>
            </a:r>
            <a:r>
              <a:rPr lang="en-US" sz="2000" dirty="0"/>
              <a:t> (A) and CPX-351 (B) </a:t>
            </a:r>
          </a:p>
          <a:p>
            <a:pPr lvl="1">
              <a:spcBef>
                <a:spcPts val="0"/>
              </a:spcBef>
            </a:pPr>
            <a:r>
              <a:rPr lang="en-US" sz="2000" dirty="0"/>
              <a:t>To determine the incidence of cardiac dysfunction across study arms</a:t>
            </a:r>
          </a:p>
          <a:p>
            <a:pPr lvl="1">
              <a:spcBef>
                <a:spcPts val="0"/>
              </a:spcBef>
            </a:pPr>
            <a:r>
              <a:rPr lang="en-US" sz="2000" dirty="0"/>
              <a:t>To  determine the changes in cardiac function and remodeling across treatment arms</a:t>
            </a:r>
          </a:p>
          <a:p>
            <a:pPr lvl="1">
              <a:spcBef>
                <a:spcPts val="0"/>
              </a:spcBef>
            </a:pPr>
            <a:r>
              <a:rPr lang="en-US" sz="2000" dirty="0"/>
              <a:t>To determine the utility of sensitive measures of cardiac function in predicting cardiotoxicity</a:t>
            </a:r>
          </a:p>
          <a:p>
            <a:pPr>
              <a:spcBef>
                <a:spcPts val="0"/>
              </a:spcBef>
            </a:pPr>
            <a:endParaRPr lang="en-US" sz="2000" dirty="0"/>
          </a:p>
          <a:p>
            <a:pPr>
              <a:spcBef>
                <a:spcPts val="0"/>
              </a:spcBef>
            </a:pPr>
            <a:r>
              <a:rPr lang="en-US" sz="2000" b="1" dirty="0"/>
              <a:t>Echo Core Lab Objectives: </a:t>
            </a:r>
          </a:p>
          <a:p>
            <a:pPr lvl="1">
              <a:spcBef>
                <a:spcPts val="0"/>
              </a:spcBef>
            </a:pPr>
            <a:r>
              <a:rPr lang="en-US" sz="2000" dirty="0"/>
              <a:t>To work collaboratively with the study teams to ensure robust, precise and accurate cardiac phenotyping</a:t>
            </a:r>
          </a:p>
          <a:p>
            <a:pPr lvl="1">
              <a:spcBef>
                <a:spcPts val="0"/>
              </a:spcBef>
            </a:pPr>
            <a:r>
              <a:rPr lang="en-US" sz="2000" dirty="0"/>
              <a:t>High quality image acquisition </a:t>
            </a:r>
          </a:p>
          <a:p>
            <a:pPr lvl="1">
              <a:spcBef>
                <a:spcPts val="0"/>
              </a:spcBef>
            </a:pPr>
            <a:r>
              <a:rPr lang="en-US" sz="2000" dirty="0"/>
              <a:t>Blinded, reproducible quantitation of cardiac structure and function</a:t>
            </a:r>
          </a:p>
        </p:txBody>
      </p:sp>
      <p:sp>
        <p:nvSpPr>
          <p:cNvPr id="4" name="Slide Number Placeholder 3"/>
          <p:cNvSpPr>
            <a:spLocks noGrp="1"/>
          </p:cNvSpPr>
          <p:nvPr>
            <p:ph type="sldNum" sz="quarter" idx="12"/>
          </p:nvPr>
        </p:nvSpPr>
        <p:spPr/>
        <p:txBody>
          <a:bodyPr/>
          <a:lstStyle/>
          <a:p>
            <a:fld id="{5EF645CE-C46A-4E4F-BA94-1CBAB1C74F99}" type="slidenum">
              <a:rPr lang="en-US" smtClean="0"/>
              <a:pPr/>
              <a:t>4</a:t>
            </a:fld>
            <a:endParaRPr lang="en-US"/>
          </a:p>
        </p:txBody>
      </p:sp>
    </p:spTree>
    <p:extLst>
      <p:ext uri="{BB962C8B-B14F-4D97-AF65-F5344CB8AC3E}">
        <p14:creationId xmlns:p14="http://schemas.microsoft.com/office/powerpoint/2010/main" val="3030959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
            <a:ext cx="8229600" cy="1143000"/>
          </a:xfrm>
        </p:spPr>
        <p:txBody>
          <a:bodyPr>
            <a:normAutofit/>
          </a:bodyPr>
          <a:lstStyle/>
          <a:p>
            <a:r>
              <a:rPr lang="en-US" sz="3600" dirty="0"/>
              <a:t>Image Acquisition: Apical Views</a:t>
            </a:r>
          </a:p>
        </p:txBody>
      </p:sp>
      <p:sp>
        <p:nvSpPr>
          <p:cNvPr id="10" name="Rectangle 9"/>
          <p:cNvSpPr/>
          <p:nvPr/>
        </p:nvSpPr>
        <p:spPr>
          <a:xfrm>
            <a:off x="1200150" y="855409"/>
            <a:ext cx="6743700" cy="461665"/>
          </a:xfrm>
          <a:prstGeom prst="rect">
            <a:avLst/>
          </a:prstGeom>
        </p:spPr>
        <p:txBody>
          <a:bodyPr wrap="square">
            <a:spAutoFit/>
          </a:bodyPr>
          <a:lstStyle/>
          <a:p>
            <a:pPr algn="ctr"/>
            <a:r>
              <a:rPr lang="en-US" sz="2400" b="1" i="1" u="sng" dirty="0"/>
              <a:t>Apical 2-Chamber View</a:t>
            </a:r>
            <a:r>
              <a:rPr lang="en-US" sz="2400" b="1" i="1" dirty="0"/>
              <a:t>  </a:t>
            </a:r>
          </a:p>
        </p:txBody>
      </p:sp>
      <p:sp>
        <p:nvSpPr>
          <p:cNvPr id="5" name="Rectangle 4"/>
          <p:cNvSpPr/>
          <p:nvPr/>
        </p:nvSpPr>
        <p:spPr>
          <a:xfrm>
            <a:off x="538059" y="2072652"/>
            <a:ext cx="3973548" cy="338554"/>
          </a:xfrm>
          <a:prstGeom prst="rect">
            <a:avLst/>
          </a:prstGeom>
        </p:spPr>
        <p:txBody>
          <a:bodyPr wrap="square">
            <a:spAutoFit/>
          </a:bodyPr>
          <a:lstStyle/>
          <a:p>
            <a:pPr algn="ctr"/>
            <a:r>
              <a:rPr lang="en-US" sz="1600" dirty="0">
                <a:solidFill>
                  <a:srgbClr val="000000"/>
                </a:solidFill>
                <a:latin typeface="+mj-lt"/>
              </a:rPr>
              <a:t>A2C view focused/zoomed on LV</a:t>
            </a:r>
            <a:endParaRPr lang="en-US" sz="1600" dirty="0">
              <a:latin typeface="+mj-lt"/>
            </a:endParaRPr>
          </a:p>
        </p:txBody>
      </p:sp>
      <p:sp>
        <p:nvSpPr>
          <p:cNvPr id="7" name="Rectangle 6"/>
          <p:cNvSpPr/>
          <p:nvPr/>
        </p:nvSpPr>
        <p:spPr>
          <a:xfrm>
            <a:off x="4905593" y="2072652"/>
            <a:ext cx="3667389" cy="338554"/>
          </a:xfrm>
          <a:prstGeom prst="rect">
            <a:avLst/>
          </a:prstGeom>
        </p:spPr>
        <p:txBody>
          <a:bodyPr wrap="square">
            <a:spAutoFit/>
          </a:bodyPr>
          <a:lstStyle/>
          <a:p>
            <a:pPr algn="ctr"/>
            <a:r>
              <a:rPr lang="en-US" sz="1600" dirty="0">
                <a:solidFill>
                  <a:srgbClr val="000000"/>
                </a:solidFill>
              </a:rPr>
              <a:t>A2C view focused/zoomed on LA</a:t>
            </a:r>
            <a:endParaRPr lang="en-US" sz="1600" dirty="0"/>
          </a:p>
        </p:txBody>
      </p:sp>
      <p:pic>
        <p:nvPicPr>
          <p:cNvPr id="3" name="Picture 2"/>
          <p:cNvPicPr>
            <a:picLocks noChangeAspect="1"/>
          </p:cNvPicPr>
          <p:nvPr/>
        </p:nvPicPr>
        <p:blipFill>
          <a:blip r:embed="rId2"/>
          <a:stretch>
            <a:fillRect/>
          </a:stretch>
        </p:blipFill>
        <p:spPr>
          <a:xfrm>
            <a:off x="538059" y="2422821"/>
            <a:ext cx="3973548" cy="3015072"/>
          </a:xfrm>
          <a:prstGeom prst="rect">
            <a:avLst/>
          </a:prstGeom>
        </p:spPr>
      </p:pic>
      <p:pic>
        <p:nvPicPr>
          <p:cNvPr id="6" name="Picture 5"/>
          <p:cNvPicPr>
            <a:picLocks noChangeAspect="1"/>
          </p:cNvPicPr>
          <p:nvPr/>
        </p:nvPicPr>
        <p:blipFill rotWithShape="1">
          <a:blip r:embed="rId3"/>
          <a:srcRect b="61856"/>
          <a:stretch/>
        </p:blipFill>
        <p:spPr>
          <a:xfrm>
            <a:off x="4905593" y="2422821"/>
            <a:ext cx="3667389" cy="3003194"/>
          </a:xfrm>
          <a:prstGeom prst="rect">
            <a:avLst/>
          </a:prstGeom>
        </p:spPr>
      </p:pic>
      <p:sp>
        <p:nvSpPr>
          <p:cNvPr id="4" name="Slide Number Placeholder 3"/>
          <p:cNvSpPr>
            <a:spLocks noGrp="1"/>
          </p:cNvSpPr>
          <p:nvPr>
            <p:ph type="sldNum" sz="quarter" idx="12"/>
          </p:nvPr>
        </p:nvSpPr>
        <p:spPr/>
        <p:txBody>
          <a:bodyPr/>
          <a:lstStyle/>
          <a:p>
            <a:fld id="{5EF645CE-C46A-4E4F-BA94-1CBAB1C74F99}" type="slidenum">
              <a:rPr lang="en-US" smtClean="0"/>
              <a:pPr/>
              <a:t>40</a:t>
            </a:fld>
            <a:endParaRPr lang="en-US"/>
          </a:p>
        </p:txBody>
      </p:sp>
    </p:spTree>
    <p:extLst>
      <p:ext uri="{BB962C8B-B14F-4D97-AF65-F5344CB8AC3E}">
        <p14:creationId xmlns:p14="http://schemas.microsoft.com/office/powerpoint/2010/main" val="3551442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
            <a:ext cx="8229600" cy="1143000"/>
          </a:xfrm>
        </p:spPr>
        <p:txBody>
          <a:bodyPr>
            <a:normAutofit/>
          </a:bodyPr>
          <a:lstStyle/>
          <a:p>
            <a:r>
              <a:rPr lang="en-US" sz="3600" dirty="0"/>
              <a:t>Image Acquisition: Apical Views</a:t>
            </a:r>
          </a:p>
        </p:txBody>
      </p:sp>
      <p:sp>
        <p:nvSpPr>
          <p:cNvPr id="10" name="Rectangle 9"/>
          <p:cNvSpPr/>
          <p:nvPr/>
        </p:nvSpPr>
        <p:spPr>
          <a:xfrm>
            <a:off x="1200150" y="855409"/>
            <a:ext cx="6743700" cy="461665"/>
          </a:xfrm>
          <a:prstGeom prst="rect">
            <a:avLst/>
          </a:prstGeom>
        </p:spPr>
        <p:txBody>
          <a:bodyPr wrap="square">
            <a:spAutoFit/>
          </a:bodyPr>
          <a:lstStyle/>
          <a:p>
            <a:pPr algn="ctr"/>
            <a:r>
              <a:rPr lang="en-US" sz="2400" b="1" i="1" u="sng" dirty="0"/>
              <a:t>Apical 2-Chamber View</a:t>
            </a:r>
            <a:r>
              <a:rPr lang="en-US" sz="2400" b="1" i="1" dirty="0"/>
              <a:t>  </a:t>
            </a:r>
          </a:p>
        </p:txBody>
      </p:sp>
      <p:sp>
        <p:nvSpPr>
          <p:cNvPr id="5" name="Rectangle 4"/>
          <p:cNvSpPr/>
          <p:nvPr/>
        </p:nvSpPr>
        <p:spPr>
          <a:xfrm>
            <a:off x="5561" y="2249371"/>
            <a:ext cx="9144000" cy="338554"/>
          </a:xfrm>
          <a:prstGeom prst="rect">
            <a:avLst/>
          </a:prstGeom>
        </p:spPr>
        <p:txBody>
          <a:bodyPr wrap="square">
            <a:spAutoFit/>
          </a:bodyPr>
          <a:lstStyle/>
          <a:p>
            <a:pPr algn="ctr"/>
            <a:r>
              <a:rPr lang="en-US" sz="1600" dirty="0">
                <a:solidFill>
                  <a:srgbClr val="000000"/>
                </a:solidFill>
                <a:latin typeface="+mj-lt"/>
              </a:rPr>
              <a:t>A2C view color Doppler of MV and LA to interrogate for mitral regurgitation (MR)</a:t>
            </a:r>
            <a:endParaRPr lang="en-US" sz="1600" dirty="0">
              <a:latin typeface="+mj-lt"/>
            </a:endParaRPr>
          </a:p>
        </p:txBody>
      </p:sp>
      <p:sp>
        <p:nvSpPr>
          <p:cNvPr id="9" name="Rectangle 8"/>
          <p:cNvSpPr/>
          <p:nvPr/>
        </p:nvSpPr>
        <p:spPr>
          <a:xfrm>
            <a:off x="1266093" y="1269734"/>
            <a:ext cx="6743700" cy="461665"/>
          </a:xfrm>
          <a:prstGeom prst="rect">
            <a:avLst/>
          </a:prstGeom>
        </p:spPr>
        <p:txBody>
          <a:bodyPr wrap="square">
            <a:spAutoFit/>
          </a:bodyPr>
          <a:lstStyle/>
          <a:p>
            <a:pPr algn="ctr"/>
            <a:r>
              <a:rPr lang="en-US" sz="2400" dirty="0"/>
              <a:t>Mitral Valve Inflow Color Doppler</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847" r="14903"/>
          <a:stretch/>
        </p:blipFill>
        <p:spPr>
          <a:xfrm>
            <a:off x="129397" y="2647297"/>
            <a:ext cx="4431431" cy="335668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162" r="14624"/>
          <a:stretch/>
        </p:blipFill>
        <p:spPr>
          <a:xfrm>
            <a:off x="4597544" y="2647297"/>
            <a:ext cx="4429195" cy="3356688"/>
          </a:xfrm>
          <a:prstGeom prst="rect">
            <a:avLst/>
          </a:prstGeom>
        </p:spPr>
      </p:pic>
      <p:sp>
        <p:nvSpPr>
          <p:cNvPr id="4" name="Slide Number Placeholder 3"/>
          <p:cNvSpPr>
            <a:spLocks noGrp="1"/>
          </p:cNvSpPr>
          <p:nvPr>
            <p:ph type="sldNum" sz="quarter" idx="12"/>
          </p:nvPr>
        </p:nvSpPr>
        <p:spPr/>
        <p:txBody>
          <a:bodyPr/>
          <a:lstStyle/>
          <a:p>
            <a:fld id="{5EF645CE-C46A-4E4F-BA94-1CBAB1C74F99}" type="slidenum">
              <a:rPr lang="en-US" smtClean="0"/>
              <a:pPr/>
              <a:t>41</a:t>
            </a:fld>
            <a:endParaRPr lang="en-US"/>
          </a:p>
        </p:txBody>
      </p:sp>
    </p:spTree>
    <p:extLst>
      <p:ext uri="{BB962C8B-B14F-4D97-AF65-F5344CB8AC3E}">
        <p14:creationId xmlns:p14="http://schemas.microsoft.com/office/powerpoint/2010/main" val="2568928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
            <a:ext cx="8229600" cy="1143000"/>
          </a:xfrm>
        </p:spPr>
        <p:txBody>
          <a:bodyPr>
            <a:normAutofit/>
          </a:bodyPr>
          <a:lstStyle/>
          <a:p>
            <a:r>
              <a:rPr lang="en-US" sz="3600" dirty="0"/>
              <a:t>Image Acquisition: Apical Views</a:t>
            </a:r>
          </a:p>
        </p:txBody>
      </p:sp>
      <p:sp>
        <p:nvSpPr>
          <p:cNvPr id="10" name="Rectangle 9"/>
          <p:cNvSpPr/>
          <p:nvPr/>
        </p:nvSpPr>
        <p:spPr>
          <a:xfrm>
            <a:off x="1200150" y="855409"/>
            <a:ext cx="6743700" cy="461665"/>
          </a:xfrm>
          <a:prstGeom prst="rect">
            <a:avLst/>
          </a:prstGeom>
        </p:spPr>
        <p:txBody>
          <a:bodyPr wrap="square">
            <a:spAutoFit/>
          </a:bodyPr>
          <a:lstStyle/>
          <a:p>
            <a:pPr algn="ctr"/>
            <a:r>
              <a:rPr lang="en-US" sz="2400" b="1" i="1" u="sng" dirty="0"/>
              <a:t>Apical 3-Chamber View</a:t>
            </a:r>
            <a:r>
              <a:rPr lang="en-US" sz="2400" b="1" i="1" dirty="0"/>
              <a:t>  </a:t>
            </a:r>
          </a:p>
        </p:txBody>
      </p:sp>
      <p:pic>
        <p:nvPicPr>
          <p:cNvPr id="4" name="Picture 3"/>
          <p:cNvPicPr>
            <a:picLocks noChangeAspect="1"/>
          </p:cNvPicPr>
          <p:nvPr/>
        </p:nvPicPr>
        <p:blipFill>
          <a:blip r:embed="rId2"/>
          <a:stretch>
            <a:fillRect/>
          </a:stretch>
        </p:blipFill>
        <p:spPr>
          <a:xfrm>
            <a:off x="276050" y="2544793"/>
            <a:ext cx="4244591" cy="3070709"/>
          </a:xfrm>
          <a:prstGeom prst="rect">
            <a:avLst/>
          </a:prstGeom>
        </p:spPr>
      </p:pic>
      <p:pic>
        <p:nvPicPr>
          <p:cNvPr id="7" name="Picture 6"/>
          <p:cNvPicPr>
            <a:picLocks noChangeAspect="1"/>
          </p:cNvPicPr>
          <p:nvPr/>
        </p:nvPicPr>
        <p:blipFill>
          <a:blip r:embed="rId3"/>
          <a:stretch>
            <a:fillRect/>
          </a:stretch>
        </p:blipFill>
        <p:spPr>
          <a:xfrm>
            <a:off x="4652378" y="2544792"/>
            <a:ext cx="4270560" cy="3084871"/>
          </a:xfrm>
          <a:prstGeom prst="rect">
            <a:avLst/>
          </a:prstGeom>
        </p:spPr>
      </p:pic>
      <p:sp>
        <p:nvSpPr>
          <p:cNvPr id="11" name="Content Placeholder 2"/>
          <p:cNvSpPr>
            <a:spLocks noGrp="1"/>
          </p:cNvSpPr>
          <p:nvPr>
            <p:ph idx="1"/>
          </p:nvPr>
        </p:nvSpPr>
        <p:spPr>
          <a:xfrm>
            <a:off x="1200150" y="1696019"/>
            <a:ext cx="7415082" cy="675010"/>
          </a:xfrm>
        </p:spPr>
        <p:txBody>
          <a:bodyPr>
            <a:normAutofit/>
          </a:bodyPr>
          <a:lstStyle/>
          <a:p>
            <a:pPr>
              <a:spcBef>
                <a:spcPts val="600"/>
              </a:spcBef>
            </a:pPr>
            <a:r>
              <a:rPr lang="en-US" sz="1800" dirty="0"/>
              <a:t>Obtain a 2D image, including entire LA and LV and mitral valve.  </a:t>
            </a:r>
          </a:p>
        </p:txBody>
      </p:sp>
      <p:sp>
        <p:nvSpPr>
          <p:cNvPr id="3" name="Slide Number Placeholder 2"/>
          <p:cNvSpPr>
            <a:spLocks noGrp="1"/>
          </p:cNvSpPr>
          <p:nvPr>
            <p:ph type="sldNum" sz="quarter" idx="12"/>
          </p:nvPr>
        </p:nvSpPr>
        <p:spPr/>
        <p:txBody>
          <a:bodyPr/>
          <a:lstStyle/>
          <a:p>
            <a:fld id="{5EF645CE-C46A-4E4F-BA94-1CBAB1C74F99}" type="slidenum">
              <a:rPr lang="en-US" smtClean="0"/>
              <a:pPr/>
              <a:t>42</a:t>
            </a:fld>
            <a:endParaRPr lang="en-US"/>
          </a:p>
        </p:txBody>
      </p:sp>
    </p:spTree>
    <p:extLst>
      <p:ext uri="{BB962C8B-B14F-4D97-AF65-F5344CB8AC3E}">
        <p14:creationId xmlns:p14="http://schemas.microsoft.com/office/powerpoint/2010/main" val="3712097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
            <a:ext cx="8229600" cy="1143000"/>
          </a:xfrm>
        </p:spPr>
        <p:txBody>
          <a:bodyPr>
            <a:normAutofit/>
          </a:bodyPr>
          <a:lstStyle/>
          <a:p>
            <a:r>
              <a:rPr lang="en-US" sz="3600" dirty="0"/>
              <a:t>Image Acquisition: Apical Views</a:t>
            </a:r>
          </a:p>
        </p:txBody>
      </p:sp>
      <p:sp>
        <p:nvSpPr>
          <p:cNvPr id="10" name="Rectangle 9"/>
          <p:cNvSpPr/>
          <p:nvPr/>
        </p:nvSpPr>
        <p:spPr>
          <a:xfrm>
            <a:off x="1200150" y="813844"/>
            <a:ext cx="6743700" cy="461665"/>
          </a:xfrm>
          <a:prstGeom prst="rect">
            <a:avLst/>
          </a:prstGeom>
        </p:spPr>
        <p:txBody>
          <a:bodyPr wrap="square">
            <a:spAutoFit/>
          </a:bodyPr>
          <a:lstStyle/>
          <a:p>
            <a:pPr algn="ctr"/>
            <a:r>
              <a:rPr lang="en-US" sz="2400" b="1" i="1" u="sng" dirty="0"/>
              <a:t>Apical 3-Chamber View</a:t>
            </a:r>
            <a:r>
              <a:rPr lang="en-US" sz="2400" b="1" i="1" dirty="0"/>
              <a:t>  </a:t>
            </a:r>
          </a:p>
        </p:txBody>
      </p:sp>
      <p:sp>
        <p:nvSpPr>
          <p:cNvPr id="9" name="Rectangle 8"/>
          <p:cNvSpPr/>
          <p:nvPr/>
        </p:nvSpPr>
        <p:spPr>
          <a:xfrm>
            <a:off x="285765" y="3237374"/>
            <a:ext cx="4184191" cy="307777"/>
          </a:xfrm>
          <a:prstGeom prst="rect">
            <a:avLst/>
          </a:prstGeom>
        </p:spPr>
        <p:txBody>
          <a:bodyPr wrap="square">
            <a:spAutoFit/>
          </a:bodyPr>
          <a:lstStyle/>
          <a:p>
            <a:pPr algn="ctr"/>
            <a:r>
              <a:rPr lang="en-US" sz="1400" dirty="0">
                <a:solidFill>
                  <a:srgbClr val="000000"/>
                </a:solidFill>
              </a:rPr>
              <a:t>A3C view PW Doppler of the LVOT proximal to the AV </a:t>
            </a:r>
            <a:endParaRPr lang="en-US" sz="1400" dirty="0">
              <a:latin typeface="+mj-lt"/>
            </a:endParaRPr>
          </a:p>
        </p:txBody>
      </p:sp>
      <p:sp>
        <p:nvSpPr>
          <p:cNvPr id="11" name="Rectangle 10"/>
          <p:cNvSpPr/>
          <p:nvPr/>
        </p:nvSpPr>
        <p:spPr>
          <a:xfrm>
            <a:off x="4584486" y="3237374"/>
            <a:ext cx="4335678" cy="307777"/>
          </a:xfrm>
          <a:prstGeom prst="rect">
            <a:avLst/>
          </a:prstGeom>
        </p:spPr>
        <p:txBody>
          <a:bodyPr wrap="square">
            <a:spAutoFit/>
          </a:bodyPr>
          <a:lstStyle/>
          <a:p>
            <a:pPr algn="ctr"/>
            <a:r>
              <a:rPr lang="en-US" sz="1400" dirty="0">
                <a:solidFill>
                  <a:srgbClr val="000000"/>
                </a:solidFill>
              </a:rPr>
              <a:t>A3C view CW Doppler across the AV</a:t>
            </a:r>
            <a:endParaRPr lang="en-US" sz="1400" dirty="0"/>
          </a:p>
        </p:txBody>
      </p:sp>
      <p:sp>
        <p:nvSpPr>
          <p:cNvPr id="12" name="Rectangle 11"/>
          <p:cNvSpPr/>
          <p:nvPr/>
        </p:nvSpPr>
        <p:spPr>
          <a:xfrm>
            <a:off x="1200150" y="1222899"/>
            <a:ext cx="6743700" cy="830997"/>
          </a:xfrm>
          <a:prstGeom prst="rect">
            <a:avLst/>
          </a:prstGeom>
        </p:spPr>
        <p:txBody>
          <a:bodyPr wrap="square">
            <a:spAutoFit/>
          </a:bodyPr>
          <a:lstStyle/>
          <a:p>
            <a:pPr algn="ctr"/>
            <a:r>
              <a:rPr lang="en-US" sz="2400" dirty="0"/>
              <a:t>Left-Ventricular Outflow Tract (LVOT)</a:t>
            </a:r>
          </a:p>
          <a:p>
            <a:pPr algn="ctr"/>
            <a:r>
              <a:rPr lang="en-US" sz="2400" dirty="0"/>
              <a:t>Pulsed-Wave Doppler </a:t>
            </a:r>
          </a:p>
        </p:txBody>
      </p:sp>
      <p:sp>
        <p:nvSpPr>
          <p:cNvPr id="14" name="Content Placeholder 2"/>
          <p:cNvSpPr>
            <a:spLocks noGrp="1"/>
          </p:cNvSpPr>
          <p:nvPr>
            <p:ph idx="1"/>
          </p:nvPr>
        </p:nvSpPr>
        <p:spPr>
          <a:xfrm>
            <a:off x="580542" y="2115063"/>
            <a:ext cx="7893170" cy="1059121"/>
          </a:xfrm>
        </p:spPr>
        <p:txBody>
          <a:bodyPr>
            <a:normAutofit/>
          </a:bodyPr>
          <a:lstStyle/>
          <a:p>
            <a:pPr>
              <a:spcBef>
                <a:spcPts val="600"/>
              </a:spcBef>
            </a:pPr>
            <a:r>
              <a:rPr lang="en-US" sz="1800" dirty="0"/>
              <a:t>PW sample volume is positioned in LVOT approximately 0.5 cm proximal to aortic valve leaflets and spectral Doppler signal is recorded.  </a:t>
            </a:r>
          </a:p>
          <a:p>
            <a:pPr marL="731520" lvl="1" indent="-274320">
              <a:spcBef>
                <a:spcPts val="600"/>
              </a:spcBef>
              <a:buFont typeface="Wingdings" panose="05000000000000000000" pitchFamily="2" charset="2"/>
              <a:buChar char="Ø"/>
            </a:pPr>
            <a:r>
              <a:rPr lang="en-US" sz="1600" i="1" dirty="0"/>
              <a:t>LVOT flow velocity integral will be measured.</a:t>
            </a:r>
          </a:p>
        </p:txBody>
      </p:sp>
      <p:pic>
        <p:nvPicPr>
          <p:cNvPr id="3" name="Picture 2"/>
          <p:cNvPicPr>
            <a:picLocks noChangeAspect="1"/>
          </p:cNvPicPr>
          <p:nvPr/>
        </p:nvPicPr>
        <p:blipFill>
          <a:blip r:embed="rId2"/>
          <a:stretch>
            <a:fillRect/>
          </a:stretch>
        </p:blipFill>
        <p:spPr>
          <a:xfrm>
            <a:off x="285766" y="3517662"/>
            <a:ext cx="4184191" cy="3021600"/>
          </a:xfrm>
          <a:prstGeom prst="rect">
            <a:avLst/>
          </a:prstGeom>
        </p:spPr>
      </p:pic>
      <p:pic>
        <p:nvPicPr>
          <p:cNvPr id="4" name="Picture 3"/>
          <p:cNvPicPr>
            <a:picLocks noChangeAspect="1"/>
          </p:cNvPicPr>
          <p:nvPr/>
        </p:nvPicPr>
        <p:blipFill>
          <a:blip r:embed="rId3"/>
          <a:stretch>
            <a:fillRect/>
          </a:stretch>
        </p:blipFill>
        <p:spPr>
          <a:xfrm>
            <a:off x="4584485" y="3517662"/>
            <a:ext cx="4335678" cy="3013518"/>
          </a:xfrm>
          <a:prstGeom prst="rect">
            <a:avLst/>
          </a:prstGeom>
        </p:spPr>
      </p:pic>
      <p:sp>
        <p:nvSpPr>
          <p:cNvPr id="5" name="Slide Number Placeholder 4"/>
          <p:cNvSpPr>
            <a:spLocks noGrp="1"/>
          </p:cNvSpPr>
          <p:nvPr>
            <p:ph type="sldNum" sz="quarter" idx="12"/>
          </p:nvPr>
        </p:nvSpPr>
        <p:spPr/>
        <p:txBody>
          <a:bodyPr/>
          <a:lstStyle/>
          <a:p>
            <a:fld id="{5EF645CE-C46A-4E4F-BA94-1CBAB1C74F99}" type="slidenum">
              <a:rPr lang="en-US" smtClean="0"/>
              <a:pPr/>
              <a:t>43</a:t>
            </a:fld>
            <a:endParaRPr lang="en-US"/>
          </a:p>
        </p:txBody>
      </p:sp>
    </p:spTree>
    <p:extLst>
      <p:ext uri="{BB962C8B-B14F-4D97-AF65-F5344CB8AC3E}">
        <p14:creationId xmlns:p14="http://schemas.microsoft.com/office/powerpoint/2010/main" val="3255287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10"/>
            <a:ext cx="8229600" cy="1143000"/>
          </a:xfrm>
        </p:spPr>
        <p:txBody>
          <a:bodyPr>
            <a:normAutofit/>
          </a:bodyPr>
          <a:lstStyle/>
          <a:p>
            <a:r>
              <a:rPr lang="en-US" sz="3600" dirty="0"/>
              <a:t>Image Acquisition: Subcostal View</a:t>
            </a:r>
          </a:p>
        </p:txBody>
      </p:sp>
      <p:sp>
        <p:nvSpPr>
          <p:cNvPr id="8" name="Content Placeholder 2"/>
          <p:cNvSpPr>
            <a:spLocks noGrp="1"/>
          </p:cNvSpPr>
          <p:nvPr>
            <p:ph idx="1"/>
          </p:nvPr>
        </p:nvSpPr>
        <p:spPr>
          <a:xfrm>
            <a:off x="739834" y="1256659"/>
            <a:ext cx="7664332" cy="5282164"/>
          </a:xfrm>
        </p:spPr>
        <p:txBody>
          <a:bodyPr>
            <a:noAutofit/>
          </a:bodyPr>
          <a:lstStyle/>
          <a:p>
            <a:pPr marL="0" indent="0">
              <a:spcBef>
                <a:spcPts val="600"/>
              </a:spcBef>
              <a:buNone/>
            </a:pPr>
            <a:r>
              <a:rPr lang="en-US" sz="2000" b="1" dirty="0"/>
              <a:t>In the ideal echocardiographic window for the Subcostal View:</a:t>
            </a:r>
            <a:endParaRPr lang="en-US" sz="2000" dirty="0"/>
          </a:p>
          <a:p>
            <a:pPr marL="548640" indent="-274320">
              <a:spcBef>
                <a:spcPts val="600"/>
              </a:spcBef>
              <a:spcAft>
                <a:spcPts val="600"/>
              </a:spcAft>
            </a:pPr>
            <a:r>
              <a:rPr lang="en-US" sz="1800" dirty="0"/>
              <a:t>View is obtained from sub-xiphoid position with transducer manipulated to visualize proximal inferior vena cava where it meets the right atrium</a:t>
            </a:r>
          </a:p>
          <a:p>
            <a:pPr marL="548640" indent="-274320">
              <a:spcBef>
                <a:spcPts val="600"/>
              </a:spcBef>
              <a:spcAft>
                <a:spcPts val="600"/>
              </a:spcAft>
            </a:pPr>
            <a:r>
              <a:rPr lang="en-US" sz="1800" dirty="0"/>
              <a:t>From a subcostal 4-chamber view, scan plane is angled to patient's right to image the inferior vena cava, and this is recorded through several respiratory cycles</a:t>
            </a:r>
          </a:p>
          <a:p>
            <a:pPr marL="548640" indent="-274320">
              <a:spcBef>
                <a:spcPts val="600"/>
              </a:spcBef>
              <a:spcAft>
                <a:spcPts val="600"/>
              </a:spcAft>
            </a:pPr>
            <a:r>
              <a:rPr lang="en-US" sz="1800" dirty="0"/>
              <a:t>In long-axis plane of abdomen</a:t>
            </a:r>
          </a:p>
          <a:p>
            <a:pPr marL="548640" indent="-274320">
              <a:spcBef>
                <a:spcPts val="600"/>
              </a:spcBef>
              <a:spcAft>
                <a:spcPts val="600"/>
              </a:spcAft>
            </a:pPr>
            <a:r>
              <a:rPr lang="en-US" sz="1800" dirty="0"/>
              <a:t>Approximately 5 second acquisition should be acquired in this view to allow for assessment of both IVC size and compressibility with respiration (capture 5 secs in this view of IVC w/ sniffing)</a:t>
            </a:r>
          </a:p>
          <a:p>
            <a:pPr marL="548640" indent="-274320">
              <a:spcBef>
                <a:spcPts val="600"/>
              </a:spcBef>
              <a:spcAft>
                <a:spcPts val="600"/>
              </a:spcAft>
            </a:pPr>
            <a:r>
              <a:rPr lang="en-US" sz="1800" dirty="0"/>
              <a:t>CW Doppler of maximum TR velocity may also obtained from this view</a:t>
            </a:r>
          </a:p>
          <a:p>
            <a:pPr marL="914400" lvl="1" indent="-365760">
              <a:spcBef>
                <a:spcPts val="600"/>
              </a:spcBef>
              <a:spcAft>
                <a:spcPts val="600"/>
              </a:spcAft>
              <a:buFont typeface="Wingdings" panose="05000000000000000000" pitchFamily="2" charset="2"/>
              <a:buChar char="Ø"/>
            </a:pPr>
            <a:r>
              <a:rPr lang="en-US" sz="1800" i="1" dirty="0"/>
              <a:t>Inferior vena cava is imaged through multiple respiratory cycles and RAP estimated from visual assessment of the inferior vena cava.</a:t>
            </a:r>
          </a:p>
          <a:p>
            <a:pPr marL="548640" indent="-274320">
              <a:spcBef>
                <a:spcPts val="600"/>
              </a:spcBef>
              <a:spcAft>
                <a:spcPts val="600"/>
              </a:spcAft>
            </a:pPr>
            <a:endParaRPr lang="en-US" sz="1800" dirty="0"/>
          </a:p>
        </p:txBody>
      </p:sp>
      <p:sp>
        <p:nvSpPr>
          <p:cNvPr id="3" name="Slide Number Placeholder 2"/>
          <p:cNvSpPr>
            <a:spLocks noGrp="1"/>
          </p:cNvSpPr>
          <p:nvPr>
            <p:ph type="sldNum" sz="quarter" idx="12"/>
          </p:nvPr>
        </p:nvSpPr>
        <p:spPr/>
        <p:txBody>
          <a:bodyPr/>
          <a:lstStyle/>
          <a:p>
            <a:fld id="{5EF645CE-C46A-4E4F-BA94-1CBAB1C74F99}" type="slidenum">
              <a:rPr lang="en-US" smtClean="0"/>
              <a:pPr/>
              <a:t>44</a:t>
            </a:fld>
            <a:endParaRPr lang="en-US"/>
          </a:p>
        </p:txBody>
      </p:sp>
    </p:spTree>
    <p:extLst>
      <p:ext uri="{BB962C8B-B14F-4D97-AF65-F5344CB8AC3E}">
        <p14:creationId xmlns:p14="http://schemas.microsoft.com/office/powerpoint/2010/main" val="1684425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492"/>
            <a:ext cx="8229600" cy="1143000"/>
          </a:xfrm>
        </p:spPr>
        <p:txBody>
          <a:bodyPr>
            <a:normAutofit/>
          </a:bodyPr>
          <a:lstStyle/>
          <a:p>
            <a:r>
              <a:rPr lang="en-US" sz="3600" dirty="0"/>
              <a:t>Image Acquisition: Subcostal View</a:t>
            </a:r>
          </a:p>
        </p:txBody>
      </p:sp>
      <p:sp>
        <p:nvSpPr>
          <p:cNvPr id="4" name="Rectangle 3"/>
          <p:cNvSpPr/>
          <p:nvPr/>
        </p:nvSpPr>
        <p:spPr>
          <a:xfrm>
            <a:off x="1200150" y="908735"/>
            <a:ext cx="6743700" cy="461665"/>
          </a:xfrm>
          <a:prstGeom prst="rect">
            <a:avLst/>
          </a:prstGeom>
        </p:spPr>
        <p:txBody>
          <a:bodyPr wrap="square">
            <a:spAutoFit/>
          </a:bodyPr>
          <a:lstStyle/>
          <a:p>
            <a:pPr algn="ctr"/>
            <a:r>
              <a:rPr lang="en-US" sz="2400" b="1" i="1" u="sng" dirty="0"/>
              <a:t>Inferior Vena Cava</a:t>
            </a:r>
            <a:endParaRPr lang="en-US" sz="2400" b="1" i="1"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2112" r="22888"/>
          <a:stretch/>
        </p:blipFill>
        <p:spPr>
          <a:xfrm>
            <a:off x="4796287" y="2001324"/>
            <a:ext cx="4128228" cy="3994031"/>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2264" r="18868"/>
          <a:stretch/>
        </p:blipFill>
        <p:spPr>
          <a:xfrm>
            <a:off x="239820" y="2001324"/>
            <a:ext cx="4418549" cy="3994031"/>
          </a:xfrm>
          <a:prstGeom prst="rect">
            <a:avLst/>
          </a:prstGeom>
        </p:spPr>
      </p:pic>
      <p:sp>
        <p:nvSpPr>
          <p:cNvPr id="11" name="Rectangle 10"/>
          <p:cNvSpPr/>
          <p:nvPr/>
        </p:nvSpPr>
        <p:spPr>
          <a:xfrm>
            <a:off x="239821" y="1659043"/>
            <a:ext cx="8684694" cy="338554"/>
          </a:xfrm>
          <a:prstGeom prst="rect">
            <a:avLst/>
          </a:prstGeom>
        </p:spPr>
        <p:txBody>
          <a:bodyPr wrap="square">
            <a:spAutoFit/>
          </a:bodyPr>
          <a:lstStyle/>
          <a:p>
            <a:pPr algn="ctr"/>
            <a:r>
              <a:rPr lang="it-IT" sz="1600" dirty="0">
                <a:solidFill>
                  <a:srgbClr val="000000"/>
                </a:solidFill>
              </a:rPr>
              <a:t>Inferior vena cava 2D imaging (5-second acquisition)</a:t>
            </a:r>
            <a:endParaRPr lang="en-US" sz="1600" dirty="0">
              <a:latin typeface="+mj-lt"/>
            </a:endParaRPr>
          </a:p>
        </p:txBody>
      </p:sp>
      <p:sp>
        <p:nvSpPr>
          <p:cNvPr id="3" name="Slide Number Placeholder 2"/>
          <p:cNvSpPr>
            <a:spLocks noGrp="1"/>
          </p:cNvSpPr>
          <p:nvPr>
            <p:ph type="sldNum" sz="quarter" idx="12"/>
          </p:nvPr>
        </p:nvSpPr>
        <p:spPr/>
        <p:txBody>
          <a:bodyPr/>
          <a:lstStyle/>
          <a:p>
            <a:fld id="{5EF645CE-C46A-4E4F-BA94-1CBAB1C74F99}" type="slidenum">
              <a:rPr lang="en-US" smtClean="0"/>
              <a:pPr/>
              <a:t>45</a:t>
            </a:fld>
            <a:endParaRPr lang="en-US"/>
          </a:p>
        </p:txBody>
      </p:sp>
    </p:spTree>
    <p:extLst>
      <p:ext uri="{BB962C8B-B14F-4D97-AF65-F5344CB8AC3E}">
        <p14:creationId xmlns:p14="http://schemas.microsoft.com/office/powerpoint/2010/main" val="1822838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988"/>
            <a:ext cx="8229600" cy="1143000"/>
          </a:xfrm>
        </p:spPr>
        <p:txBody>
          <a:bodyPr>
            <a:normAutofit/>
          </a:bodyPr>
          <a:lstStyle/>
          <a:p>
            <a:r>
              <a:rPr lang="en-US" sz="3600" dirty="0"/>
              <a:t>Image Acquisition: Optional 3D</a:t>
            </a:r>
          </a:p>
        </p:txBody>
      </p:sp>
      <p:sp>
        <p:nvSpPr>
          <p:cNvPr id="12" name="Content Placeholder 2"/>
          <p:cNvSpPr>
            <a:spLocks noGrp="1"/>
          </p:cNvSpPr>
          <p:nvPr>
            <p:ph idx="1"/>
          </p:nvPr>
        </p:nvSpPr>
        <p:spPr>
          <a:xfrm>
            <a:off x="793630" y="2020174"/>
            <a:ext cx="7893170" cy="3241940"/>
          </a:xfrm>
        </p:spPr>
        <p:txBody>
          <a:bodyPr>
            <a:normAutofit/>
          </a:bodyPr>
          <a:lstStyle/>
          <a:p>
            <a:pPr>
              <a:spcBef>
                <a:spcPts val="600"/>
              </a:spcBef>
            </a:pPr>
            <a:r>
              <a:rPr lang="en-US" sz="2000" b="1" dirty="0"/>
              <a:t>3D Acquisition of LV (Optional): </a:t>
            </a:r>
          </a:p>
          <a:p>
            <a:pPr lvl="1">
              <a:spcBef>
                <a:spcPts val="600"/>
              </a:spcBef>
              <a:buFont typeface="Arial" panose="020B0604020202020204" pitchFamily="34" charset="0"/>
              <a:buChar char="•"/>
            </a:pPr>
            <a:r>
              <a:rPr lang="en-US" sz="1800" dirty="0"/>
              <a:t>Sites that are performing 3D imaging as part of routine echocardiograms have an option of recording 3D images for AAML1831</a:t>
            </a:r>
          </a:p>
          <a:p>
            <a:pPr lvl="1">
              <a:spcBef>
                <a:spcPts val="600"/>
              </a:spcBef>
              <a:buFont typeface="Arial" panose="020B0604020202020204" pitchFamily="34" charset="0"/>
              <a:buChar char="•"/>
            </a:pPr>
            <a:r>
              <a:rPr lang="en-US" sz="1800" dirty="0"/>
              <a:t>Images must be at least 25 frames per second:</a:t>
            </a:r>
          </a:p>
          <a:p>
            <a:pPr lvl="2">
              <a:spcBef>
                <a:spcPts val="600"/>
              </a:spcBef>
              <a:buFont typeface="Wingdings" panose="05000000000000000000" pitchFamily="2" charset="2"/>
              <a:buChar char="ü"/>
            </a:pPr>
            <a:r>
              <a:rPr lang="en-US" sz="1600" dirty="0"/>
              <a:t>Image of LV only</a:t>
            </a:r>
          </a:p>
          <a:p>
            <a:pPr lvl="2">
              <a:spcBef>
                <a:spcPts val="600"/>
              </a:spcBef>
              <a:buFont typeface="Wingdings" panose="05000000000000000000" pitchFamily="2" charset="2"/>
              <a:buChar char="ü"/>
            </a:pPr>
            <a:r>
              <a:rPr lang="en-US" sz="1600" dirty="0"/>
              <a:t>Image of LV and LA</a:t>
            </a:r>
          </a:p>
          <a:p>
            <a:pPr lvl="2">
              <a:spcBef>
                <a:spcPts val="600"/>
              </a:spcBef>
              <a:buFont typeface="Wingdings" panose="05000000000000000000" pitchFamily="2" charset="2"/>
              <a:buChar char="ü"/>
            </a:pPr>
            <a:r>
              <a:rPr lang="en-US" sz="1600" dirty="0"/>
              <a:t>Image of RV only</a:t>
            </a:r>
          </a:p>
          <a:p>
            <a:pPr lvl="2">
              <a:spcBef>
                <a:spcPts val="600"/>
              </a:spcBef>
              <a:buFont typeface="Wingdings" panose="05000000000000000000" pitchFamily="2" charset="2"/>
              <a:buChar char="ü"/>
            </a:pPr>
            <a:r>
              <a:rPr lang="en-US" sz="1600" dirty="0"/>
              <a:t>Image of RV and RA</a:t>
            </a:r>
          </a:p>
          <a:p>
            <a:pPr lvl="1">
              <a:spcBef>
                <a:spcPts val="600"/>
              </a:spcBef>
              <a:buFont typeface="Arial" panose="020B0604020202020204" pitchFamily="34" charset="0"/>
              <a:buChar char="•"/>
            </a:pPr>
            <a:endParaRPr lang="en-US" sz="2000" dirty="0"/>
          </a:p>
          <a:p>
            <a:pPr lvl="1">
              <a:spcBef>
                <a:spcPts val="600"/>
              </a:spcBef>
              <a:buFont typeface="Arial" panose="020B0604020202020204" pitchFamily="34" charset="0"/>
              <a:buChar char="•"/>
            </a:pPr>
            <a:endParaRPr lang="en-US" sz="1800" dirty="0"/>
          </a:p>
        </p:txBody>
      </p:sp>
      <p:sp>
        <p:nvSpPr>
          <p:cNvPr id="3" name="Slide Number Placeholder 2"/>
          <p:cNvSpPr>
            <a:spLocks noGrp="1"/>
          </p:cNvSpPr>
          <p:nvPr>
            <p:ph type="sldNum" sz="quarter" idx="12"/>
          </p:nvPr>
        </p:nvSpPr>
        <p:spPr/>
        <p:txBody>
          <a:bodyPr/>
          <a:lstStyle/>
          <a:p>
            <a:fld id="{5EF645CE-C46A-4E4F-BA94-1CBAB1C74F99}" type="slidenum">
              <a:rPr lang="en-US" smtClean="0"/>
              <a:pPr/>
              <a:t>46</a:t>
            </a:fld>
            <a:endParaRPr lang="en-US"/>
          </a:p>
        </p:txBody>
      </p:sp>
    </p:spTree>
    <p:extLst>
      <p:ext uri="{BB962C8B-B14F-4D97-AF65-F5344CB8AC3E}">
        <p14:creationId xmlns:p14="http://schemas.microsoft.com/office/powerpoint/2010/main" val="1500924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Sonographer Certification</a:t>
            </a:r>
          </a:p>
        </p:txBody>
      </p:sp>
      <p:sp>
        <p:nvSpPr>
          <p:cNvPr id="3" name="Content Placeholder 2"/>
          <p:cNvSpPr>
            <a:spLocks noGrp="1"/>
          </p:cNvSpPr>
          <p:nvPr>
            <p:ph idx="1"/>
          </p:nvPr>
        </p:nvSpPr>
        <p:spPr>
          <a:xfrm>
            <a:off x="457200" y="1417638"/>
            <a:ext cx="8229600" cy="5699154"/>
          </a:xfrm>
        </p:spPr>
        <p:txBody>
          <a:bodyPr>
            <a:normAutofit/>
          </a:bodyPr>
          <a:lstStyle/>
          <a:p>
            <a:pPr marL="285750" indent="-285750">
              <a:spcBef>
                <a:spcPts val="0"/>
              </a:spcBef>
              <a:buFont typeface="Arial" panose="020B0604020202020204" pitchFamily="34" charset="0"/>
              <a:buChar char="•"/>
            </a:pPr>
            <a:r>
              <a:rPr lang="en-US" sz="2000" dirty="0"/>
              <a:t>To meet study objectives of attaining high quality image acquisition, site sonographers will need to be certified prior to or at time of initial echo.</a:t>
            </a:r>
          </a:p>
          <a:p>
            <a:pPr marL="285750" indent="-285750">
              <a:spcBef>
                <a:spcPts val="0"/>
              </a:spcBef>
              <a:buFont typeface="Arial" panose="020B0604020202020204" pitchFamily="34" charset="0"/>
              <a:buChar char="•"/>
            </a:pPr>
            <a:r>
              <a:rPr lang="en-US" sz="2000" dirty="0"/>
              <a:t>It is strongly encouraged that sites utilize dedicated sonographer(s) for echo acquisition for all echocardiograms obtained on AAML1831.</a:t>
            </a:r>
          </a:p>
          <a:p>
            <a:pPr marL="285750" indent="-285750">
              <a:spcBef>
                <a:spcPts val="0"/>
              </a:spcBef>
              <a:buFont typeface="Arial" panose="020B0604020202020204" pitchFamily="34" charset="0"/>
              <a:buChar char="•"/>
            </a:pPr>
            <a:r>
              <a:rPr lang="en-US" sz="2000" b="1" dirty="0"/>
              <a:t>Certification Process:</a:t>
            </a:r>
          </a:p>
          <a:p>
            <a:pPr marL="685800" lvl="1">
              <a:spcBef>
                <a:spcPts val="0"/>
              </a:spcBef>
              <a:buFont typeface="Arial" panose="020B0604020202020204" pitchFamily="34" charset="0"/>
              <a:buChar char="•"/>
            </a:pPr>
            <a:r>
              <a:rPr lang="en-US" sz="2000" dirty="0"/>
              <a:t>Review echo acquisition webinar </a:t>
            </a:r>
          </a:p>
          <a:p>
            <a:pPr marL="685800" lvl="1">
              <a:spcBef>
                <a:spcPts val="0"/>
              </a:spcBef>
              <a:buFont typeface="Arial" panose="020B0604020202020204" pitchFamily="34" charset="0"/>
              <a:buChar char="•"/>
            </a:pPr>
            <a:r>
              <a:rPr lang="en-US" sz="2000" dirty="0"/>
              <a:t>Review AAML1831 Cardiac Studies Manual</a:t>
            </a:r>
          </a:p>
          <a:p>
            <a:pPr marL="685800" lvl="1">
              <a:spcBef>
                <a:spcPts val="0"/>
              </a:spcBef>
              <a:buFont typeface="Arial" panose="020B0604020202020204" pitchFamily="34" charset="0"/>
              <a:buChar char="•"/>
            </a:pPr>
            <a:r>
              <a:rPr lang="en-US" sz="2000" dirty="0"/>
              <a:t>All studies acquired by a sonographer prior to certification must be submitted in real time, within 5 days of being performed</a:t>
            </a:r>
          </a:p>
          <a:p>
            <a:pPr marL="685800" lvl="1">
              <a:spcBef>
                <a:spcPts val="0"/>
              </a:spcBef>
              <a:buFont typeface="Arial" panose="020B0604020202020204" pitchFamily="34" charset="0"/>
              <a:buChar char="•"/>
            </a:pPr>
            <a:r>
              <a:rPr lang="en-US" sz="2000" dirty="0"/>
              <a:t>Core Lab will provide feedback to site CRA and sonographer regarding image quality within 10 days of receipt</a:t>
            </a:r>
          </a:p>
          <a:p>
            <a:pPr>
              <a:spcBef>
                <a:spcPts val="0"/>
              </a:spcBef>
              <a:buFont typeface="Arial" panose="020B0604020202020204" pitchFamily="34" charset="0"/>
              <a:buChar char="•"/>
            </a:pPr>
            <a:r>
              <a:rPr lang="en-US" sz="2000" dirty="0"/>
              <a:t>Until certified, sites are required to send echo DICOM images within 5 days of acquisition.</a:t>
            </a:r>
          </a:p>
          <a:p>
            <a:pPr>
              <a:spcBef>
                <a:spcPts val="0"/>
              </a:spcBef>
              <a:buFont typeface="Arial" panose="020B0604020202020204" pitchFamily="34" charset="0"/>
              <a:buChar char="•"/>
            </a:pPr>
            <a:r>
              <a:rPr lang="en-US" sz="2000" dirty="0"/>
              <a:t>Echocardiograms acquired by certified sonographers may be submitted at end of reporting period.</a:t>
            </a:r>
          </a:p>
          <a:p>
            <a:pPr marL="0" indent="0">
              <a:buNone/>
            </a:pPr>
            <a:endParaRPr lang="en-US" sz="2400" dirty="0"/>
          </a:p>
        </p:txBody>
      </p:sp>
      <p:sp>
        <p:nvSpPr>
          <p:cNvPr id="4" name="Slide Number Placeholder 3"/>
          <p:cNvSpPr>
            <a:spLocks noGrp="1"/>
          </p:cNvSpPr>
          <p:nvPr>
            <p:ph type="sldNum" sz="quarter" idx="12"/>
          </p:nvPr>
        </p:nvSpPr>
        <p:spPr/>
        <p:txBody>
          <a:bodyPr/>
          <a:lstStyle/>
          <a:p>
            <a:fld id="{5EF645CE-C46A-4E4F-BA94-1CBAB1C74F99}" type="slidenum">
              <a:rPr lang="en-US" smtClean="0"/>
              <a:pPr/>
              <a:t>47</a:t>
            </a:fld>
            <a:endParaRPr lang="en-US"/>
          </a:p>
        </p:txBody>
      </p:sp>
    </p:spTree>
    <p:extLst>
      <p:ext uri="{BB962C8B-B14F-4D97-AF65-F5344CB8AC3E}">
        <p14:creationId xmlns:p14="http://schemas.microsoft.com/office/powerpoint/2010/main" val="3957857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Echo Submission</a:t>
            </a:r>
          </a:p>
        </p:txBody>
      </p:sp>
      <p:sp>
        <p:nvSpPr>
          <p:cNvPr id="3" name="Content Placeholder 2"/>
          <p:cNvSpPr>
            <a:spLocks noGrp="1"/>
          </p:cNvSpPr>
          <p:nvPr>
            <p:ph idx="1"/>
          </p:nvPr>
        </p:nvSpPr>
        <p:spPr>
          <a:xfrm>
            <a:off x="457200" y="1243584"/>
            <a:ext cx="8229600" cy="4525963"/>
          </a:xfrm>
        </p:spPr>
        <p:txBody>
          <a:bodyPr>
            <a:noAutofit/>
          </a:bodyPr>
          <a:lstStyle/>
          <a:p>
            <a:pPr>
              <a:spcBef>
                <a:spcPts val="0"/>
              </a:spcBef>
            </a:pPr>
            <a:r>
              <a:rPr lang="en-US" sz="2000" dirty="0">
                <a:latin typeface="Calibri" panose="020F0502020204030204" pitchFamily="34" charset="0"/>
                <a:cs typeface="Calibri" panose="020F0502020204030204" pitchFamily="34" charset="0"/>
              </a:rPr>
              <a:t>Measurements will be made by core lab; do not submit images with measurements.</a:t>
            </a:r>
          </a:p>
          <a:p>
            <a:pPr>
              <a:spcBef>
                <a:spcPts val="0"/>
              </a:spcBef>
            </a:pPr>
            <a:r>
              <a:rPr lang="en-US" sz="2000" dirty="0">
                <a:latin typeface="Calibri" panose="020F0502020204030204" pitchFamily="34" charset="0"/>
                <a:cs typeface="Calibri" panose="020F0502020204030204" pitchFamily="34" charset="0"/>
              </a:rPr>
              <a:t>Studies will be routinely monitored for quality; feedback will be provided by email regarding any deficiencies. </a:t>
            </a:r>
          </a:p>
          <a:p>
            <a:pPr>
              <a:spcBef>
                <a:spcPts val="0"/>
              </a:spcBef>
            </a:pPr>
            <a:r>
              <a:rPr lang="en-US" sz="2000" dirty="0">
                <a:latin typeface="Calibri" panose="020F0502020204030204" pitchFamily="34" charset="0"/>
                <a:cs typeface="Calibri" panose="020F0502020204030204" pitchFamily="34" charset="0"/>
              </a:rPr>
              <a:t>Research coordinator will provide an “Echo Acquisition CRF” (in MOP) prior to each planned echo for patients on study.  </a:t>
            </a:r>
            <a:r>
              <a:rPr lang="en-US" sz="2000" b="1" dirty="0">
                <a:latin typeface="Calibri" panose="020F0502020204030204" pitchFamily="34" charset="0"/>
                <a:cs typeface="Calibri" panose="020F0502020204030204" pitchFamily="34" charset="0"/>
              </a:rPr>
              <a:t>Please review and complete the sonographer checklist.</a:t>
            </a:r>
          </a:p>
          <a:p>
            <a:pPr>
              <a:spcBef>
                <a:spcPts val="0"/>
              </a:spcBef>
            </a:pPr>
            <a:r>
              <a:rPr lang="en-US" sz="2000" dirty="0">
                <a:latin typeface="Calibri" panose="020F0502020204030204" pitchFamily="34" charset="0"/>
                <a:cs typeface="Calibri" panose="020F0502020204030204" pitchFamily="34" charset="0"/>
              </a:rPr>
              <a:t>Burn echo to DVD in standard DICOM format, copied directly from echo machine</a:t>
            </a:r>
          </a:p>
          <a:p>
            <a:pPr lvl="1">
              <a:spcBef>
                <a:spcPts val="0"/>
              </a:spcBef>
            </a:pPr>
            <a:r>
              <a:rPr lang="en-US" sz="2000" dirty="0">
                <a:latin typeface="Calibri" panose="020F0502020204030204" pitchFamily="34" charset="0"/>
                <a:cs typeface="Calibri" panose="020F0502020204030204" pitchFamily="34" charset="0"/>
              </a:rPr>
              <a:t>Ensure export contains acquisition data</a:t>
            </a:r>
          </a:p>
          <a:p>
            <a:pPr lvl="1">
              <a:spcBef>
                <a:spcPts val="0"/>
              </a:spcBef>
            </a:pPr>
            <a:r>
              <a:rPr lang="en-US" sz="2000" dirty="0">
                <a:latin typeface="Calibri" panose="020F0502020204030204" pitchFamily="34" charset="0"/>
                <a:cs typeface="Calibri" panose="020F0502020204030204" pitchFamily="34" charset="0"/>
              </a:rPr>
              <a:t>If 3D acquired, also need an Archive or Raw Data copy</a:t>
            </a:r>
          </a:p>
          <a:p>
            <a:pPr>
              <a:spcBef>
                <a:spcPts val="0"/>
              </a:spcBef>
            </a:pPr>
            <a:r>
              <a:rPr lang="en-US" sz="2000" dirty="0">
                <a:latin typeface="Calibri" panose="020F0502020204030204" pitchFamily="34" charset="0"/>
                <a:cs typeface="Calibri" panose="020F0502020204030204" pitchFamily="34" charset="0"/>
              </a:rPr>
              <a:t>Label DVDs with AAML1831, subject ID, subject initials, visit type and echo date (same as study images).</a:t>
            </a:r>
          </a:p>
          <a:p>
            <a:pPr>
              <a:spcBef>
                <a:spcPts val="0"/>
              </a:spcBef>
            </a:pPr>
            <a:r>
              <a:rPr lang="en-US" sz="2000" dirty="0">
                <a:latin typeface="Calibri" panose="020F0502020204030204" pitchFamily="34" charset="0"/>
                <a:cs typeface="Calibri" panose="020F0502020204030204" pitchFamily="34" charset="0"/>
              </a:rPr>
              <a:t>Provide DVD and the Echo Acquisition CRF to the research coordinator to submit to Core Lab.</a:t>
            </a:r>
          </a:p>
        </p:txBody>
      </p:sp>
      <p:sp>
        <p:nvSpPr>
          <p:cNvPr id="4" name="Slide Number Placeholder 3"/>
          <p:cNvSpPr>
            <a:spLocks noGrp="1"/>
          </p:cNvSpPr>
          <p:nvPr>
            <p:ph type="sldNum" sz="quarter" idx="12"/>
          </p:nvPr>
        </p:nvSpPr>
        <p:spPr/>
        <p:txBody>
          <a:bodyPr/>
          <a:lstStyle/>
          <a:p>
            <a:fld id="{5EF645CE-C46A-4E4F-BA94-1CBAB1C74F99}" type="slidenum">
              <a:rPr lang="en-US" smtClean="0"/>
              <a:pPr/>
              <a:t>48</a:t>
            </a:fld>
            <a:endParaRPr lang="en-US"/>
          </a:p>
        </p:txBody>
      </p:sp>
    </p:spTree>
    <p:extLst>
      <p:ext uri="{BB962C8B-B14F-4D97-AF65-F5344CB8AC3E}">
        <p14:creationId xmlns:p14="http://schemas.microsoft.com/office/powerpoint/2010/main" val="273230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8912" y="970252"/>
            <a:ext cx="8229600" cy="21953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Calibri" panose="020F0502020204030204" pitchFamily="34" charset="0"/>
                <a:cs typeface="Calibri" panose="020F0502020204030204" pitchFamily="34" charset="0"/>
              </a:rPr>
              <a:t>THANK YOU! and Questions? </a:t>
            </a:r>
          </a:p>
          <a:p>
            <a:r>
              <a:rPr lang="en-US" sz="3200" i="1" dirty="0"/>
              <a:t>AAML1831CardiacStudies@seattlechildrens.org </a:t>
            </a:r>
            <a:endParaRPr lang="en-US" sz="32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5EF645CE-C46A-4E4F-BA94-1CBAB1C74F99}" type="slidenum">
              <a:rPr lang="en-US" smtClean="0"/>
              <a:pPr/>
              <a:t>49</a:t>
            </a:fld>
            <a:endParaRPr lang="en-US"/>
          </a:p>
        </p:txBody>
      </p:sp>
      <p:sp>
        <p:nvSpPr>
          <p:cNvPr id="5" name="TextBox 4"/>
          <p:cNvSpPr txBox="1"/>
          <p:nvPr/>
        </p:nvSpPr>
        <p:spPr>
          <a:xfrm>
            <a:off x="685800" y="4751362"/>
            <a:ext cx="7932712" cy="646331"/>
          </a:xfrm>
          <a:prstGeom prst="rect">
            <a:avLst/>
          </a:prstGeom>
          <a:noFill/>
        </p:spPr>
        <p:txBody>
          <a:bodyPr wrap="square" rtlCol="0">
            <a:spAutoFit/>
          </a:bodyPr>
          <a:lstStyle/>
          <a:p>
            <a:r>
              <a:rPr lang="en-US" dirty="0">
                <a:latin typeface="Calibri" panose="020F0502020204030204" pitchFamily="34" charset="0"/>
                <a:ea typeface="Times New Roman" panose="02020603050405020304" pitchFamily="18" charset="0"/>
                <a:cs typeface="Times New Roman" panose="02020603050405020304" pitchFamily="18" charset="0"/>
                <a:hlinkClick r:id="rId3"/>
              </a:rPr>
              <a:t>AAML1831 Echo Acquisition Training Attestation</a:t>
            </a:r>
            <a:r>
              <a:rPr lang="en-US" dirty="0">
                <a:latin typeface="Calibri" panose="020F0502020204030204" pitchFamily="34" charset="0"/>
                <a:ea typeface="Times New Roman" panose="02020603050405020304" pitchFamily="18" charset="0"/>
                <a:cs typeface="Times New Roman" panose="02020603050405020304" pitchFamily="18" charset="0"/>
              </a:rPr>
              <a:t> – </a:t>
            </a:r>
            <a:r>
              <a:rPr lang="en-US" i="1" dirty="0">
                <a:latin typeface="Calibri" panose="020F0502020204030204" pitchFamily="34" charset="0"/>
                <a:ea typeface="Times New Roman" panose="02020603050405020304" pitchFamily="18" charset="0"/>
                <a:cs typeface="Times New Roman" panose="02020603050405020304" pitchFamily="18" charset="0"/>
              </a:rPr>
              <a:t>Please click this link to complete training attestation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2993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Visit Schedule	</a:t>
            </a:r>
          </a:p>
        </p:txBody>
      </p:sp>
      <p:sp>
        <p:nvSpPr>
          <p:cNvPr id="3" name="Content Placeholder 2"/>
          <p:cNvSpPr>
            <a:spLocks noGrp="1"/>
          </p:cNvSpPr>
          <p:nvPr>
            <p:ph idx="1"/>
          </p:nvPr>
        </p:nvSpPr>
        <p:spPr>
          <a:xfrm>
            <a:off x="552091" y="1439204"/>
            <a:ext cx="8229600" cy="1073921"/>
          </a:xfrm>
        </p:spPr>
        <p:txBody>
          <a:bodyPr>
            <a:normAutofit/>
          </a:bodyPr>
          <a:lstStyle/>
          <a:p>
            <a:pPr marL="0" indent="0">
              <a:spcBef>
                <a:spcPts val="0"/>
              </a:spcBef>
              <a:buNone/>
            </a:pPr>
            <a:r>
              <a:rPr lang="en-US" sz="2000" dirty="0"/>
              <a:t>Submission of echocardiogram images is required for all patients on AAML1831.  Echocardiograms will be performed as standard of care at the following time points according to risk assignment:</a:t>
            </a:r>
          </a:p>
          <a:p>
            <a:pPr marL="0" indent="0">
              <a:buNone/>
            </a:pPr>
            <a:endParaRPr lang="en-US" sz="2800" dirty="0"/>
          </a:p>
          <a:p>
            <a:pPr marL="457200" lvl="1" indent="0">
              <a:buNone/>
            </a:pPr>
            <a:endParaRPr lang="en-US" sz="2400" dirty="0"/>
          </a:p>
        </p:txBody>
      </p:sp>
      <p:sp>
        <p:nvSpPr>
          <p:cNvPr id="4" name="TextBox 3"/>
          <p:cNvSpPr txBox="1"/>
          <p:nvPr/>
        </p:nvSpPr>
        <p:spPr>
          <a:xfrm>
            <a:off x="1676400" y="2627395"/>
            <a:ext cx="2743200" cy="1846659"/>
          </a:xfrm>
          <a:prstGeom prst="rect">
            <a:avLst/>
          </a:prstGeom>
          <a:noFill/>
        </p:spPr>
        <p:txBody>
          <a:bodyPr wrap="square" rtlCol="0">
            <a:spAutoFit/>
          </a:bodyPr>
          <a:lstStyle/>
          <a:p>
            <a:r>
              <a:rPr lang="en-US" b="1" dirty="0"/>
              <a:t>Low Risk (all arms)</a:t>
            </a:r>
            <a:endParaRPr lang="en-US" u="sng" dirty="0"/>
          </a:p>
          <a:p>
            <a:pPr marL="285750" indent="-285750">
              <a:buFont typeface="Arial" panose="020B0604020202020204" pitchFamily="34" charset="0"/>
              <a:buChar char="•"/>
            </a:pPr>
            <a:r>
              <a:rPr lang="en-US" sz="1600" dirty="0"/>
              <a:t>Baseline</a:t>
            </a:r>
          </a:p>
          <a:p>
            <a:pPr marL="285750" indent="-285750">
              <a:buFont typeface="Arial" panose="020B0604020202020204" pitchFamily="34" charset="0"/>
              <a:buChar char="•"/>
            </a:pPr>
            <a:r>
              <a:rPr lang="en-US" sz="1600" dirty="0"/>
              <a:t>Pre-Induction 2</a:t>
            </a:r>
          </a:p>
          <a:p>
            <a:pPr marL="285750" indent="-285750">
              <a:buFont typeface="Arial" panose="020B0604020202020204" pitchFamily="34" charset="0"/>
              <a:buChar char="•"/>
            </a:pPr>
            <a:r>
              <a:rPr lang="en-US" sz="1600" dirty="0"/>
              <a:t>Pre-Intensification 1</a:t>
            </a:r>
          </a:p>
          <a:p>
            <a:pPr marL="285750" indent="-285750">
              <a:buFont typeface="Arial" panose="020B0604020202020204" pitchFamily="34" charset="0"/>
              <a:buChar char="•"/>
            </a:pPr>
            <a:r>
              <a:rPr lang="en-US" sz="1600" dirty="0"/>
              <a:t>Pre-Intensification 2</a:t>
            </a:r>
          </a:p>
          <a:p>
            <a:pPr marL="285750" indent="-285750">
              <a:buFont typeface="Arial" panose="020B0604020202020204" pitchFamily="34" charset="0"/>
              <a:buChar char="•"/>
            </a:pPr>
            <a:r>
              <a:rPr lang="en-US" sz="1600" dirty="0"/>
              <a:t>Pre-Intensification 3</a:t>
            </a:r>
          </a:p>
          <a:p>
            <a:pPr marL="285750" indent="-285750">
              <a:buFont typeface="Arial" panose="020B0604020202020204" pitchFamily="34" charset="0"/>
              <a:buChar char="•"/>
            </a:pPr>
            <a:r>
              <a:rPr lang="en-US" sz="1600" dirty="0"/>
              <a:t>End of therapy*</a:t>
            </a:r>
            <a:endParaRPr lang="en-US" sz="2000" dirty="0"/>
          </a:p>
        </p:txBody>
      </p:sp>
      <p:sp>
        <p:nvSpPr>
          <p:cNvPr id="6" name="TextBox 5"/>
          <p:cNvSpPr txBox="1"/>
          <p:nvPr/>
        </p:nvSpPr>
        <p:spPr>
          <a:xfrm>
            <a:off x="5334000" y="2627395"/>
            <a:ext cx="2145908" cy="1877437"/>
          </a:xfrm>
          <a:prstGeom prst="rect">
            <a:avLst/>
          </a:prstGeom>
          <a:noFill/>
        </p:spPr>
        <p:txBody>
          <a:bodyPr wrap="none" rtlCol="0">
            <a:spAutoFit/>
          </a:bodyPr>
          <a:lstStyle/>
          <a:p>
            <a:r>
              <a:rPr lang="en-US" b="1" dirty="0"/>
              <a:t>High Risk (all arms)</a:t>
            </a:r>
            <a:endParaRPr lang="en-US" u="sng" dirty="0"/>
          </a:p>
          <a:p>
            <a:pPr marL="285750" indent="-285750">
              <a:buFont typeface="Arial" panose="020B0604020202020204" pitchFamily="34" charset="0"/>
              <a:buChar char="•"/>
            </a:pPr>
            <a:r>
              <a:rPr lang="en-US" sz="1600" dirty="0"/>
              <a:t>Baseline</a:t>
            </a:r>
          </a:p>
          <a:p>
            <a:pPr marL="285750" indent="-285750">
              <a:buFont typeface="Arial" panose="020B0604020202020204" pitchFamily="34" charset="0"/>
              <a:buChar char="•"/>
            </a:pPr>
            <a:r>
              <a:rPr lang="en-US" sz="1600" dirty="0"/>
              <a:t>Pre-Induction 2</a:t>
            </a:r>
          </a:p>
          <a:p>
            <a:pPr marL="285750" indent="-285750">
              <a:buFont typeface="Arial" panose="020B0604020202020204" pitchFamily="34" charset="0"/>
              <a:buChar char="•"/>
            </a:pPr>
            <a:r>
              <a:rPr lang="en-US" sz="1600" dirty="0"/>
              <a:t>Pre-Intensification 1</a:t>
            </a:r>
          </a:p>
          <a:p>
            <a:pPr marL="285750" indent="-285750">
              <a:buFont typeface="Arial" panose="020B0604020202020204" pitchFamily="34" charset="0"/>
              <a:buChar char="•"/>
            </a:pPr>
            <a:r>
              <a:rPr lang="en-US" sz="1600" dirty="0"/>
              <a:t>Pre- HSCT</a:t>
            </a:r>
          </a:p>
          <a:p>
            <a:pPr marL="285750" indent="-285750">
              <a:buFont typeface="Arial" panose="020B0604020202020204" pitchFamily="34" charset="0"/>
              <a:buChar char="•"/>
            </a:pPr>
            <a:r>
              <a:rPr lang="en-US" sz="1600" dirty="0"/>
              <a:t>End of therapy*</a:t>
            </a:r>
          </a:p>
          <a:p>
            <a:pPr marL="285750" indent="-285750">
              <a:buFont typeface="Arial" panose="020B0604020202020204" pitchFamily="34" charset="0"/>
              <a:buChar char="•"/>
            </a:pPr>
            <a:endParaRPr lang="en-US" dirty="0"/>
          </a:p>
        </p:txBody>
      </p:sp>
      <p:sp>
        <p:nvSpPr>
          <p:cNvPr id="8" name="TextBox 7"/>
          <p:cNvSpPr txBox="1"/>
          <p:nvPr/>
        </p:nvSpPr>
        <p:spPr>
          <a:xfrm>
            <a:off x="1049261" y="4645379"/>
            <a:ext cx="7637539" cy="830997"/>
          </a:xfrm>
          <a:prstGeom prst="rect">
            <a:avLst/>
          </a:prstGeom>
          <a:noFill/>
        </p:spPr>
        <p:txBody>
          <a:bodyPr wrap="square" rtlCol="0">
            <a:spAutoFit/>
          </a:bodyPr>
          <a:lstStyle/>
          <a:p>
            <a:r>
              <a:rPr lang="en-US" sz="1600" dirty="0"/>
              <a:t>Note: Patients receiving TKI inhibitors (Arm C/D) will also have the following time points:</a:t>
            </a:r>
          </a:p>
          <a:p>
            <a:pPr marL="742950" lvl="1" indent="-285750">
              <a:buFont typeface="Arial" panose="020B0604020202020204" pitchFamily="34" charset="0"/>
              <a:buChar char="•"/>
            </a:pPr>
            <a:r>
              <a:rPr lang="en-US" sz="1600" dirty="0"/>
              <a:t>Pre-Maintenance</a:t>
            </a:r>
          </a:p>
          <a:p>
            <a:pPr marL="742950" lvl="1" indent="-285750">
              <a:buFont typeface="Arial" panose="020B0604020202020204" pitchFamily="34" charset="0"/>
              <a:buChar char="•"/>
            </a:pPr>
            <a:r>
              <a:rPr lang="en-US" sz="1600" dirty="0"/>
              <a:t>Week 26 of Maintenance</a:t>
            </a:r>
          </a:p>
        </p:txBody>
      </p:sp>
      <p:sp>
        <p:nvSpPr>
          <p:cNvPr id="7" name="TextBox 6"/>
          <p:cNvSpPr txBox="1"/>
          <p:nvPr/>
        </p:nvSpPr>
        <p:spPr>
          <a:xfrm>
            <a:off x="672976" y="5715000"/>
            <a:ext cx="8058168" cy="584775"/>
          </a:xfrm>
          <a:prstGeom prst="rect">
            <a:avLst/>
          </a:prstGeom>
          <a:noFill/>
        </p:spPr>
        <p:txBody>
          <a:bodyPr wrap="none" rtlCol="0">
            <a:spAutoFit/>
          </a:bodyPr>
          <a:lstStyle/>
          <a:p>
            <a:r>
              <a:rPr lang="en-US" sz="1600" dirty="0"/>
              <a:t>*After completion of therapy all patients across all arms/risk assignments will submit follow up</a:t>
            </a:r>
          </a:p>
          <a:p>
            <a:r>
              <a:rPr lang="en-US" sz="1600" dirty="0"/>
              <a:t> echos at </a:t>
            </a:r>
            <a:r>
              <a:rPr lang="en-US" sz="1600" b="1" dirty="0"/>
              <a:t>Year 1</a:t>
            </a:r>
            <a:r>
              <a:rPr lang="en-US" sz="1600" dirty="0"/>
              <a:t>, </a:t>
            </a:r>
            <a:r>
              <a:rPr lang="en-US" sz="1600" b="1" dirty="0"/>
              <a:t>Year 3</a:t>
            </a:r>
            <a:r>
              <a:rPr lang="en-US" sz="1600" dirty="0"/>
              <a:t>, </a:t>
            </a:r>
            <a:r>
              <a:rPr lang="en-US" sz="1600" b="1" dirty="0"/>
              <a:t>Year 5</a:t>
            </a:r>
            <a:r>
              <a:rPr lang="en-US" sz="1600" dirty="0"/>
              <a:t>, </a:t>
            </a:r>
            <a:r>
              <a:rPr lang="en-US" sz="1600" b="1" dirty="0"/>
              <a:t>Year 7</a:t>
            </a:r>
            <a:r>
              <a:rPr lang="en-US" sz="1600" dirty="0"/>
              <a:t>, and </a:t>
            </a:r>
            <a:r>
              <a:rPr lang="en-US" sz="1600" b="1" dirty="0"/>
              <a:t>Year 9</a:t>
            </a:r>
            <a:r>
              <a:rPr lang="en-US" sz="1600" dirty="0"/>
              <a:t> post therapy.</a:t>
            </a:r>
          </a:p>
        </p:txBody>
      </p:sp>
      <p:sp>
        <p:nvSpPr>
          <p:cNvPr id="5" name="Slide Number Placeholder 4"/>
          <p:cNvSpPr>
            <a:spLocks noGrp="1"/>
          </p:cNvSpPr>
          <p:nvPr>
            <p:ph type="sldNum" sz="quarter" idx="12"/>
          </p:nvPr>
        </p:nvSpPr>
        <p:spPr/>
        <p:txBody>
          <a:bodyPr/>
          <a:lstStyle/>
          <a:p>
            <a:fld id="{5EF645CE-C46A-4E4F-BA94-1CBAB1C74F99}" type="slidenum">
              <a:rPr lang="en-US" smtClean="0"/>
              <a:pPr/>
              <a:t>5</a:t>
            </a:fld>
            <a:endParaRPr lang="en-US"/>
          </a:p>
        </p:txBody>
      </p:sp>
    </p:spTree>
    <p:extLst>
      <p:ext uri="{BB962C8B-B14F-4D97-AF65-F5344CB8AC3E}">
        <p14:creationId xmlns:p14="http://schemas.microsoft.com/office/powerpoint/2010/main" val="2575604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961"/>
            <a:ext cx="8229600" cy="1143000"/>
          </a:xfrm>
        </p:spPr>
        <p:txBody>
          <a:bodyPr>
            <a:normAutofit/>
          </a:bodyPr>
          <a:lstStyle/>
          <a:p>
            <a:r>
              <a:rPr lang="en-US" sz="3600" dirty="0"/>
              <a:t>General Echo Acquisition Guidelines</a:t>
            </a:r>
          </a:p>
        </p:txBody>
      </p:sp>
      <p:sp>
        <p:nvSpPr>
          <p:cNvPr id="4" name="Title 1"/>
          <p:cNvSpPr>
            <a:spLocks noGrp="1"/>
          </p:cNvSpPr>
          <p:nvPr>
            <p:ph idx="1"/>
          </p:nvPr>
        </p:nvSpPr>
        <p:spPr>
          <a:xfrm>
            <a:off x="553914" y="1089581"/>
            <a:ext cx="8132886" cy="5104185"/>
          </a:xfrm>
        </p:spPr>
        <p:txBody>
          <a:bodyPr>
            <a:noAutofit/>
          </a:bodyPr>
          <a:lstStyle/>
          <a:p>
            <a:pPr>
              <a:spcBef>
                <a:spcPts val="1200"/>
              </a:spcBef>
              <a:spcAft>
                <a:spcPts val="600"/>
              </a:spcAft>
            </a:pPr>
            <a:r>
              <a:rPr lang="en-US" sz="2000" u="sng" dirty="0"/>
              <a:t>Record generously</a:t>
            </a:r>
            <a:r>
              <a:rPr lang="en-US" sz="2000" dirty="0"/>
              <a:t>. Record multiple loops of all required views with a minimum 3 beats/clip. If tachycardia is present, record an </a:t>
            </a:r>
            <a:r>
              <a:rPr lang="en-US" sz="2000" b="1" i="1" dirty="0"/>
              <a:t>additional</a:t>
            </a:r>
            <a:r>
              <a:rPr lang="en-US" sz="2000" dirty="0"/>
              <a:t> 5 beats/clip of 2D images in apical (4C, 2C, 3C), short axis (base, mid, apical), and parasternal long axis views.</a:t>
            </a:r>
          </a:p>
          <a:p>
            <a:pPr>
              <a:spcBef>
                <a:spcPts val="1200"/>
              </a:spcBef>
              <a:spcAft>
                <a:spcPts val="600"/>
              </a:spcAft>
            </a:pPr>
            <a:r>
              <a:rPr lang="en-US" sz="2000" u="sng" dirty="0"/>
              <a:t>Extra 2-D gain </a:t>
            </a:r>
            <a:r>
              <a:rPr lang="en-US" sz="2000" dirty="0"/>
              <a:t>is indicated for quantitative analysis of 2D images. It is preferable to </a:t>
            </a:r>
            <a:r>
              <a:rPr lang="en-US" sz="2000" dirty="0" err="1"/>
              <a:t>overgain</a:t>
            </a:r>
            <a:r>
              <a:rPr lang="en-US" sz="2000" dirty="0"/>
              <a:t> rather than to </a:t>
            </a:r>
            <a:r>
              <a:rPr lang="en-US" sz="2000" dirty="0" err="1"/>
              <a:t>undergain</a:t>
            </a:r>
            <a:r>
              <a:rPr lang="en-US" sz="2000" dirty="0"/>
              <a:t>. </a:t>
            </a:r>
          </a:p>
          <a:p>
            <a:pPr>
              <a:spcBef>
                <a:spcPts val="1200"/>
              </a:spcBef>
              <a:spcAft>
                <a:spcPts val="600"/>
              </a:spcAft>
            </a:pPr>
            <a:r>
              <a:rPr lang="en-US" sz="2000" u="sng" dirty="0"/>
              <a:t>Maintain a frame rate of 50-70 frames per second</a:t>
            </a:r>
            <a:r>
              <a:rPr lang="en-US" sz="2000" dirty="0"/>
              <a:t> throughout the entire echo exam, by continuously optimizing imaging depth and sector width.</a:t>
            </a:r>
          </a:p>
          <a:p>
            <a:pPr>
              <a:spcBef>
                <a:spcPts val="1200"/>
              </a:spcBef>
              <a:spcAft>
                <a:spcPts val="600"/>
              </a:spcAft>
            </a:pPr>
            <a:r>
              <a:rPr lang="en-US" sz="2000" u="sng" dirty="0"/>
              <a:t>Do not narrow the sector angle excessively</a:t>
            </a:r>
            <a:r>
              <a:rPr lang="en-US" sz="2000" dirty="0"/>
              <a:t> for 2D imaging. Please include both the epicardium and endocardium in all images, throughout systole and diastole (this aspect is critical).</a:t>
            </a:r>
          </a:p>
          <a:p>
            <a:pPr>
              <a:spcBef>
                <a:spcPts val="1200"/>
              </a:spcBef>
              <a:spcAft>
                <a:spcPts val="600"/>
              </a:spcAft>
            </a:pPr>
            <a:r>
              <a:rPr lang="en-US" sz="2000" u="sng" dirty="0"/>
              <a:t>Avoid foreshortening of the cavities</a:t>
            </a:r>
            <a:r>
              <a:rPr lang="en-US" sz="2000" dirty="0"/>
              <a:t>, especially the left ventricle. In apical imaging planes, the maximum cavity lengths must be displayed and should be the same in all apical images.</a:t>
            </a:r>
          </a:p>
          <a:p>
            <a:pPr marL="0" indent="0">
              <a:buNone/>
            </a:pPr>
            <a:br>
              <a:rPr lang="en-US" sz="2000" dirty="0"/>
            </a:br>
            <a:br>
              <a:rPr lang="en-US" sz="2000" dirty="0"/>
            </a:br>
            <a:endParaRPr lang="en-US" sz="2000" dirty="0"/>
          </a:p>
        </p:txBody>
      </p:sp>
      <p:sp>
        <p:nvSpPr>
          <p:cNvPr id="3" name="Slide Number Placeholder 2"/>
          <p:cNvSpPr>
            <a:spLocks noGrp="1"/>
          </p:cNvSpPr>
          <p:nvPr>
            <p:ph type="sldNum" sz="quarter" idx="12"/>
          </p:nvPr>
        </p:nvSpPr>
        <p:spPr/>
        <p:txBody>
          <a:bodyPr/>
          <a:lstStyle/>
          <a:p>
            <a:fld id="{5EF645CE-C46A-4E4F-BA94-1CBAB1C74F99}" type="slidenum">
              <a:rPr lang="en-US" smtClean="0"/>
              <a:pPr/>
              <a:t>6</a:t>
            </a:fld>
            <a:endParaRPr lang="en-US"/>
          </a:p>
        </p:txBody>
      </p:sp>
    </p:spTree>
    <p:extLst>
      <p:ext uri="{BB962C8B-B14F-4D97-AF65-F5344CB8AC3E}">
        <p14:creationId xmlns:p14="http://schemas.microsoft.com/office/powerpoint/2010/main" val="56101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General Echo Acquisition Guidelines</a:t>
            </a:r>
          </a:p>
        </p:txBody>
      </p:sp>
      <p:sp>
        <p:nvSpPr>
          <p:cNvPr id="4" name="Title 1"/>
          <p:cNvSpPr>
            <a:spLocks noGrp="1"/>
          </p:cNvSpPr>
          <p:nvPr>
            <p:ph idx="1"/>
          </p:nvPr>
        </p:nvSpPr>
        <p:spPr>
          <a:xfrm>
            <a:off x="162656" y="964758"/>
            <a:ext cx="8818687" cy="5543952"/>
          </a:xfrm>
        </p:spPr>
        <p:txBody>
          <a:bodyPr>
            <a:noAutofit/>
          </a:bodyPr>
          <a:lstStyle/>
          <a:p>
            <a:pPr>
              <a:spcBef>
                <a:spcPts val="0"/>
              </a:spcBef>
            </a:pPr>
            <a:r>
              <a:rPr lang="en-US" sz="2000" u="sng" dirty="0"/>
              <a:t>Recommended color Doppler </a:t>
            </a:r>
            <a:r>
              <a:rPr lang="en-US" sz="2000" u="sng" dirty="0" err="1"/>
              <a:t>Nyquist</a:t>
            </a:r>
            <a:r>
              <a:rPr lang="en-US" sz="2000" u="sng" dirty="0"/>
              <a:t> limit &gt; 50-70 cm/sec; </a:t>
            </a:r>
            <a:r>
              <a:rPr lang="en-US" sz="2000" dirty="0"/>
              <a:t>sample window is large enough to encompass structure of interest, but not excessively large.</a:t>
            </a:r>
          </a:p>
          <a:p>
            <a:pPr>
              <a:spcBef>
                <a:spcPts val="0"/>
              </a:spcBef>
            </a:pPr>
            <a:endParaRPr lang="en-US" sz="2000" u="sng" dirty="0"/>
          </a:p>
          <a:p>
            <a:pPr>
              <a:spcBef>
                <a:spcPts val="0"/>
              </a:spcBef>
            </a:pPr>
            <a:r>
              <a:rPr lang="en-US" sz="2000" u="sng" dirty="0"/>
              <a:t>A high quality electrocardiographic (ECG) signal</a:t>
            </a:r>
            <a:r>
              <a:rPr lang="en-US" sz="2000" dirty="0"/>
              <a:t> should be obtained and recorded with all images.</a:t>
            </a:r>
          </a:p>
          <a:p>
            <a:pPr>
              <a:spcBef>
                <a:spcPts val="0"/>
              </a:spcBef>
            </a:pPr>
            <a:endParaRPr lang="en-US" sz="2000" u="sng" dirty="0"/>
          </a:p>
          <a:p>
            <a:pPr>
              <a:spcBef>
                <a:spcPts val="0"/>
              </a:spcBef>
            </a:pPr>
            <a:r>
              <a:rPr lang="en-US" sz="2000" u="sng" dirty="0"/>
              <a:t>Please send images free of markings/measurements.</a:t>
            </a:r>
            <a:r>
              <a:rPr lang="en-US" sz="2000" dirty="0"/>
              <a:t> No measurements should be recorded on the images acquired at the site. If measurements need to be recorded, please also take a “clean” capture without measurements.</a:t>
            </a:r>
          </a:p>
          <a:p>
            <a:pPr>
              <a:spcBef>
                <a:spcPts val="0"/>
              </a:spcBef>
            </a:pPr>
            <a:endParaRPr lang="en-US" sz="2000" u="sng" dirty="0"/>
          </a:p>
          <a:p>
            <a:pPr>
              <a:spcBef>
                <a:spcPts val="0"/>
              </a:spcBef>
            </a:pPr>
            <a:r>
              <a:rPr lang="en-US" sz="2000" u="sng" dirty="0"/>
              <a:t>All echos should be anonymized</a:t>
            </a:r>
            <a:r>
              <a:rPr lang="en-US" sz="2000" dirty="0"/>
              <a:t> and patient identifiers should be removed from echo images if possible and images labeled with Subject ID, Subject Initials, Visit Type, and Date of Echo. The DVD should be labeled with AAML1831, Subject ID, Subject Initials, Visit Type, Date of Echo.</a:t>
            </a:r>
          </a:p>
          <a:p>
            <a:pPr>
              <a:spcBef>
                <a:spcPts val="0"/>
              </a:spcBef>
            </a:pPr>
            <a:endParaRPr lang="en-US" sz="2000" u="sng" dirty="0"/>
          </a:p>
          <a:p>
            <a:pPr>
              <a:spcBef>
                <a:spcPts val="0"/>
              </a:spcBef>
            </a:pPr>
            <a:r>
              <a:rPr lang="en-US" sz="2000" u="sng" dirty="0"/>
              <a:t>Measure and Record Blood Pressure</a:t>
            </a:r>
            <a:r>
              <a:rPr lang="en-US" sz="2000" dirty="0"/>
              <a:t> prior to echo initiation as per standard clinical practice. Please ensure proper cuff size and that patient has rested for 5 minutes prior to assessment. Two BP measurements should be taken and each should be recorded. </a:t>
            </a:r>
          </a:p>
        </p:txBody>
      </p:sp>
      <p:sp>
        <p:nvSpPr>
          <p:cNvPr id="3" name="Slide Number Placeholder 2"/>
          <p:cNvSpPr>
            <a:spLocks noGrp="1"/>
          </p:cNvSpPr>
          <p:nvPr>
            <p:ph type="sldNum" sz="quarter" idx="12"/>
          </p:nvPr>
        </p:nvSpPr>
        <p:spPr/>
        <p:txBody>
          <a:bodyPr/>
          <a:lstStyle/>
          <a:p>
            <a:fld id="{5EF645CE-C46A-4E4F-BA94-1CBAB1C74F99}" type="slidenum">
              <a:rPr lang="en-US" smtClean="0"/>
              <a:pPr/>
              <a:t>7</a:t>
            </a:fld>
            <a:endParaRPr lang="en-US"/>
          </a:p>
        </p:txBody>
      </p:sp>
    </p:spTree>
    <p:extLst>
      <p:ext uri="{BB962C8B-B14F-4D97-AF65-F5344CB8AC3E}">
        <p14:creationId xmlns:p14="http://schemas.microsoft.com/office/powerpoint/2010/main" val="48372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625"/>
            <a:ext cx="8229600" cy="1143000"/>
          </a:xfrm>
        </p:spPr>
        <p:txBody>
          <a:bodyPr>
            <a:normAutofit/>
          </a:bodyPr>
          <a:lstStyle/>
          <a:p>
            <a:r>
              <a:rPr lang="en-US" sz="3600" dirty="0"/>
              <a:t>General Image Acquisition Guidelines</a:t>
            </a:r>
          </a:p>
        </p:txBody>
      </p:sp>
      <p:sp>
        <p:nvSpPr>
          <p:cNvPr id="4" name="Title 1"/>
          <p:cNvSpPr>
            <a:spLocks noGrp="1"/>
          </p:cNvSpPr>
          <p:nvPr>
            <p:ph idx="1"/>
          </p:nvPr>
        </p:nvSpPr>
        <p:spPr>
          <a:xfrm>
            <a:off x="457200" y="1004059"/>
            <a:ext cx="7631083" cy="5094815"/>
          </a:xfrm>
        </p:spPr>
        <p:txBody>
          <a:bodyPr>
            <a:noAutofit/>
          </a:bodyPr>
          <a:lstStyle/>
          <a:p>
            <a:pPr>
              <a:spcBef>
                <a:spcPts val="0"/>
              </a:spcBef>
              <a:buFont typeface="Arial" panose="020B0604020202020204" pitchFamily="34" charset="0"/>
              <a:buChar char="•"/>
            </a:pPr>
            <a:r>
              <a:rPr lang="en-US" sz="2000" dirty="0"/>
              <a:t>All 2D images used for strain analyses and quantitation of chamber size, geometry, and function.</a:t>
            </a:r>
          </a:p>
          <a:p>
            <a:pPr lvl="1">
              <a:spcBef>
                <a:spcPts val="0"/>
              </a:spcBef>
              <a:buFont typeface="Arial" panose="020B0604020202020204" pitchFamily="34" charset="0"/>
              <a:buChar char="•"/>
            </a:pPr>
            <a:r>
              <a:rPr lang="en-US" sz="2000" dirty="0"/>
              <a:t>Images at specific frame rates (50-70 frames/sec) are necessary for </a:t>
            </a:r>
            <a:r>
              <a:rPr lang="en-US" sz="2000" dirty="0" err="1"/>
              <a:t>posthoc</a:t>
            </a:r>
            <a:r>
              <a:rPr lang="en-US" sz="2000" dirty="0"/>
              <a:t> analyses.</a:t>
            </a:r>
          </a:p>
          <a:p>
            <a:pPr>
              <a:spcBef>
                <a:spcPts val="0"/>
              </a:spcBef>
              <a:buFont typeface="Arial" panose="020B0604020202020204" pitchFamily="34" charset="0"/>
              <a:buChar char="•"/>
            </a:pPr>
            <a:endParaRPr lang="en-US" sz="2000" dirty="0"/>
          </a:p>
          <a:p>
            <a:pPr>
              <a:spcBef>
                <a:spcPts val="0"/>
              </a:spcBef>
              <a:buFont typeface="Arial" panose="020B0604020202020204" pitchFamily="34" charset="0"/>
              <a:buChar char="•"/>
            </a:pPr>
            <a:r>
              <a:rPr lang="en-US" sz="2000" dirty="0"/>
              <a:t>Maximize the size of the pulsed and continuous Doppler spectral velocity tracings by adjusting scale and using baseline shift function</a:t>
            </a:r>
          </a:p>
          <a:p>
            <a:pPr marL="708660" lvl="1" indent="-342900">
              <a:spcBef>
                <a:spcPts val="0"/>
              </a:spcBef>
              <a:buFont typeface="Arial" panose="020B0604020202020204" pitchFamily="34" charset="0"/>
              <a:buChar char="•"/>
            </a:pPr>
            <a:r>
              <a:rPr lang="en-US" sz="2000" dirty="0"/>
              <a:t>Optimize the reject and gain to provide thin and clearly defined spectral envelopes </a:t>
            </a:r>
          </a:p>
          <a:p>
            <a:pPr marL="708660" lvl="1" indent="-342900">
              <a:spcBef>
                <a:spcPts val="0"/>
              </a:spcBef>
              <a:buFont typeface="Arial" panose="020B0604020202020204" pitchFamily="34" charset="0"/>
              <a:buChar char="•"/>
            </a:pPr>
            <a:r>
              <a:rPr lang="en-US" sz="2000" dirty="0"/>
              <a:t>Minimal gain should be employed</a:t>
            </a:r>
          </a:p>
          <a:p>
            <a:pPr marL="708660" lvl="1" indent="-342900">
              <a:spcBef>
                <a:spcPts val="0"/>
              </a:spcBef>
              <a:buFont typeface="Arial" panose="020B0604020202020204" pitchFamily="34" charset="0"/>
              <a:buChar char="•"/>
            </a:pPr>
            <a:r>
              <a:rPr lang="en-US" sz="2000" dirty="0"/>
              <a:t>Use of excessive wall filtering should be avoided</a:t>
            </a:r>
          </a:p>
          <a:p>
            <a:pPr marL="708660" lvl="1" indent="-342900">
              <a:spcBef>
                <a:spcPts val="0"/>
              </a:spcBef>
              <a:buFont typeface="Arial" panose="020B0604020202020204" pitchFamily="34" charset="0"/>
              <a:buChar char="•"/>
            </a:pPr>
            <a:endParaRPr lang="en-US" sz="2000" dirty="0"/>
          </a:p>
          <a:p>
            <a:pPr>
              <a:spcBef>
                <a:spcPts val="0"/>
              </a:spcBef>
              <a:buFont typeface="Arial" panose="020B0604020202020204" pitchFamily="34" charset="0"/>
              <a:buChar char="•"/>
            </a:pPr>
            <a:r>
              <a:rPr lang="en-US" sz="2000" dirty="0"/>
              <a:t>Continuous wave signal of tricuspid regurgitation should be sought from parasternal, apical, and subcostal imaging windows.  </a:t>
            </a:r>
          </a:p>
          <a:p>
            <a:pPr>
              <a:spcBef>
                <a:spcPts val="0"/>
              </a:spcBef>
              <a:buFont typeface="Arial" panose="020B0604020202020204" pitchFamily="34" charset="0"/>
              <a:buChar char="•"/>
            </a:pPr>
            <a:endParaRPr lang="en-US" sz="2000" dirty="0"/>
          </a:p>
          <a:p>
            <a:pPr marL="308610">
              <a:spcBef>
                <a:spcPts val="0"/>
              </a:spcBef>
              <a:buFont typeface="Arial" panose="020B0604020202020204" pitchFamily="34" charset="0"/>
              <a:buChar char="•"/>
            </a:pPr>
            <a:r>
              <a:rPr lang="en-US" sz="2000" dirty="0"/>
              <a:t>For apical views, apex-down views are acceptable.</a:t>
            </a:r>
          </a:p>
        </p:txBody>
      </p:sp>
      <p:sp>
        <p:nvSpPr>
          <p:cNvPr id="3" name="Slide Number Placeholder 2"/>
          <p:cNvSpPr>
            <a:spLocks noGrp="1"/>
          </p:cNvSpPr>
          <p:nvPr>
            <p:ph type="sldNum" sz="quarter" idx="12"/>
          </p:nvPr>
        </p:nvSpPr>
        <p:spPr/>
        <p:txBody>
          <a:bodyPr/>
          <a:lstStyle/>
          <a:p>
            <a:fld id="{5EF645CE-C46A-4E4F-BA94-1CBAB1C74F99}" type="slidenum">
              <a:rPr lang="en-US" smtClean="0"/>
              <a:pPr/>
              <a:t>8</a:t>
            </a:fld>
            <a:endParaRPr lang="en-US"/>
          </a:p>
        </p:txBody>
      </p:sp>
    </p:spTree>
    <p:extLst>
      <p:ext uri="{BB962C8B-B14F-4D97-AF65-F5344CB8AC3E}">
        <p14:creationId xmlns:p14="http://schemas.microsoft.com/office/powerpoint/2010/main" val="307761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182430"/>
            <a:ext cx="8229600" cy="852838"/>
          </a:xfrm>
        </p:spPr>
        <p:txBody>
          <a:bodyPr>
            <a:normAutofit/>
          </a:bodyPr>
          <a:lstStyle/>
          <a:p>
            <a:r>
              <a:rPr lang="en-US" sz="3600" dirty="0"/>
              <a:t>Image Acquisition - Parasternal Views</a:t>
            </a:r>
          </a:p>
        </p:txBody>
      </p:sp>
      <p:sp>
        <p:nvSpPr>
          <p:cNvPr id="4" name="Content Placeholder 2"/>
          <p:cNvSpPr>
            <a:spLocks noGrp="1"/>
          </p:cNvSpPr>
          <p:nvPr>
            <p:ph idx="1"/>
          </p:nvPr>
        </p:nvSpPr>
        <p:spPr>
          <a:xfrm>
            <a:off x="615462" y="1630199"/>
            <a:ext cx="7939453" cy="5049236"/>
          </a:xfrm>
        </p:spPr>
        <p:txBody>
          <a:bodyPr>
            <a:normAutofit/>
          </a:bodyPr>
          <a:lstStyle/>
          <a:p>
            <a:r>
              <a:rPr lang="en-US" sz="2000" dirty="0"/>
              <a:t>2D images are recorded </a:t>
            </a:r>
          </a:p>
          <a:p>
            <a:r>
              <a:rPr lang="en-US" sz="2000" dirty="0"/>
              <a:t>Color Doppler interrogation of the left atrium for mitral regurgitation and left ventricular outflow tract for aortic regurgitation is performed</a:t>
            </a:r>
          </a:p>
          <a:p>
            <a:pPr lvl="1" indent="-342900"/>
            <a:endParaRPr lang="en-US" sz="2000" dirty="0">
              <a:solidFill>
                <a:srgbClr val="000000"/>
              </a:solidFill>
            </a:endParaRPr>
          </a:p>
          <a:p>
            <a:pPr marL="0" indent="0">
              <a:buNone/>
            </a:pPr>
            <a:r>
              <a:rPr lang="en-US" sz="2000" b="1" dirty="0">
                <a:solidFill>
                  <a:srgbClr val="000000"/>
                </a:solidFill>
              </a:rPr>
              <a:t>In the ideal echocardiographic window for the parasternal long axis:</a:t>
            </a:r>
          </a:p>
          <a:p>
            <a:pPr lvl="1">
              <a:buFont typeface="Arial" panose="020B0604020202020204" pitchFamily="34" charset="0"/>
              <a:buChar char="•"/>
            </a:pPr>
            <a:r>
              <a:rPr lang="en-US" sz="2000" dirty="0">
                <a:solidFill>
                  <a:srgbClr val="000000"/>
                </a:solidFill>
              </a:rPr>
              <a:t>The LV endocardium at the septum and the posterior wall are well delineated</a:t>
            </a:r>
          </a:p>
          <a:p>
            <a:pPr lvl="1">
              <a:buFont typeface="Arial" panose="020B0604020202020204" pitchFamily="34" charset="0"/>
              <a:buChar char="•"/>
            </a:pPr>
            <a:r>
              <a:rPr lang="en-US" sz="2000" dirty="0">
                <a:solidFill>
                  <a:srgbClr val="000000"/>
                </a:solidFill>
              </a:rPr>
              <a:t>The proximal interventricular septum is horizontal and continuous with the aortic root</a:t>
            </a:r>
          </a:p>
          <a:p>
            <a:pPr lvl="1">
              <a:buFont typeface="Arial" panose="020B0604020202020204" pitchFamily="34" charset="0"/>
              <a:buChar char="•"/>
            </a:pPr>
            <a:r>
              <a:rPr lang="en-US" sz="2000" dirty="0">
                <a:solidFill>
                  <a:srgbClr val="000000"/>
                </a:solidFill>
              </a:rPr>
              <a:t>The anterior and the posterior mitral valve leaflets, and the right and </a:t>
            </a:r>
            <a:r>
              <a:rPr lang="en-US" sz="2000" dirty="0" err="1">
                <a:solidFill>
                  <a:srgbClr val="000000"/>
                </a:solidFill>
              </a:rPr>
              <a:t>noncoronary</a:t>
            </a:r>
            <a:r>
              <a:rPr lang="en-US" sz="2000" dirty="0">
                <a:solidFill>
                  <a:srgbClr val="000000"/>
                </a:solidFill>
              </a:rPr>
              <a:t> aortic valve leaflets are visible</a:t>
            </a:r>
          </a:p>
          <a:p>
            <a:pPr lvl="1">
              <a:buFont typeface="Arial" panose="020B0604020202020204" pitchFamily="34" charset="0"/>
              <a:buChar char="•"/>
            </a:pPr>
            <a:r>
              <a:rPr lang="en-US" sz="2000" dirty="0">
                <a:solidFill>
                  <a:srgbClr val="000000"/>
                </a:solidFill>
              </a:rPr>
              <a:t>The left ventricular apex is not visualized</a:t>
            </a:r>
          </a:p>
          <a:p>
            <a:pPr marL="0" indent="0">
              <a:buNone/>
            </a:pPr>
            <a:endParaRPr lang="en-US" sz="2000" b="1" i="1" u="sng" dirty="0"/>
          </a:p>
          <a:p>
            <a:pPr marL="0" indent="0">
              <a:buNone/>
            </a:pPr>
            <a:endParaRPr lang="en-US" sz="2000" dirty="0"/>
          </a:p>
          <a:p>
            <a:endParaRPr lang="en-US" sz="2000" dirty="0"/>
          </a:p>
        </p:txBody>
      </p:sp>
      <p:sp>
        <p:nvSpPr>
          <p:cNvPr id="2" name="Rectangle 1"/>
          <p:cNvSpPr/>
          <p:nvPr/>
        </p:nvSpPr>
        <p:spPr>
          <a:xfrm>
            <a:off x="1147157" y="891913"/>
            <a:ext cx="6874626" cy="461665"/>
          </a:xfrm>
          <a:prstGeom prst="rect">
            <a:avLst/>
          </a:prstGeom>
        </p:spPr>
        <p:txBody>
          <a:bodyPr wrap="square">
            <a:spAutoFit/>
          </a:bodyPr>
          <a:lstStyle/>
          <a:p>
            <a:pPr algn="ctr"/>
            <a:r>
              <a:rPr lang="en-US" sz="2400" b="1" i="1" u="sng" dirty="0"/>
              <a:t>Parasternal Long Axis View</a:t>
            </a:r>
            <a:r>
              <a:rPr lang="en-US" sz="2400" b="1" i="1" dirty="0"/>
              <a:t>  </a:t>
            </a:r>
          </a:p>
        </p:txBody>
      </p:sp>
      <p:sp>
        <p:nvSpPr>
          <p:cNvPr id="5" name="Slide Number Placeholder 4"/>
          <p:cNvSpPr>
            <a:spLocks noGrp="1"/>
          </p:cNvSpPr>
          <p:nvPr>
            <p:ph type="sldNum" sz="quarter" idx="12"/>
          </p:nvPr>
        </p:nvSpPr>
        <p:spPr/>
        <p:txBody>
          <a:bodyPr/>
          <a:lstStyle/>
          <a:p>
            <a:fld id="{5EF645CE-C46A-4E4F-BA94-1CBAB1C74F99}" type="slidenum">
              <a:rPr lang="en-US" smtClean="0"/>
              <a:pPr/>
              <a:t>9</a:t>
            </a:fld>
            <a:endParaRPr lang="en-US"/>
          </a:p>
        </p:txBody>
      </p:sp>
    </p:spTree>
    <p:extLst>
      <p:ext uri="{BB962C8B-B14F-4D97-AF65-F5344CB8AC3E}">
        <p14:creationId xmlns:p14="http://schemas.microsoft.com/office/powerpoint/2010/main" val="1622306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4757</TotalTime>
  <Words>3563</Words>
  <Application>Microsoft Office PowerPoint</Application>
  <PresentationFormat>On-screen Show (4:3)</PresentationFormat>
  <Paragraphs>418</Paragraphs>
  <Slides>49</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7" baseType="lpstr">
      <vt:lpstr>Arial</vt:lpstr>
      <vt:lpstr>Arial Narrow</vt:lpstr>
      <vt:lpstr>Calibri</vt:lpstr>
      <vt:lpstr>Calibri Light</vt:lpstr>
      <vt:lpstr>Times New Roman</vt:lpstr>
      <vt:lpstr>Wingdings</vt:lpstr>
      <vt:lpstr>Office Theme</vt:lpstr>
      <vt:lpstr>Slide</vt:lpstr>
      <vt:lpstr>CHILDREN’S ONCOLOGY GROUP  AAML1831 Cardiac Studies  A PHASE 3 RANDOMIZED TRIAL FOR PATIENTS WITH DE NOVO AML COMPARING STANDARD THERAPY INCLUDING GEMTUZUMAB OXOGAMICIN (GO) TO CPX-351 WITH GO, AND THE ADDITION OF THE FLT3 INHIBITOR GILTERITINIB FOR PATIENTS WITH FLT3 MUTATIONS  Echocardiogram Acquisition Training  </vt:lpstr>
      <vt:lpstr>AAML1831 Cardiac Studies</vt:lpstr>
      <vt:lpstr>AAML1831 Study Overview</vt:lpstr>
      <vt:lpstr>AAML1831 Study Background</vt:lpstr>
      <vt:lpstr>Visit Schedule </vt:lpstr>
      <vt:lpstr>General Echo Acquisition Guidelines</vt:lpstr>
      <vt:lpstr>General Echo Acquisition Guidelines</vt:lpstr>
      <vt:lpstr>General Image Acquisition Guidelines</vt:lpstr>
      <vt:lpstr>Image Acquisition - Parasternal Views</vt:lpstr>
      <vt:lpstr>Image Acquisition - Parasternal Views</vt:lpstr>
      <vt:lpstr>Image Acquisition - Parasternal Views</vt:lpstr>
      <vt:lpstr>Image Acquisition - Parasternal Views</vt:lpstr>
      <vt:lpstr>Image Acquisition - Parasternal Views</vt:lpstr>
      <vt:lpstr>Image Acquisition - Parasternal Views</vt:lpstr>
      <vt:lpstr>Image Acquisition - Parasternal Views</vt:lpstr>
      <vt:lpstr>Image Acquisition - Parasternal Views</vt:lpstr>
      <vt:lpstr>Image Acquisition - Parasternal Views</vt:lpstr>
      <vt:lpstr>Image Acquisition - Parasternal Views</vt:lpstr>
      <vt:lpstr>Image Acquisition - Parasternal Views</vt:lpstr>
      <vt:lpstr>Image Acquisition - Parasternal Views</vt:lpstr>
      <vt:lpstr>Image Acquisition - Parasternal Views</vt:lpstr>
      <vt:lpstr>Image Acquisition - Parasternal Views</vt:lpstr>
      <vt:lpstr>Image Acquisition - Parasternal Views</vt:lpstr>
      <vt:lpstr>Image Acquisition - Parasternal Views</vt:lpstr>
      <vt:lpstr>Image Acquisition: Apical Views</vt:lpstr>
      <vt:lpstr>Image Acquisition: Apical Views</vt:lpstr>
      <vt:lpstr>Image Acquisition: Apical Views</vt:lpstr>
      <vt:lpstr>Image Acquisition: Apical Views</vt:lpstr>
      <vt:lpstr>Image Acquisition: Apical Views</vt:lpstr>
      <vt:lpstr>Image Acquisition: Apical Views</vt:lpstr>
      <vt:lpstr>Image Acquisition: Apical Views</vt:lpstr>
      <vt:lpstr>Image Acquisition: Apical Views</vt:lpstr>
      <vt:lpstr>Image Acquisition: Apical Views</vt:lpstr>
      <vt:lpstr>Image Acquisition: Apical Views</vt:lpstr>
      <vt:lpstr>Image Acquisition: Apical Views</vt:lpstr>
      <vt:lpstr>Image Acquisition: Apical Views</vt:lpstr>
      <vt:lpstr>Image Acquisition: Apical Views</vt:lpstr>
      <vt:lpstr>Image Acquisition: Apical Views</vt:lpstr>
      <vt:lpstr>Image Acquisition: Apical Views</vt:lpstr>
      <vt:lpstr>Image Acquisition: Apical Views</vt:lpstr>
      <vt:lpstr>Image Acquisition: Apical Views</vt:lpstr>
      <vt:lpstr>Image Acquisition: Apical Views</vt:lpstr>
      <vt:lpstr>Image Acquisition: Apical Views</vt:lpstr>
      <vt:lpstr>Image Acquisition: Subcostal View</vt:lpstr>
      <vt:lpstr>Image Acquisition: Subcostal View</vt:lpstr>
      <vt:lpstr>Image Acquisition: Optional 3D</vt:lpstr>
      <vt:lpstr>Sonographer Certification</vt:lpstr>
      <vt:lpstr>Echo Submission</vt:lpstr>
      <vt:lpstr>PowerPoint Presentation</vt:lpstr>
    </vt:vector>
  </TitlesOfParts>
  <Company>HUP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 AAML 1831 Training Slides</dc:title>
  <dc:creator>Ted PLAPPERT</dc:creator>
  <cp:lastModifiedBy>Coydan, Jeneen</cp:lastModifiedBy>
  <cp:revision>287</cp:revision>
  <cp:lastPrinted>2016-01-06T14:54:56Z</cp:lastPrinted>
  <dcterms:created xsi:type="dcterms:W3CDTF">2016-01-06T13:42:03Z</dcterms:created>
  <dcterms:modified xsi:type="dcterms:W3CDTF">2020-06-24T15:25:11Z</dcterms:modified>
</cp:coreProperties>
</file>