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5" r:id="rId4"/>
  </p:sldMasterIdLst>
  <p:notesMasterIdLst>
    <p:notesMasterId r:id="rId35"/>
  </p:notesMasterIdLst>
  <p:handoutMasterIdLst>
    <p:handoutMasterId r:id="rId36"/>
  </p:handoutMasterIdLst>
  <p:sldIdLst>
    <p:sldId id="263" r:id="rId5"/>
    <p:sldId id="297" r:id="rId6"/>
    <p:sldId id="291" r:id="rId7"/>
    <p:sldId id="275" r:id="rId8"/>
    <p:sldId id="273" r:id="rId9"/>
    <p:sldId id="299" r:id="rId10"/>
    <p:sldId id="300" r:id="rId11"/>
    <p:sldId id="301" r:id="rId12"/>
    <p:sldId id="276" r:id="rId13"/>
    <p:sldId id="280" r:id="rId14"/>
    <p:sldId id="281" r:id="rId15"/>
    <p:sldId id="266" r:id="rId16"/>
    <p:sldId id="282" r:id="rId17"/>
    <p:sldId id="267" r:id="rId18"/>
    <p:sldId id="283" r:id="rId19"/>
    <p:sldId id="284" r:id="rId20"/>
    <p:sldId id="274" r:id="rId21"/>
    <p:sldId id="269" r:id="rId22"/>
    <p:sldId id="270" r:id="rId23"/>
    <p:sldId id="271" r:id="rId24"/>
    <p:sldId id="298" r:id="rId25"/>
    <p:sldId id="289" r:id="rId26"/>
    <p:sldId id="290" r:id="rId27"/>
    <p:sldId id="288" r:id="rId28"/>
    <p:sldId id="285" r:id="rId29"/>
    <p:sldId id="294" r:id="rId30"/>
    <p:sldId id="293" r:id="rId31"/>
    <p:sldId id="295" r:id="rId32"/>
    <p:sldId id="296" r:id="rId33"/>
    <p:sldId id="286" r:id="rId34"/>
  </p:sldIdLst>
  <p:sldSz cx="12192000" cy="6858000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ith, Amanda M" initials="SAM" lastIdx="4" clrIdx="0">
    <p:extLst>
      <p:ext uri="{19B8F6BF-5375-455C-9EA6-DF929625EA0E}">
        <p15:presenceInfo xmlns:p15="http://schemas.microsoft.com/office/powerpoint/2012/main" userId="S-1-5-21-1757981266-1417001333-60340875-1791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4" autoAdjust="0"/>
    <p:restoredTop sz="87703" autoAdjust="0"/>
  </p:normalViewPr>
  <p:slideViewPr>
    <p:cSldViewPr snapToGrid="0" snapToObjects="1">
      <p:cViewPr varScale="1">
        <p:scale>
          <a:sx n="101" d="100"/>
          <a:sy n="101" d="100"/>
        </p:scale>
        <p:origin x="3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Smithq" userId="d24dc1260e6ac1cd" providerId="LiveId" clId="{7C6E6320-C6FB-4FC4-B564-A0A1265B7535}"/>
    <pc:docChg chg="undo custSel modSld">
      <pc:chgData name="Amanda Smithq" userId="d24dc1260e6ac1cd" providerId="LiveId" clId="{7C6E6320-C6FB-4FC4-B564-A0A1265B7535}" dt="2021-02-01T22:11:58.585" v="213" actId="20577"/>
      <pc:docMkLst>
        <pc:docMk/>
      </pc:docMkLst>
      <pc:sldChg chg="modSp mod">
        <pc:chgData name="Amanda Smithq" userId="d24dc1260e6ac1cd" providerId="LiveId" clId="{7C6E6320-C6FB-4FC4-B564-A0A1265B7535}" dt="2021-02-01T22:11:58.585" v="213" actId="20577"/>
        <pc:sldMkLst>
          <pc:docMk/>
          <pc:sldMk cId="1090342635" sldId="259"/>
        </pc:sldMkLst>
        <pc:spChg chg="mod">
          <ac:chgData name="Amanda Smithq" userId="d24dc1260e6ac1cd" providerId="LiveId" clId="{7C6E6320-C6FB-4FC4-B564-A0A1265B7535}" dt="2021-02-01T22:11:58.585" v="213" actId="20577"/>
          <ac:spMkLst>
            <pc:docMk/>
            <pc:sldMk cId="1090342635" sldId="259"/>
            <ac:spMk id="11" creationId="{A3A91AE9-CF7D-DE4B-A7A4-AE6B1228B862}"/>
          </ac:spMkLst>
        </pc:spChg>
      </pc:sldChg>
      <pc:sldChg chg="modSp mod">
        <pc:chgData name="Amanda Smithq" userId="d24dc1260e6ac1cd" providerId="LiveId" clId="{7C6E6320-C6FB-4FC4-B564-A0A1265B7535}" dt="2021-02-01T22:11:15.305" v="167" actId="20577"/>
        <pc:sldMkLst>
          <pc:docMk/>
          <pc:sldMk cId="3705605932" sldId="260"/>
        </pc:sldMkLst>
        <pc:graphicFrameChg chg="modGraphic">
          <ac:chgData name="Amanda Smithq" userId="d24dc1260e6ac1cd" providerId="LiveId" clId="{7C6E6320-C6FB-4FC4-B564-A0A1265B7535}" dt="2021-02-01T22:11:15.305" v="167" actId="20577"/>
          <ac:graphicFrameMkLst>
            <pc:docMk/>
            <pc:sldMk cId="3705605932" sldId="260"/>
            <ac:graphicFrameMk id="4" creationId="{D0A4D78C-8A68-E542-BDF5-ED36F06E2919}"/>
          </ac:graphicFrameMkLst>
        </pc:graphicFrameChg>
      </pc:sldChg>
      <pc:sldChg chg="modSp mod">
        <pc:chgData name="Amanda Smithq" userId="d24dc1260e6ac1cd" providerId="LiveId" clId="{7C6E6320-C6FB-4FC4-B564-A0A1265B7535}" dt="2021-02-01T22:09:37.321" v="123" actId="2161"/>
        <pc:sldMkLst>
          <pc:docMk/>
          <pc:sldMk cId="917656913" sldId="261"/>
        </pc:sldMkLst>
        <pc:graphicFrameChg chg="modGraphic">
          <ac:chgData name="Amanda Smithq" userId="d24dc1260e6ac1cd" providerId="LiveId" clId="{7C6E6320-C6FB-4FC4-B564-A0A1265B7535}" dt="2021-02-01T22:09:11.736" v="114" actId="20577"/>
          <ac:graphicFrameMkLst>
            <pc:docMk/>
            <pc:sldMk cId="917656913" sldId="261"/>
            <ac:graphicFrameMk id="4" creationId="{2C943D2B-E265-4D46-A531-C3DA5CA9A3E8}"/>
          </ac:graphicFrameMkLst>
        </pc:graphicFrameChg>
        <pc:graphicFrameChg chg="modGraphic">
          <ac:chgData name="Amanda Smithq" userId="d24dc1260e6ac1cd" providerId="LiveId" clId="{7C6E6320-C6FB-4FC4-B564-A0A1265B7535}" dt="2021-02-01T22:09:37.321" v="123" actId="2161"/>
          <ac:graphicFrameMkLst>
            <pc:docMk/>
            <pc:sldMk cId="917656913" sldId="261"/>
            <ac:graphicFrameMk id="5" creationId="{25F4C2E0-FE53-44CA-9882-C027739BBB3C}"/>
          </ac:graphicFrameMkLst>
        </pc:graphicFrameChg>
      </pc:sldChg>
      <pc:sldChg chg="modSp mod">
        <pc:chgData name="Amanda Smithq" userId="d24dc1260e6ac1cd" providerId="LiveId" clId="{7C6E6320-C6FB-4FC4-B564-A0A1265B7535}" dt="2021-02-01T22:01:04.146" v="87" actId="20577"/>
        <pc:sldMkLst>
          <pc:docMk/>
          <pc:sldMk cId="3209126545" sldId="262"/>
        </pc:sldMkLst>
        <pc:spChg chg="mod">
          <ac:chgData name="Amanda Smithq" userId="d24dc1260e6ac1cd" providerId="LiveId" clId="{7C6E6320-C6FB-4FC4-B564-A0A1265B7535}" dt="2021-02-01T22:01:04.146" v="87" actId="20577"/>
          <ac:spMkLst>
            <pc:docMk/>
            <pc:sldMk cId="3209126545" sldId="262"/>
            <ac:spMk id="4" creationId="{E7B25B28-1AAE-4E37-B3F1-9227C77B140A}"/>
          </ac:spMkLst>
        </pc:spChg>
      </pc:sldChg>
      <pc:sldChg chg="modSp mod">
        <pc:chgData name="Amanda Smithq" userId="d24dc1260e6ac1cd" providerId="LiveId" clId="{7C6E6320-C6FB-4FC4-B564-A0A1265B7535}" dt="2021-02-01T21:41:34.012" v="14" actId="20577"/>
        <pc:sldMkLst>
          <pc:docMk/>
          <pc:sldMk cId="3430951354" sldId="263"/>
        </pc:sldMkLst>
        <pc:spChg chg="mod">
          <ac:chgData name="Amanda Smithq" userId="d24dc1260e6ac1cd" providerId="LiveId" clId="{7C6E6320-C6FB-4FC4-B564-A0A1265B7535}" dt="2021-02-01T21:41:34.012" v="14" actId="20577"/>
          <ac:spMkLst>
            <pc:docMk/>
            <pc:sldMk cId="3430951354" sldId="263"/>
            <ac:spMk id="2" creationId="{CA0B4211-751C-E344-9F29-8F025A7AF18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E1CF3-4422-49AF-B49A-3D1CEC7F641B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14C2B-99CC-4905-BDD8-1710DA458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53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6E585-AB11-454C-9817-A0391101F1C0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BEA86-563F-4111-A001-EA059F531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1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01F8C-8767-4942-8802-E080D31894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C0B-7745-4A43-8EFB-40803ACD9CC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0" b="32644"/>
          <a:stretch/>
        </p:blipFill>
        <p:spPr>
          <a:xfrm>
            <a:off x="9900458" y="6406978"/>
            <a:ext cx="2199760" cy="44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01F8C-8767-4942-8802-E080D31894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C0B-7745-4A43-8EFB-40803ACD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6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01F8C-8767-4942-8802-E080D31894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C0B-7745-4A43-8EFB-40803ACD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00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01F8C-8767-4942-8802-E080D31894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C0B-7745-4A43-8EFB-40803ACD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827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01F8C-8767-4942-8802-E080D31894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C0B-7745-4A43-8EFB-40803ACD9CC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46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01F8C-8767-4942-8802-E080D31894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C0B-7745-4A43-8EFB-40803ACD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2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01F8C-8767-4942-8802-E080D31894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C0B-7745-4A43-8EFB-40803ACD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97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01F8C-8767-4942-8802-E080D31894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C0B-7745-4A43-8EFB-40803ACD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3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01F8C-8767-4942-8802-E080D31894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C0B-7745-4A43-8EFB-40803ACD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16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AA01F8C-8767-4942-8802-E080D31894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2EDC0B-7745-4A43-8EFB-40803ACD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90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01F8C-8767-4942-8802-E080D31894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EDC0B-7745-4A43-8EFB-40803ACD9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57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AA01F8C-8767-4942-8802-E080D3189442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72EDC0B-7745-4A43-8EFB-40803ACD9CC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10" b="32644"/>
          <a:stretch/>
        </p:blipFill>
        <p:spPr>
          <a:xfrm>
            <a:off x="9900458" y="6406978"/>
            <a:ext cx="2199760" cy="44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0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2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8.mp4"/><Relationship Id="rId7" Type="http://schemas.openxmlformats.org/officeDocument/2006/relationships/image" Target="../media/image24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8.mp4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aaml1831cardiacstudies@seattlechildrens.or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jaccao.2020.10.01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jaccao.2020.10.01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B4211-751C-E344-9F29-8F025A7AF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216" y="2578592"/>
            <a:ext cx="11633200" cy="136181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Penn Center for Quantitative Echocardiography</a:t>
            </a:r>
            <a:br>
              <a:rPr lang="en-US" sz="4000" b="1" dirty="0">
                <a:latin typeface="+mn-lt"/>
              </a:rPr>
            </a:br>
            <a:r>
              <a:rPr lang="en-US" sz="4000" b="1" dirty="0">
                <a:latin typeface="+mn-lt"/>
              </a:rPr>
              <a:t>AAML 1831 </a:t>
            </a:r>
            <a:r>
              <a:rPr lang="en-US" sz="4000" b="1" dirty="0" smtClean="0">
                <a:latin typeface="+mn-lt"/>
              </a:rPr>
              <a:t>Sonographer Office Hours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>
                <a:latin typeface="+mn-lt"/>
              </a:rPr>
              <a:t/>
            </a:r>
            <a:br>
              <a:rPr lang="en-US" sz="4000" b="1" dirty="0">
                <a:latin typeface="+mn-lt"/>
              </a:rPr>
            </a:br>
            <a:r>
              <a:rPr lang="en-US" sz="4000" b="1" dirty="0" smtClean="0">
                <a:latin typeface="+mn-lt"/>
              </a:rPr>
              <a:t>January </a:t>
            </a:r>
            <a:r>
              <a:rPr lang="en-US" sz="4000" b="1" dirty="0">
                <a:latin typeface="+mn-lt"/>
              </a:rPr>
              <a:t>2</a:t>
            </a:r>
            <a:r>
              <a:rPr lang="en-US" sz="4000" b="1" dirty="0" smtClean="0">
                <a:latin typeface="+mn-lt"/>
              </a:rPr>
              <a:t>4, 2023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095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Apical 4-chamber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sz="2800" dirty="0" smtClean="0"/>
              <a:t>Please optimize your image to include a full view of all 4 chambers, including full visualization of the atria.</a:t>
            </a:r>
          </a:p>
          <a:p>
            <a:r>
              <a:rPr lang="en-US" sz="2800" dirty="0" smtClean="0"/>
              <a:t>Then, adjust sector size and depth to include only the ventricles (please acquire images of the LV and RV separately).</a:t>
            </a:r>
          </a:p>
          <a:p>
            <a:r>
              <a:rPr lang="en-US" sz="2800" dirty="0" smtClean="0"/>
              <a:t>The myocardium should be visible uniformly from the apex to the AV valves.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503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Apical 4-chamber 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00" y="1690688"/>
            <a:ext cx="10498599" cy="4352544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6556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Apical 2-chamber view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7281" y="1690688"/>
            <a:ext cx="10058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From the 4-chamber view, rotate the transducer approximately 60 degrees counterclockwise.</a:t>
            </a:r>
          </a:p>
          <a:p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left atrium, mitral valve, and left ventricle should be shown.</a:t>
            </a:r>
          </a:p>
          <a:p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Adjust the sector size and depth to only show the left ventricle.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3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Apical 2-chamber 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021" b="1414"/>
          <a:stretch/>
        </p:blipFill>
        <p:spPr>
          <a:xfrm>
            <a:off x="352069" y="2257424"/>
            <a:ext cx="11487862" cy="3724275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351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Apical 3-chamber view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7280" y="1690688"/>
            <a:ext cx="1005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Also known as the apical long-axis view.</a:t>
            </a:r>
          </a:p>
          <a:p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From the apical 2-chamber view, continue rotating the transducer approximately 60 degrees counterclockwise.</a:t>
            </a:r>
          </a:p>
          <a:p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left atrium, mitral valve, left ventricle,  aortic valve, and aorta should be shown.</a:t>
            </a:r>
          </a:p>
          <a:p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Adjust sector size and depth to only show the left ventricle.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14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Apical 3-chamber view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459"/>
          <a:stretch/>
        </p:blipFill>
        <p:spPr>
          <a:xfrm>
            <a:off x="406941" y="2276474"/>
            <a:ext cx="11378118" cy="3766757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9134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RV focused view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7280" y="1690688"/>
            <a:ext cx="10058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Starting in an apical 4-chamber view, rotate the transducer slightly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counterclockwise.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Maximize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visualized area of the RV, avoiding tilting anteriorly into a 5-chamber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view.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Tilting the transducer or sliding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medial/lateral or into a different rib space may be necessary in some 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patients.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8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RV focused view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9"/>
          <a:stretch/>
        </p:blipFill>
        <p:spPr>
          <a:xfrm flipH="1">
            <a:off x="483509" y="1690688"/>
            <a:ext cx="11224982" cy="384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5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4" name="R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7134" r="17980"/>
          <a:stretch>
            <a:fillRect/>
          </a:stretch>
        </p:blipFill>
        <p:spPr>
          <a:xfrm flipV="1">
            <a:off x="5793105" y="1846261"/>
            <a:ext cx="5362575" cy="4022725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097280" y="1681954"/>
            <a:ext cx="4772025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Right Ventricle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At first glance, this image may look acceptable given that all segments are shown within the sector.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Sometimes, we are able to provide 2D measurements even when image quality is suboptimal for strain.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5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Right Ventricle- 2D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8" r="19921"/>
          <a:stretch/>
        </p:blipFill>
        <p:spPr>
          <a:xfrm flipV="1">
            <a:off x="304656" y="1690688"/>
            <a:ext cx="5534026" cy="435133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20076"/>
          <a:stretch/>
        </p:blipFill>
        <p:spPr>
          <a:xfrm flipV="1">
            <a:off x="6372226" y="1689482"/>
            <a:ext cx="5515118" cy="43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0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have received over </a:t>
            </a:r>
            <a:r>
              <a:rPr lang="en-US" dirty="0" smtClean="0"/>
              <a:t>1,000 </a:t>
            </a:r>
            <a:r>
              <a:rPr lang="en-US" dirty="0" smtClean="0"/>
              <a:t>echoes for this study</a:t>
            </a:r>
            <a:r>
              <a:rPr lang="en-US" dirty="0"/>
              <a:t> </a:t>
            </a:r>
            <a:r>
              <a:rPr lang="en-US" dirty="0" smtClean="0"/>
              <a:t>to date. Quantitation is ongoing, with 750 echoes analyzed so far.  </a:t>
            </a:r>
          </a:p>
          <a:p>
            <a:endParaRPr lang="en-US" dirty="0"/>
          </a:p>
          <a:p>
            <a:r>
              <a:rPr lang="en-US" dirty="0" smtClean="0"/>
              <a:t>Thank you for your commitment and dedication to the clinical care of your patients and the advancement of cardio-oncology science!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43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Right Ventricle- Strain</a:t>
            </a:r>
            <a:endParaRPr lang="en-US" dirty="0"/>
          </a:p>
        </p:txBody>
      </p:sp>
      <p:pic>
        <p:nvPicPr>
          <p:cNvPr id="4" name="RVSTRAI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3105" y="1825625"/>
            <a:ext cx="5362575" cy="4022725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97280" y="1825625"/>
            <a:ext cx="4772025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Although RV area was measured, the strain is not tracking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The RV free wall is too dark and the speckles are not being recognized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This strain will be reported as “not analyzable”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9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Right </a:t>
            </a:r>
            <a:r>
              <a:rPr lang="en-US" dirty="0" smtClean="0"/>
              <a:t>Ventricle</a:t>
            </a:r>
            <a:endParaRPr lang="en-US" dirty="0"/>
          </a:p>
        </p:txBody>
      </p:sp>
      <p:pic>
        <p:nvPicPr>
          <p:cNvPr id="4" name="rv 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3972" t="12831" r="24601" b="1437"/>
          <a:stretch>
            <a:fillRect/>
          </a:stretch>
        </p:blipFill>
        <p:spPr>
          <a:xfrm>
            <a:off x="388880" y="2420532"/>
            <a:ext cx="4792719" cy="38888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3" t="13576" r="39366"/>
          <a:stretch/>
        </p:blipFill>
        <p:spPr>
          <a:xfrm>
            <a:off x="5788571" y="2423160"/>
            <a:ext cx="2648607" cy="388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9" t="13576" r="36858"/>
          <a:stretch/>
        </p:blipFill>
        <p:spPr>
          <a:xfrm>
            <a:off x="9044151" y="2423160"/>
            <a:ext cx="2680139" cy="3886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880" y="1776829"/>
            <a:ext cx="4792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RV focused view showing all segments within the sector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26480" y="1915328"/>
            <a:ext cx="201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Frozen end diastole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27355" y="1925233"/>
            <a:ext cx="1913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Frozen end systole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1838" y="6325126"/>
            <a:ext cx="83892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Endocardial borders are not well defined and RV area may be deemed “not analyzable.”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66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Apical 4-chamber</a:t>
            </a:r>
            <a:endParaRPr lang="en-US" dirty="0"/>
          </a:p>
        </p:txBody>
      </p:sp>
      <p:pic>
        <p:nvPicPr>
          <p:cNvPr id="5" name="a4 outofsctor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020" t="9765" r="23845"/>
          <a:stretch>
            <a:fillRect/>
          </a:stretch>
        </p:blipFill>
        <p:spPr>
          <a:xfrm>
            <a:off x="461781" y="1689482"/>
            <a:ext cx="5761219" cy="4352544"/>
          </a:xfrm>
          <a:prstGeom prst="rect">
            <a:avLst/>
          </a:prstGeom>
        </p:spPr>
      </p:pic>
      <p:pic>
        <p:nvPicPr>
          <p:cNvPr id="6" name="a4 outofsecto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9630" r="10055"/>
          <a:stretch>
            <a:fillRect/>
          </a:stretch>
        </p:blipFill>
        <p:spPr>
          <a:xfrm>
            <a:off x="6223000" y="1690688"/>
            <a:ext cx="5644705" cy="43525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4700" y="6039534"/>
            <a:ext cx="10642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Endocardial borders are seen well enough to measure LV volume. </a:t>
            </a:r>
            <a:r>
              <a:rPr lang="en-US" dirty="0" err="1" smtClean="0"/>
              <a:t>Epicardial</a:t>
            </a:r>
            <a:r>
              <a:rPr lang="en-US" dirty="0" smtClean="0"/>
              <a:t> borders are not seen within the sector and stain may be reported as “not analyzable.”</a:t>
            </a:r>
            <a:endParaRPr lang="en-US" dirty="0"/>
          </a:p>
        </p:txBody>
      </p:sp>
      <p:sp>
        <p:nvSpPr>
          <p:cNvPr id="3" name="Left Arrow 2"/>
          <p:cNvSpPr/>
          <p:nvPr/>
        </p:nvSpPr>
        <p:spPr>
          <a:xfrm>
            <a:off x="10615448" y="4911823"/>
            <a:ext cx="914400" cy="283779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83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Apical 2-chamber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4700" y="6039534"/>
            <a:ext cx="106426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Endocardial borders may be seen well enough to measure LV volume. </a:t>
            </a:r>
            <a:r>
              <a:rPr lang="en-US" dirty="0" err="1" smtClean="0"/>
              <a:t>Epicardial</a:t>
            </a:r>
            <a:r>
              <a:rPr lang="en-US" dirty="0" smtClean="0"/>
              <a:t> borders are not seen within the sector and stain may be reported as “not analyzable.”</a:t>
            </a:r>
            <a:endParaRPr lang="en-US" dirty="0"/>
          </a:p>
        </p:txBody>
      </p:sp>
      <p:pic>
        <p:nvPicPr>
          <p:cNvPr id="3" name="a2 outofsector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7604" t="5912" r="26250"/>
          <a:stretch>
            <a:fillRect/>
          </a:stretch>
        </p:blipFill>
        <p:spPr>
          <a:xfrm>
            <a:off x="759586" y="1690688"/>
            <a:ext cx="5336414" cy="4352544"/>
          </a:xfrm>
          <a:prstGeom prst="rect">
            <a:avLst/>
          </a:prstGeom>
        </p:spPr>
      </p:pic>
      <p:pic>
        <p:nvPicPr>
          <p:cNvPr id="4" name="a2 outofsecto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6296" r="16111"/>
          <a:stretch>
            <a:fillRect/>
          </a:stretch>
        </p:blipFill>
        <p:spPr>
          <a:xfrm>
            <a:off x="6221773" y="1690688"/>
            <a:ext cx="5195527" cy="4352544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0591186" y="2599547"/>
            <a:ext cx="638066" cy="119106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0800000">
            <a:off x="7768414" y="2480441"/>
            <a:ext cx="638066" cy="119106"/>
          </a:xfrm>
          <a:prstGeom prst="lef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7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7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Analyzability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Challenging patient population.</a:t>
            </a:r>
          </a:p>
          <a:p>
            <a:r>
              <a:rPr lang="en-US" dirty="0" smtClean="0"/>
              <a:t>Strain is dependent on image quality.</a:t>
            </a:r>
          </a:p>
          <a:p>
            <a:r>
              <a:rPr lang="en-US" dirty="0" smtClean="0"/>
              <a:t>Protocol- use your sonographer checklist.</a:t>
            </a:r>
          </a:p>
          <a:p>
            <a:r>
              <a:rPr lang="en-US" dirty="0" smtClean="0"/>
              <a:t>Lack of ECG tracing.</a:t>
            </a:r>
            <a:endParaRPr lang="en-US" dirty="0"/>
          </a:p>
        </p:txBody>
      </p:sp>
      <p:pic>
        <p:nvPicPr>
          <p:cNvPr id="1030" name="Picture 6" descr="Image pre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1" y="1604963"/>
            <a:ext cx="42290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27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82869"/>
            <a:ext cx="10058400" cy="4023360"/>
          </a:xfrm>
        </p:spPr>
        <p:txBody>
          <a:bodyPr>
            <a:noAutofit/>
          </a:bodyPr>
          <a:lstStyle/>
          <a:p>
            <a:r>
              <a:rPr lang="en-US" sz="2800" dirty="0" smtClean="0"/>
              <a:t>Please </a:t>
            </a:r>
            <a:r>
              <a:rPr lang="en-US" sz="2800" dirty="0"/>
              <a:t>optimize each image as best you </a:t>
            </a:r>
            <a:r>
              <a:rPr lang="en-US" sz="2800" dirty="0" smtClean="0"/>
              <a:t>can.</a:t>
            </a:r>
          </a:p>
          <a:p>
            <a:r>
              <a:rPr lang="en-US" sz="2800" dirty="0" smtClean="0"/>
              <a:t>You may want to use tools such as: </a:t>
            </a:r>
          </a:p>
          <a:p>
            <a:pPr lvl="1"/>
            <a:r>
              <a:rPr lang="en-US" sz="2800" b="1" dirty="0"/>
              <a:t>H</a:t>
            </a:r>
            <a:r>
              <a:rPr lang="en-US" sz="2800" b="1" dirty="0" smtClean="0"/>
              <a:t>armonic Imaging-</a:t>
            </a:r>
            <a:r>
              <a:rPr lang="en-US" sz="2800" dirty="0" smtClean="0"/>
              <a:t> maximize signal-to-noise ratio</a:t>
            </a:r>
          </a:p>
          <a:p>
            <a:pPr lvl="1"/>
            <a:r>
              <a:rPr lang="en-US" sz="2800" b="1" dirty="0" smtClean="0"/>
              <a:t>Dynamic Range/Compression-</a:t>
            </a:r>
            <a:r>
              <a:rPr lang="en-US" sz="2800" dirty="0" smtClean="0"/>
              <a:t> appearance of shades of gray</a:t>
            </a:r>
          </a:p>
          <a:p>
            <a:pPr lvl="1"/>
            <a:r>
              <a:rPr lang="en-US" sz="2800" b="1" dirty="0"/>
              <a:t>S</a:t>
            </a:r>
            <a:r>
              <a:rPr lang="en-US" sz="2800" b="1" dirty="0" smtClean="0"/>
              <a:t>ector </a:t>
            </a:r>
            <a:r>
              <a:rPr lang="en-US" sz="2800" b="1" dirty="0"/>
              <a:t>S</a:t>
            </a:r>
            <a:r>
              <a:rPr lang="en-US" sz="2800" b="1" dirty="0" smtClean="0"/>
              <a:t>ize and Depth- </a:t>
            </a:r>
            <a:r>
              <a:rPr lang="en-US" sz="2800" dirty="0" smtClean="0"/>
              <a:t>increasing frame rate</a:t>
            </a:r>
          </a:p>
          <a:p>
            <a:pPr lvl="1"/>
            <a:r>
              <a:rPr lang="en-US" sz="2800" b="1" dirty="0" smtClean="0"/>
              <a:t>Focus-</a:t>
            </a:r>
            <a:r>
              <a:rPr lang="en-US" sz="2800" dirty="0" smtClean="0"/>
              <a:t> improve resolution</a:t>
            </a:r>
          </a:p>
          <a:p>
            <a:pPr lvl="1"/>
            <a:r>
              <a:rPr lang="en-US" sz="2800" b="1" dirty="0"/>
              <a:t>O</a:t>
            </a:r>
            <a:r>
              <a:rPr lang="en-US" sz="2800" b="1" dirty="0" smtClean="0"/>
              <a:t>verall </a:t>
            </a:r>
            <a:r>
              <a:rPr lang="en-US" sz="2800" b="1" dirty="0"/>
              <a:t>G</a:t>
            </a:r>
            <a:r>
              <a:rPr lang="en-US" sz="2800" b="1" dirty="0" smtClean="0"/>
              <a:t>ain and TGC - </a:t>
            </a:r>
            <a:r>
              <a:rPr lang="en-US" sz="2800" dirty="0" smtClean="0"/>
              <a:t>equalize the appearance of structures across the entire sector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3688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782869"/>
            <a:ext cx="10058400" cy="4023360"/>
          </a:xfrm>
        </p:spPr>
        <p:txBody>
          <a:bodyPr>
            <a:noAutofit/>
          </a:bodyPr>
          <a:lstStyle/>
          <a:p>
            <a:r>
              <a:rPr lang="en-US" dirty="0" smtClean="0"/>
              <a:t>Maintain a high quality ECG throughout the study. Strain </a:t>
            </a:r>
            <a:r>
              <a:rPr lang="en-US" dirty="0"/>
              <a:t>will always be marked as “not analyzable” without an ECG </a:t>
            </a:r>
            <a:r>
              <a:rPr lang="en-US" dirty="0" smtClean="0"/>
              <a:t>tracing.</a:t>
            </a:r>
          </a:p>
          <a:p>
            <a:r>
              <a:rPr lang="en-US" dirty="0"/>
              <a:t>Record at least 3 beats per clip. If the heart rate is ≥ 100bpm, then at least 5 beats per clip.</a:t>
            </a:r>
          </a:p>
          <a:p>
            <a:r>
              <a:rPr lang="en-US" dirty="0" smtClean="0"/>
              <a:t>Utilize proper patient positioning and breathing maneuvers.</a:t>
            </a:r>
            <a:endParaRPr lang="en-US" dirty="0"/>
          </a:p>
          <a:p>
            <a:r>
              <a:rPr lang="en-US" dirty="0" smtClean="0"/>
              <a:t>2D gain: It </a:t>
            </a:r>
            <a:r>
              <a:rPr lang="en-US" dirty="0"/>
              <a:t>is preferable to </a:t>
            </a:r>
            <a:r>
              <a:rPr lang="en-US" dirty="0" err="1"/>
              <a:t>overgain</a:t>
            </a:r>
            <a:r>
              <a:rPr lang="en-US" dirty="0"/>
              <a:t> than </a:t>
            </a:r>
            <a:r>
              <a:rPr lang="en-US" dirty="0" err="1" smtClean="0"/>
              <a:t>undergain</a:t>
            </a:r>
            <a:r>
              <a:rPr lang="en-US" dirty="0" smtClean="0"/>
              <a:t>.</a:t>
            </a:r>
          </a:p>
          <a:p>
            <a:r>
              <a:rPr lang="en-US" dirty="0"/>
              <a:t>Record images at 50-70 frames per </a:t>
            </a:r>
            <a:r>
              <a:rPr lang="en-US" dirty="0" smtClean="0"/>
              <a:t>second.</a:t>
            </a:r>
            <a:endParaRPr lang="en-US" dirty="0"/>
          </a:p>
          <a:p>
            <a:endParaRPr lang="en-US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7331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8690" y="1797898"/>
            <a:ext cx="9946990" cy="4023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Ensure </a:t>
            </a:r>
            <a:r>
              <a:rPr lang="en-US" dirty="0"/>
              <a:t>that sector angle is not excessively narrow -narrowing results </a:t>
            </a:r>
            <a:r>
              <a:rPr lang="en-US" dirty="0" smtClean="0"/>
              <a:t> in </a:t>
            </a:r>
            <a:r>
              <a:rPr lang="en-US" dirty="0"/>
              <a:t>cropping of LV apical segments and limits </a:t>
            </a:r>
            <a:r>
              <a:rPr lang="en-US" dirty="0" smtClean="0"/>
              <a:t>quantitation. </a:t>
            </a:r>
            <a:r>
              <a:rPr lang="en-US" i="1" dirty="0" smtClean="0"/>
              <a:t>Consider  widening </a:t>
            </a:r>
            <a:r>
              <a:rPr lang="en-US" i="1" dirty="0"/>
              <a:t>image sector width in order to include all wall </a:t>
            </a:r>
            <a:r>
              <a:rPr lang="en-US" i="1" dirty="0" smtClean="0"/>
              <a:t>anatomy.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Ensure endocardium and epicardium are visualized throughout entire cardiac </a:t>
            </a:r>
            <a:r>
              <a:rPr lang="en-US" dirty="0" smtClean="0"/>
              <a:t>cycle.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Avoid </a:t>
            </a:r>
            <a:r>
              <a:rPr lang="en-US" dirty="0" smtClean="0"/>
              <a:t>foreshortening: maximize cavity lengths </a:t>
            </a:r>
            <a:r>
              <a:rPr lang="en-US" dirty="0"/>
              <a:t>in apical imaging </a:t>
            </a:r>
            <a:r>
              <a:rPr lang="en-US" dirty="0" smtClean="0"/>
              <a:t>planes.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81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Please Use Your Sonographer </a:t>
            </a:r>
            <a:r>
              <a:rPr lang="en-US" dirty="0"/>
              <a:t>C</a:t>
            </a:r>
            <a:r>
              <a:rPr lang="en-US" dirty="0" smtClean="0"/>
              <a:t>hecklist!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this training was focused on 2D imaging, it is important to follow the protocol and acquire all required Doppler images as well.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2639522"/>
            <a:ext cx="2840855" cy="3662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939" y="2639522"/>
            <a:ext cx="2825487" cy="366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8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We have updated our feedback form to include space for comments.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We are providing more specific comments in the hopes of helping our sonographer community.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We always appreciate any feedback you have, and are always willing to help in any way we can.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03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understand the importance of obtaining high quality echo images.</a:t>
            </a:r>
          </a:p>
          <a:p>
            <a:endParaRPr lang="en-US" dirty="0"/>
          </a:p>
          <a:p>
            <a:r>
              <a:rPr lang="en-US" dirty="0" smtClean="0"/>
              <a:t>To discuss the differences in 2D and strain measurement techniques.</a:t>
            </a:r>
          </a:p>
          <a:p>
            <a:endParaRPr lang="en-US" dirty="0"/>
          </a:p>
          <a:p>
            <a:r>
              <a:rPr lang="en-US" dirty="0" smtClean="0"/>
              <a:t>To improve proficiency in strain imaging acquisition.</a:t>
            </a:r>
          </a:p>
        </p:txBody>
      </p:sp>
    </p:spTree>
    <p:extLst>
      <p:ext uri="{BB962C8B-B14F-4D97-AF65-F5344CB8AC3E}">
        <p14:creationId xmlns:p14="http://schemas.microsoft.com/office/powerpoint/2010/main" val="160054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5" name="Picture 4" descr="Download Text Question Blog Questions Logo Any HQ PNG Image | FreePNGIm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010" y="2028305"/>
            <a:ext cx="4444157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4152" y="5519651"/>
            <a:ext cx="9127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Contact: </a:t>
            </a:r>
            <a:r>
              <a:rPr lang="en-US" dirty="0" smtClean="0">
                <a:hlinkClick r:id="rId3"/>
              </a:rPr>
              <a:t>aaml1831cardiacstudies@seattlechildrens.org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views do we need? 2D and Strain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787" r="15888"/>
          <a:stretch/>
        </p:blipFill>
        <p:spPr>
          <a:xfrm>
            <a:off x="3229593" y="2614007"/>
            <a:ext cx="2808127" cy="3200400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394" r="17341"/>
          <a:stretch/>
        </p:blipFill>
        <p:spPr>
          <a:xfrm>
            <a:off x="6150597" y="2614007"/>
            <a:ext cx="2821858" cy="3200400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8512" r="15175"/>
          <a:stretch/>
        </p:blipFill>
        <p:spPr>
          <a:xfrm>
            <a:off x="304690" y="2614007"/>
            <a:ext cx="2812026" cy="3200400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  <p:sp>
        <p:nvSpPr>
          <p:cNvPr id="11" name="TextBox 10"/>
          <p:cNvSpPr txBox="1"/>
          <p:nvPr/>
        </p:nvSpPr>
        <p:spPr>
          <a:xfrm>
            <a:off x="780537" y="2068657"/>
            <a:ext cx="186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Apical 4-chamber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50597" y="2068657"/>
            <a:ext cx="2832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Apical 3-chamber (long axis)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703490" y="2068657"/>
            <a:ext cx="186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Apical 2-chamber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1622" r="24440" b="3437"/>
          <a:stretch/>
        </p:blipFill>
        <p:spPr>
          <a:xfrm flipV="1">
            <a:off x="9085332" y="2614007"/>
            <a:ext cx="2802194" cy="3200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56263" y="2068657"/>
            <a:ext cx="1860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RV focused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3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we need these views?- 2D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r>
              <a:rPr lang="en-US" dirty="0" smtClean="0"/>
              <a:t>We are using the Simpson biplane method to measure LV volumes and calculate ejection fraction.</a:t>
            </a:r>
          </a:p>
          <a:p>
            <a:r>
              <a:rPr lang="en-US" dirty="0" smtClean="0"/>
              <a:t>Please acquire high quality apical 4-chamber and apical 2-chamber views for this calculation.</a:t>
            </a: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0109" y="2310795"/>
            <a:ext cx="4885571" cy="3200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3762" y="5415591"/>
            <a:ext cx="23182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00" dirty="0"/>
              <a:t>(J Am Soc Echocardiogr 2010;23:465-95.)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910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strain?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Strain measures LV deformation in longitudinal, radial, and circumferential directions.</a:t>
            </a:r>
          </a:p>
          <a:p>
            <a:r>
              <a:rPr lang="en-US" dirty="0" smtClean="0"/>
              <a:t>Strain represents the percent change in LV fiber length from relaxed to contractile state.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8" y="3829029"/>
            <a:ext cx="6700838" cy="22526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78480" y="6026755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800" b="1" dirty="0" smtClean="0">
                <a:solidFill>
                  <a:srgbClr val="004176"/>
                </a:solidFill>
                <a:hlinkClick r:id="rId3"/>
              </a:rPr>
              <a:t>https://</a:t>
            </a:r>
            <a:r>
              <a:rPr lang="en-US" sz="800" b="1" dirty="0">
                <a:solidFill>
                  <a:srgbClr val="004176"/>
                </a:solidFill>
                <a:hlinkClick r:id="rId3"/>
              </a:rPr>
              <a:t>doi.org/10.1016/j.jaccao.2020.10.011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1810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strain important to us?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LVEF lacks sensitivity to detect subclinical changes in cardiac function caused my myocyte damage due to </a:t>
            </a:r>
            <a:r>
              <a:rPr lang="en-US" dirty="0" err="1" smtClean="0"/>
              <a:t>cardiotoxic</a:t>
            </a:r>
            <a:r>
              <a:rPr lang="en-US" dirty="0" smtClean="0"/>
              <a:t> treatment.</a:t>
            </a:r>
          </a:p>
          <a:p>
            <a:r>
              <a:rPr lang="en-US" dirty="0" smtClean="0"/>
              <a:t>Global longitudinal strain (GLS) is a more sensitive and reproducible measure of LV systolic function, is an early marker of cardiotoxicity, and is the optimal deformation parameter for the detection of subclinical LV dysfunction.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83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pitfalls in image acquisition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753" y="1804465"/>
            <a:ext cx="3933453" cy="4023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59753" y="5860534"/>
            <a:ext cx="39334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Liu J, </a:t>
            </a:r>
            <a:r>
              <a:rPr lang="en-US" sz="800" dirty="0" err="1">
                <a:solidFill>
                  <a:srgbClr val="000000"/>
                </a:solidFill>
              </a:rPr>
              <a:t>Barac</a:t>
            </a:r>
            <a:r>
              <a:rPr lang="en-US" sz="800" dirty="0">
                <a:solidFill>
                  <a:srgbClr val="000000"/>
                </a:solidFill>
              </a:rPr>
              <a:t> A, </a:t>
            </a:r>
            <a:r>
              <a:rPr lang="en-US" sz="800" dirty="0" err="1">
                <a:solidFill>
                  <a:srgbClr val="000000"/>
                </a:solidFill>
              </a:rPr>
              <a:t>Thavendiranathan</a:t>
            </a:r>
            <a:r>
              <a:rPr lang="en-US" sz="800" dirty="0">
                <a:solidFill>
                  <a:srgbClr val="000000"/>
                </a:solidFill>
              </a:rPr>
              <a:t> P, et al. Strain Imaging in Cardio-Oncology. </a:t>
            </a:r>
            <a:r>
              <a:rPr lang="en-US" sz="800" i="1" dirty="0">
                <a:solidFill>
                  <a:srgbClr val="000000"/>
                </a:solidFill>
              </a:rPr>
              <a:t>J Am </a:t>
            </a:r>
            <a:r>
              <a:rPr lang="en-US" sz="800" i="1" dirty="0" err="1">
                <a:solidFill>
                  <a:srgbClr val="000000"/>
                </a:solidFill>
              </a:rPr>
              <a:t>Coll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i="1" dirty="0" err="1">
                <a:solidFill>
                  <a:srgbClr val="000000"/>
                </a:solidFill>
              </a:rPr>
              <a:t>Cardiol</a:t>
            </a:r>
            <a:r>
              <a:rPr lang="en-US" sz="800" i="1" dirty="0">
                <a:solidFill>
                  <a:srgbClr val="000000"/>
                </a:solidFill>
              </a:rPr>
              <a:t> </a:t>
            </a:r>
            <a:r>
              <a:rPr lang="en-US" sz="800" i="1" dirty="0" err="1">
                <a:solidFill>
                  <a:srgbClr val="000000"/>
                </a:solidFill>
              </a:rPr>
              <a:t>CardioOnc</a:t>
            </a:r>
            <a:r>
              <a:rPr lang="en-US" sz="800" i="1" dirty="0">
                <a:solidFill>
                  <a:srgbClr val="000000"/>
                </a:solidFill>
              </a:rPr>
              <a:t>. </a:t>
            </a:r>
            <a:r>
              <a:rPr lang="en-US" sz="800" dirty="0">
                <a:solidFill>
                  <a:srgbClr val="000000"/>
                </a:solidFill>
              </a:rPr>
              <a:t>2020 Dec, 2 (5) 677–689.</a:t>
            </a:r>
            <a:r>
              <a:rPr lang="en-US" sz="800" b="1" dirty="0">
                <a:solidFill>
                  <a:srgbClr val="004176"/>
                </a:solidFill>
                <a:hlinkClick r:id="rId3"/>
              </a:rPr>
              <a:t>https://doi.org/10.1016/j.jaccao.2020.10.011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71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Avoiding pitfalls in image acquisition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615944" cy="4351338"/>
          </a:xfrm>
        </p:spPr>
        <p:txBody>
          <a:bodyPr anchor="ctr">
            <a:normAutofit lnSpcReduction="10000"/>
          </a:bodyPr>
          <a:lstStyle/>
          <a:p>
            <a:r>
              <a:rPr lang="en-US" dirty="0" smtClean="0"/>
              <a:t>It is critical to include </a:t>
            </a:r>
            <a:r>
              <a:rPr lang="en-US" dirty="0"/>
              <a:t>both the epicardium and endocardium </a:t>
            </a:r>
            <a:r>
              <a:rPr lang="en-US" dirty="0" smtClean="0"/>
              <a:t>throughout </a:t>
            </a:r>
            <a:r>
              <a:rPr lang="en-US" dirty="0"/>
              <a:t>systole and </a:t>
            </a:r>
            <a:r>
              <a:rPr lang="en-US" dirty="0" smtClean="0"/>
              <a:t>diastole for strain analysis.</a:t>
            </a:r>
          </a:p>
          <a:p>
            <a:r>
              <a:rPr lang="en-US" dirty="0" smtClean="0"/>
              <a:t>Please acquire high quality apical 4-chamber, 2-chamber, 3-chamber, and right ventricular views.</a:t>
            </a:r>
            <a:endParaRPr lang="en-US" dirty="0"/>
          </a:p>
        </p:txBody>
      </p:sp>
      <p:pic>
        <p:nvPicPr>
          <p:cNvPr id="5" name="clip-112-1.2.840.113663.1500.1.458622867.3.112.20220909.91453.58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4144" y="1844593"/>
            <a:ext cx="7737856" cy="4352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Custom 1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FF0000"/>
      </a:accent1>
      <a:accent2>
        <a:srgbClr val="002060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97E1138871B54BAC44FDC563EAB618" ma:contentTypeVersion="13" ma:contentTypeDescription="Create a new document." ma:contentTypeScope="" ma:versionID="22e407b994f0b574ffcb6c4d86044042">
  <xsd:schema xmlns:xsd="http://www.w3.org/2001/XMLSchema" xmlns:xs="http://www.w3.org/2001/XMLSchema" xmlns:p="http://schemas.microsoft.com/office/2006/metadata/properties" xmlns:ns3="5c8ab484-73c1-4251-8bb0-e11fdbe3b7c4" xmlns:ns4="621ad811-f5f1-4d4c-8e4c-da7d2b2f67af" targetNamespace="http://schemas.microsoft.com/office/2006/metadata/properties" ma:root="true" ma:fieldsID="a3521ce67def33b5ca8ce97410169fe6" ns3:_="" ns4:_="">
    <xsd:import namespace="5c8ab484-73c1-4251-8bb0-e11fdbe3b7c4"/>
    <xsd:import namespace="621ad811-f5f1-4d4c-8e4c-da7d2b2f67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8ab484-73c1-4251-8bb0-e11fdbe3b7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1ad811-f5f1-4d4c-8e4c-da7d2b2f67a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F2E543-C2D6-4469-B6A6-C68E5F33D1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8ab484-73c1-4251-8bb0-e11fdbe3b7c4"/>
    <ds:schemaRef ds:uri="621ad811-f5f1-4d4c-8e4c-da7d2b2f67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37E892-ED9E-4C07-BB31-3F0CF32487AD}">
  <ds:schemaRefs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5c8ab484-73c1-4251-8bb0-e11fdbe3b7c4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621ad811-f5f1-4d4c-8e4c-da7d2b2f67a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82D8A7A-FF04-489C-B1D9-894F198E2B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23289</TotalTime>
  <Words>1050</Words>
  <Application>Microsoft Office PowerPoint</Application>
  <PresentationFormat>Widescreen</PresentationFormat>
  <Paragraphs>111</Paragraphs>
  <Slides>30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Retrospect</vt:lpstr>
      <vt:lpstr>Penn Center for Quantitative Echocardiography AAML 1831 Sonographer Office Hours  January 24, 2023</vt:lpstr>
      <vt:lpstr>Welcome!</vt:lpstr>
      <vt:lpstr>Objectives</vt:lpstr>
      <vt:lpstr>What views do we need? 2D and Strain</vt:lpstr>
      <vt:lpstr>Why do we need these views?- 2D</vt:lpstr>
      <vt:lpstr>What is strain?</vt:lpstr>
      <vt:lpstr>Why is strain important to us?</vt:lpstr>
      <vt:lpstr>Common pitfalls in image acquisition</vt:lpstr>
      <vt:lpstr>Avoiding pitfalls in image acquisition</vt:lpstr>
      <vt:lpstr>Apical 4-chamber view</vt:lpstr>
      <vt:lpstr>Apical 4-chamber view</vt:lpstr>
      <vt:lpstr>Apical 2-chamber view</vt:lpstr>
      <vt:lpstr>Apical 2-chamber view</vt:lpstr>
      <vt:lpstr>Apical 3-chamber view</vt:lpstr>
      <vt:lpstr>Apical 3-chamber view</vt:lpstr>
      <vt:lpstr>RV focused view</vt:lpstr>
      <vt:lpstr>RV focused view</vt:lpstr>
      <vt:lpstr>Example</vt:lpstr>
      <vt:lpstr>Example: Right Ventricle- 2D</vt:lpstr>
      <vt:lpstr>Example: Right Ventricle- Strain</vt:lpstr>
      <vt:lpstr>Example: Right Ventricle</vt:lpstr>
      <vt:lpstr>Example: Apical 4-chamber</vt:lpstr>
      <vt:lpstr>Example: Apical 2-chamber</vt:lpstr>
      <vt:lpstr>Analyzability Factors</vt:lpstr>
      <vt:lpstr>Image Optimization</vt:lpstr>
      <vt:lpstr>Image Optimization</vt:lpstr>
      <vt:lpstr>Image Optimization</vt:lpstr>
      <vt:lpstr>Please Use Your Sonographer Checklist!</vt:lpstr>
      <vt:lpstr>Feedback form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Echo – DICOM acquisition, Central review, issues to date</dc:title>
  <dc:creator>Leger, Kasey</dc:creator>
  <cp:lastModifiedBy>Daniels, Amber</cp:lastModifiedBy>
  <cp:revision>348</cp:revision>
  <cp:lastPrinted>2021-03-23T17:35:19Z</cp:lastPrinted>
  <dcterms:created xsi:type="dcterms:W3CDTF">2020-09-29T18:33:54Z</dcterms:created>
  <dcterms:modified xsi:type="dcterms:W3CDTF">2023-01-24T16:00:12Z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46da4d3-ba20-4986-879c-49e262eff745_Enabled">
    <vt:lpwstr>true</vt:lpwstr>
  </property>
  <property fmtid="{D5CDD505-2E9C-101B-9397-08002B2CF9AE}" pid="3" name="MSIP_Label_046da4d3-ba20-4986-879c-49e262eff745_SetDate">
    <vt:lpwstr>2020-09-29T18:33:54Z</vt:lpwstr>
  </property>
  <property fmtid="{D5CDD505-2E9C-101B-9397-08002B2CF9AE}" pid="4" name="MSIP_Label_046da4d3-ba20-4986-879c-49e262eff745_Method">
    <vt:lpwstr>Standard</vt:lpwstr>
  </property>
  <property fmtid="{D5CDD505-2E9C-101B-9397-08002B2CF9AE}" pid="5" name="MSIP_Label_046da4d3-ba20-4986-879c-49e262eff745_Name">
    <vt:lpwstr>Internal</vt:lpwstr>
  </property>
  <property fmtid="{D5CDD505-2E9C-101B-9397-08002B2CF9AE}" pid="6" name="MSIP_Label_046da4d3-ba20-4986-879c-49e262eff745_SiteId">
    <vt:lpwstr>9f693e63-5e9e-4ced-98a4-8ab28f9d0c2d</vt:lpwstr>
  </property>
  <property fmtid="{D5CDD505-2E9C-101B-9397-08002B2CF9AE}" pid="7" name="MSIP_Label_046da4d3-ba20-4986-879c-49e262eff745_ActionId">
    <vt:lpwstr>bcd4a87e-c170-4ade-a7b1-5d1d7025c31b</vt:lpwstr>
  </property>
  <property fmtid="{D5CDD505-2E9C-101B-9397-08002B2CF9AE}" pid="8" name="MSIP_Label_046da4d3-ba20-4986-879c-49e262eff745_ContentBits">
    <vt:lpwstr>0</vt:lpwstr>
  </property>
  <property fmtid="{D5CDD505-2E9C-101B-9397-08002B2CF9AE}" pid="9" name="ContentTypeId">
    <vt:lpwstr>0x010100EA97E1138871B54BAC44FDC563EAB618</vt:lpwstr>
  </property>
</Properties>
</file>