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47" r:id="rId4"/>
    <p:sldId id="350" r:id="rId5"/>
    <p:sldId id="349" r:id="rId6"/>
    <p:sldId id="321" r:id="rId7"/>
    <p:sldId id="318" r:id="rId8"/>
    <p:sldId id="342" r:id="rId9"/>
    <p:sldId id="343" r:id="rId10"/>
    <p:sldId id="344" r:id="rId11"/>
    <p:sldId id="332" r:id="rId12"/>
    <p:sldId id="345" r:id="rId13"/>
    <p:sldId id="338" r:id="rId14"/>
    <p:sldId id="346" r:id="rId15"/>
    <p:sldId id="323" r:id="rId16"/>
    <p:sldId id="348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febvre, Benedicte" initials="LB" lastIdx="2" clrIdx="0">
    <p:extLst>
      <p:ext uri="{19B8F6BF-5375-455C-9EA6-DF929625EA0E}">
        <p15:presenceInfo xmlns:p15="http://schemas.microsoft.com/office/powerpoint/2012/main" userId="S::lefebvrb@pennmedicine.upenn.edu::78208ee3-4ef2-4ff4-9237-8ac7a7fcd7c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677"/>
  </p:normalViewPr>
  <p:slideViewPr>
    <p:cSldViewPr snapToGrid="0" snapToObjects="1">
      <p:cViewPr varScale="1">
        <p:scale>
          <a:sx n="110" d="100"/>
          <a:sy n="110" d="100"/>
        </p:scale>
        <p:origin x="5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0FFA54-3F73-1C42-8EF8-379140616F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EEA34B6-0192-C145-969C-95C9D8358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933B11-E10B-814C-837C-5A7068B52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A12E-0522-5C46-859F-CDF126F2678C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13B287-DF4E-FD4C-8194-53F44C14D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2D4DF4-BED3-9B4C-8E21-9CE948AAF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08B8C-2654-C742-A06E-FF65C1E39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64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622ECF-8077-7744-BB11-14C5A9DE3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D51B4FF-22CD-1741-B509-F1F562432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F99BB8-2C9B-3D44-9D63-048857769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A12E-0522-5C46-859F-CDF126F2678C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F8EAF3-FE64-0F43-B8F9-82F4DF837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BEAF72-4F92-3744-9935-327C51CA9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08B8C-2654-C742-A06E-FF65C1E39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5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379796C-9466-3647-9FE6-438DB8E2FC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4616B86-0CAA-9344-91E7-989F7EEAFE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5943FE-590A-0845-9273-B02BDCB4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A12E-0522-5C46-859F-CDF126F2678C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450C22-41FB-4442-A72D-6FBB6CDA8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EEE626-3EDA-1843-A797-B179ADAD3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08B8C-2654-C742-A06E-FF65C1E39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67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45D485-CA33-2D40-9CD4-187812311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369DF-F2CF-524D-A8F7-7F8B8855A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F108DD-3E93-4847-AA2C-121D761AB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A12E-0522-5C46-859F-CDF126F2678C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35476D-8A1F-3446-BA4E-7641BFE0A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3692D4-28C0-CC49-8F2C-D207E4DC0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08B8C-2654-C742-A06E-FF65C1E39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49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570DED-ED9D-484C-B99E-730853B83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A6B0ADD-30FD-C343-93AC-1116A3DF9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225440-E4DB-F148-B366-93F3C1F0A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A12E-0522-5C46-859F-CDF126F2678C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A06A5C-9709-D447-A542-A9BC5AD44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9B0545-8B03-7444-9D9D-EE46E3BCD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08B8C-2654-C742-A06E-FF65C1E39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40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182205-7803-3B4E-ADE2-2384DC108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54AFCD-6998-6947-B354-90729E5D55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8FB959E-3B1A-794D-B7B4-E033EE8FD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160326-B22B-6D48-8AE1-328993EEC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A12E-0522-5C46-859F-CDF126F2678C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448FF4-0CB6-2F43-AE6A-AF8486134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EADB041-F04F-BD4C-9C18-F36E2C989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08B8C-2654-C742-A06E-FF65C1E39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07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61579-2C13-B848-9912-D9A814FFF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AFB44E-32F9-3C46-8C26-00C136FD1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A84C7AA-988D-7449-9AE4-7F5574EA2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90F8152-AFD2-9E49-8B86-3CFD2499B0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353DA6D-F4C8-914B-B2F3-534197F2F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09BA15E-8F55-5C46-94D6-5CBB2BB2E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A12E-0522-5C46-859F-CDF126F2678C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18EA64-C973-DC44-A207-36A9447D2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46DE466-E798-374A-8571-7E44EAFF1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08B8C-2654-C742-A06E-FF65C1E39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3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A7EF51-8260-A44A-A64F-17CBB6AE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FF6D47C-78CD-DE43-B068-B6B227F3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A12E-0522-5C46-859F-CDF126F2678C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E15D031-B9DD-F549-B60A-ECEB42FAA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835EC36-EE78-3644-A537-22642E301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08B8C-2654-C742-A06E-FF65C1E39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7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AE73ED6-F68D-5841-9F18-6DCFBCD92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A12E-0522-5C46-859F-CDF126F2678C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0BD41F1-4A99-5740-8834-DEF10E9A7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A3BFE7-D31C-8643-849A-DA88EC773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08B8C-2654-C742-A06E-FF65C1E39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93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DFAA70-F2DF-944A-AC94-B01996A6D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A3213A-A3ED-5D44-9738-862CE3694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CE85E1-485E-3B42-9E93-4CB057F66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4E0A4F-A310-FA40-AF72-E0D62A3CD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A12E-0522-5C46-859F-CDF126F2678C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4802BC-0EA9-3247-AE4E-93FB129FC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BD956D7-8ED0-0C43-B21D-48A7E648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08B8C-2654-C742-A06E-FF65C1E39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07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5166F3-9FCB-9B4A-8611-27DD8DA7E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B07BD5A-6018-F542-8C36-EA40016B19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DBF96E8-453A-6C4F-8E44-5AEB2668B5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D5EBAD-3A7A-784B-9BC7-8CE9AF9F8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A12E-0522-5C46-859F-CDF126F2678C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F8978C-7539-D342-A5C8-03F0AF5D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FCEB4B4-6575-BB4B-85BE-61BD1E4B5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08B8C-2654-C742-A06E-FF65C1E39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39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67A6142-AFCF-D541-B05B-F3DB52A40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F56305-F022-AD4A-BF46-620429A42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7A4D9F-7428-394D-9F4C-C8C1A50E2E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DA12E-0522-5C46-859F-CDF126F2678C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06D4AB-18B2-D240-8193-AC61AEFEB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BEE673-CEED-2040-8574-1FCDF02A84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08B8C-2654-C742-A06E-FF65C1E39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9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6.mov"/><Relationship Id="rId7" Type="http://schemas.openxmlformats.org/officeDocument/2006/relationships/image" Target="../media/image13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o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AAML1831cardiacstudies@seattlechildrens.or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DD1DB23-2644-5F48-AD76-B5EC9676D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447"/>
          <a:stretch/>
        </p:blipFill>
        <p:spPr>
          <a:xfrm>
            <a:off x="214312" y="5469467"/>
            <a:ext cx="5515401" cy="11782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8D32772-B19D-7B4B-B5EE-AC81AB95A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30455"/>
            <a:ext cx="11277600" cy="57951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CHILDREN’S ONCOLOGY GROUP</a:t>
            </a:r>
            <a:br>
              <a:rPr lang="en-US" sz="3200" dirty="0"/>
            </a:br>
            <a:br>
              <a:rPr lang="en-US" sz="3200" b="1" dirty="0"/>
            </a:br>
            <a:r>
              <a:rPr lang="en-US" sz="3200" dirty="0"/>
              <a:t>A PHASE 3 RANDOMIZED TRIAL FOR PATIENTS WITH </a:t>
            </a:r>
            <a:br>
              <a:rPr lang="en-US" sz="3200" dirty="0"/>
            </a:br>
            <a:r>
              <a:rPr lang="en-US" sz="3200" dirty="0"/>
              <a:t>DE NOVO AML COMPARING STANDARD THERAPY INCLUDING GEMTUZUMAB OXOGAMICIN (GO) TO CPX-351 WITH GO, AND THE ADDITION OF THE FLT3 INHIBITOR GILTERITINIB FOR PATIENTS WITH FLT3 MUTATIONS</a:t>
            </a:r>
            <a:br>
              <a:rPr lang="en-US" sz="3200" dirty="0"/>
            </a:br>
            <a:br>
              <a:rPr lang="en-US" sz="3200" dirty="0"/>
            </a:br>
            <a:r>
              <a:rPr lang="en-US" sz="3200" b="1" dirty="0"/>
              <a:t>AAML1831 Cardiac Studies </a:t>
            </a:r>
            <a:br>
              <a:rPr lang="en-US" sz="3200" b="1" dirty="0"/>
            </a:br>
            <a:r>
              <a:rPr lang="en-US" sz="3200" b="1" i="1" dirty="0"/>
              <a:t>Echocardiography Review Session</a:t>
            </a:r>
            <a:br>
              <a:rPr lang="en-US" sz="3200" b="1" i="1" dirty="0"/>
            </a:br>
            <a:r>
              <a:rPr lang="en-US" sz="3200" b="1" dirty="0"/>
              <a:t>Penn Echo Core Lab &amp; AAML1831 Study Team</a:t>
            </a:r>
            <a:endParaRPr lang="en-US" sz="32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A9234D1-9675-D64F-A4BB-DD6088A2E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81644"/>
            <a:ext cx="9144000" cy="593792"/>
          </a:xfrm>
        </p:spPr>
        <p:txBody>
          <a:bodyPr/>
          <a:lstStyle/>
          <a:p>
            <a:r>
              <a:rPr lang="en-US" dirty="0"/>
              <a:t>January 12 and 22, 2021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72B4D3E-6F0C-FB46-870C-99A46F94895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60"/>
          <a:stretch>
            <a:fillRect/>
          </a:stretch>
        </p:blipFill>
        <p:spPr bwMode="auto">
          <a:xfrm>
            <a:off x="11123612" y="6106318"/>
            <a:ext cx="714375" cy="4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4549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40DEB8-6A19-E04C-B791-FFC044662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Suboptimal Apical 4-Chamber View</a:t>
            </a:r>
          </a:p>
        </p:txBody>
      </p:sp>
      <p:pic>
        <p:nvPicPr>
          <p:cNvPr id="4" name="ExamplePEDS14 (converti).mov" descr="ExamplePEDS14 (converti).mov">
            <a:hlinkClick r:id="" action="ppaction://media"/>
            <a:extLst>
              <a:ext uri="{FF2B5EF4-FFF2-40B4-BE49-F238E27FC236}">
                <a16:creationId xmlns:a16="http://schemas.microsoft.com/office/drawing/2014/main" id="{6C25EE8C-003B-3D4B-AC63-CCAF3F169D2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8245"/>
          <a:stretch/>
        </p:blipFill>
        <p:spPr>
          <a:xfrm>
            <a:off x="1018925" y="1601788"/>
            <a:ext cx="6801350" cy="4680000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FBC8436-608E-A646-94C5-3BC6A72740A8}"/>
              </a:ext>
            </a:extLst>
          </p:cNvPr>
          <p:cNvSpPr txBox="1"/>
          <p:nvPr/>
        </p:nvSpPr>
        <p:spPr>
          <a:xfrm>
            <a:off x="8077200" y="1828798"/>
            <a:ext cx="41148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Concerns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Endocardium incompletely visualized for strain analysis</a:t>
            </a:r>
          </a:p>
          <a:p>
            <a:endParaRPr lang="en-US" sz="2400" dirty="0"/>
          </a:p>
          <a:p>
            <a:r>
              <a:rPr lang="en-US" sz="2400" dirty="0"/>
              <a:t>Potential Suggestions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Decrease depth and acquire focused LV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Increase gain (apex)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Consider altering focal zone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7895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7407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Optimal Apical 2-Chamber View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95081" y="1317075"/>
            <a:ext cx="7448446" cy="5441534"/>
          </a:xfrm>
        </p:spPr>
        <p:txBody>
          <a:bodyPr>
            <a:noAutofit/>
          </a:bodyPr>
          <a:lstStyle/>
          <a:p>
            <a:pPr marL="548640" lvl="1" indent="-27432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Visualization of left ventricle during systole and diastole</a:t>
            </a:r>
          </a:p>
          <a:p>
            <a:pPr marL="548640" lvl="1" indent="-27432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Maximize LV length and be careful not to truncate true long axis</a:t>
            </a:r>
          </a:p>
          <a:p>
            <a:pPr marL="548640" lvl="1" indent="-27432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Scan plane transects anterior and inferior LV walls, with neither RV nor LV outflow tract visualized</a:t>
            </a:r>
          </a:p>
          <a:p>
            <a:pPr marL="548640" lvl="1" indent="-27432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Pay particular attention anterior LV wall and apex, usually the most difficult areas in which to visualize the endocardium</a:t>
            </a:r>
          </a:p>
          <a:p>
            <a:pPr marL="548640" lvl="1" indent="-27432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Adjust sector width and imaging depth to ensure acquisition frame rate of 50-70 frames per second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151B9D4-63C4-0040-8D93-FA0DE8312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6009" y="2139553"/>
            <a:ext cx="4553210" cy="34549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63A488-0CF3-454F-8F1D-7D001B53F062}"/>
              </a:ext>
            </a:extLst>
          </p:cNvPr>
          <p:cNvSpPr/>
          <p:nvPr/>
        </p:nvSpPr>
        <p:spPr>
          <a:xfrm>
            <a:off x="8105671" y="1645720"/>
            <a:ext cx="39735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+mj-lt"/>
              </a:rPr>
              <a:t>A2C view focused/zoomed on LV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0295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40DEB8-6A19-E04C-B791-FFC04466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825"/>
            <a:ext cx="10515600" cy="1325563"/>
          </a:xfrm>
        </p:spPr>
        <p:txBody>
          <a:bodyPr/>
          <a:lstStyle/>
          <a:p>
            <a:r>
              <a:rPr lang="en-US" dirty="0"/>
              <a:t>Suboptimal Apical 2-Chamber View</a:t>
            </a:r>
          </a:p>
        </p:txBody>
      </p:sp>
      <p:pic>
        <p:nvPicPr>
          <p:cNvPr id="4" name="ExamplePEDS16 (converti).mov" descr="ExamplePEDS16 (converti).mov">
            <a:hlinkClick r:id="" action="ppaction://media"/>
            <a:extLst>
              <a:ext uri="{FF2B5EF4-FFF2-40B4-BE49-F238E27FC236}">
                <a16:creationId xmlns:a16="http://schemas.microsoft.com/office/drawing/2014/main" id="{D4F50E59-3C6C-5340-9E07-271579C41CF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681" t="10288" r="14909"/>
          <a:stretch/>
        </p:blipFill>
        <p:spPr>
          <a:xfrm>
            <a:off x="753135" y="1142701"/>
            <a:ext cx="3606187" cy="3094182"/>
          </a:xfrm>
        </p:spPr>
      </p:pic>
      <p:sp>
        <p:nvSpPr>
          <p:cNvPr id="8" name="Rectangle 7"/>
          <p:cNvSpPr/>
          <p:nvPr/>
        </p:nvSpPr>
        <p:spPr>
          <a:xfrm>
            <a:off x="328792" y="4373216"/>
            <a:ext cx="65800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</a:rPr>
              <a:t>Concerns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Poor visualization of anterior wall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Foreshortening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Possible Solutions: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Breath hold (if patient able to tolerate)</a:t>
            </a:r>
          </a:p>
        </p:txBody>
      </p:sp>
      <p:pic>
        <p:nvPicPr>
          <p:cNvPr id="9" name="GoodexamplePeds69 (converti).mov" descr="GoodexamplePeds69 (converti).mov">
            <a:hlinkClick r:id="" action="ppaction://media"/>
            <a:extLst>
              <a:ext uri="{FF2B5EF4-FFF2-40B4-BE49-F238E27FC236}">
                <a16:creationId xmlns:a16="http://schemas.microsoft.com/office/drawing/2014/main" id="{A213AA82-BD89-C04C-8774-AF420E6EBBF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4041" t="5833" r="17941"/>
          <a:stretch/>
        </p:blipFill>
        <p:spPr>
          <a:xfrm>
            <a:off x="7395550" y="1101138"/>
            <a:ext cx="3060013" cy="31773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40247" y="4373216"/>
            <a:ext cx="56517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</a:rPr>
              <a:t>Concerns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Slightly limited visualization of inferior wall at end diastole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Foreshortening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Possible Solutions: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Breath hold (if patient able to tolerate)</a:t>
            </a:r>
          </a:p>
          <a:p>
            <a:pPr lvl="0"/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4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1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18039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Optimal Apical 3-Chamber 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24" y="1648346"/>
            <a:ext cx="3514585" cy="25425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277" y="4253882"/>
            <a:ext cx="3529032" cy="254922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081088" y="1310841"/>
            <a:ext cx="7415082" cy="67501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Obtain a 2D image, including entire LA and LV and mitral valve.  </a:t>
            </a:r>
          </a:p>
        </p:txBody>
      </p:sp>
      <p:pic>
        <p:nvPicPr>
          <p:cNvPr id="6" name="Example4-3-PEDS90 (converti).mov" descr="Example4-3-PEDS90 (converti).mov">
            <a:hlinkClick r:id="" action="ppaction://media"/>
            <a:extLst>
              <a:ext uri="{FF2B5EF4-FFF2-40B4-BE49-F238E27FC236}">
                <a16:creationId xmlns:a16="http://schemas.microsoft.com/office/drawing/2014/main" id="{C3279F8D-F118-DC4C-8CA9-5B871EAAF3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6755" t="16198" r="6059"/>
          <a:stretch/>
        </p:blipFill>
        <p:spPr>
          <a:xfrm>
            <a:off x="5713263" y="1985851"/>
            <a:ext cx="5822990" cy="474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7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40DEB8-6A19-E04C-B791-FFC04466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097"/>
            <a:ext cx="10515600" cy="1325563"/>
          </a:xfrm>
        </p:spPr>
        <p:txBody>
          <a:bodyPr/>
          <a:lstStyle/>
          <a:p>
            <a:r>
              <a:rPr lang="en-US" dirty="0"/>
              <a:t>Suboptimal Apical 3-Chamber View</a:t>
            </a:r>
          </a:p>
        </p:txBody>
      </p:sp>
      <p:pic>
        <p:nvPicPr>
          <p:cNvPr id="4" name="ExamplePEDS18 (converti).mov" descr="ExamplePEDS18 (converti).mov">
            <a:hlinkClick r:id="" action="ppaction://media"/>
            <a:extLst>
              <a:ext uri="{FF2B5EF4-FFF2-40B4-BE49-F238E27FC236}">
                <a16:creationId xmlns:a16="http://schemas.microsoft.com/office/drawing/2014/main" id="{C2D85D8C-BE50-8348-BAD9-6EC281834DA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367" t="9121" r="9986"/>
          <a:stretch/>
        </p:blipFill>
        <p:spPr>
          <a:xfrm>
            <a:off x="148842" y="1462903"/>
            <a:ext cx="5947158" cy="5220000"/>
          </a:xfrm>
        </p:spPr>
      </p:pic>
      <p:sp>
        <p:nvSpPr>
          <p:cNvPr id="6" name="Rectangle 5"/>
          <p:cNvSpPr/>
          <p:nvPr/>
        </p:nvSpPr>
        <p:spPr>
          <a:xfrm>
            <a:off x="6216073" y="2174961"/>
            <a:ext cx="5486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</a:rPr>
              <a:t>Concerns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Poor visualization of </a:t>
            </a:r>
            <a:r>
              <a:rPr lang="en-US" sz="2400" dirty="0" err="1">
                <a:solidFill>
                  <a:prstClr val="black"/>
                </a:solidFill>
              </a:rPr>
              <a:t>anteroseptum</a:t>
            </a:r>
            <a:r>
              <a:rPr lang="en-US" sz="2400" dirty="0">
                <a:solidFill>
                  <a:prstClr val="black"/>
                </a:solidFill>
              </a:rPr>
              <a:t> and apex</a:t>
            </a:r>
          </a:p>
          <a:p>
            <a:pPr lvl="0"/>
            <a:endParaRPr lang="en-US" sz="2400" dirty="0">
              <a:solidFill>
                <a:prstClr val="black"/>
              </a:solidFill>
            </a:endParaRP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Possible Solutions: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Increase gain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Decrease depth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Transducer position</a:t>
            </a:r>
          </a:p>
        </p:txBody>
      </p:sp>
    </p:spTree>
    <p:extLst>
      <p:ext uri="{BB962C8B-B14F-4D97-AF65-F5344CB8AC3E}">
        <p14:creationId xmlns:p14="http://schemas.microsoft.com/office/powerpoint/2010/main" val="112478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462" y="150124"/>
            <a:ext cx="10527442" cy="1143000"/>
          </a:xfrm>
        </p:spPr>
        <p:txBody>
          <a:bodyPr>
            <a:noAutofit/>
          </a:bodyPr>
          <a:lstStyle/>
          <a:p>
            <a:r>
              <a:rPr lang="en-US" dirty="0"/>
              <a:t>Optimal Apical 4-Chamber: </a:t>
            </a:r>
            <a:r>
              <a:rPr lang="en-US"/>
              <a:t>Pulsed-Waved Doppler Mitral </a:t>
            </a:r>
            <a:r>
              <a:rPr lang="en-US" dirty="0"/>
              <a:t>Inflow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29873" y="1455344"/>
            <a:ext cx="11046620" cy="152151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From apical 4CH view, record mitral inflow velocity profile with pulsed-wave Doppler sample volume positioned at tips of mitral leaflets during quiet respiration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Adjust baseline and Doppler scale to visualize peak E and A wave velocities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Record a minimum of 3 full cardiac cycles at a sweep speed of 100 mm/sec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Alignment of Doppler with inflow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4"/>
          <a:stretch/>
        </p:blipFill>
        <p:spPr>
          <a:xfrm>
            <a:off x="3857625" y="3627328"/>
            <a:ext cx="4743693" cy="323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01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1" y="274638"/>
            <a:ext cx="8229600" cy="1143000"/>
          </a:xfrm>
        </p:spPr>
        <p:txBody>
          <a:bodyPr/>
          <a:lstStyle/>
          <a:p>
            <a:pPr algn="ctr"/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THANK YOU!!!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955" y="1183389"/>
            <a:ext cx="4202833" cy="484900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AAML1831 Cardiac Studies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PI: Kasey Leger, MD, MSC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Seattle Children’s Hospital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206-987-2106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CRA:  Laura Hill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Seattle Children’s Hospital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206-884-1058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AAML Pediatric Cardiology Leads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William Border, MD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Ritu Sachdeva, MD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David Cox (Sonographer) </a:t>
            </a:r>
          </a:p>
          <a:p>
            <a:pPr marL="0" indent="0"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84035" y="1183389"/>
            <a:ext cx="57945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Echocardiography Core Lab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Center for Quantitative Echocardiography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Hospital of the University of Pennsylvania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Rhoads Building, Ground Floor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3400 Spruce Street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Philadelphia, PA 19104</a:t>
            </a:r>
          </a:p>
          <a:p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PI: Bonnie Ky, MD, MSCE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Lead Sonographer: Jade Chung, RDCS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Project Manager: Laney Smith, MA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Co-I: 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Bénédicte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Lefebvre, MD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2372" y="5798145"/>
            <a:ext cx="4870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AAML1831cardiacstudies@seattlechildrens.org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03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BB11FB-65AD-DE4C-BAB9-0E6BFCCBD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THANK YOU!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818AB9-0872-3B4D-88B7-5D9DD230E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9588"/>
            <a:ext cx="10515600" cy="56684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Thank you for your dedication, commitment, and great efforts to ensure the feasibility of this cardiac </a:t>
            </a:r>
            <a:r>
              <a:rPr lang="en-US" sz="2400" b="1" dirty="0" err="1"/>
              <a:t>substudy</a:t>
            </a:r>
            <a:endParaRPr lang="en-US" sz="2400" b="1" dirty="0"/>
          </a:p>
          <a:p>
            <a:pPr>
              <a:lnSpc>
                <a:spcPct val="100000"/>
              </a:lnSpc>
            </a:pPr>
            <a:endParaRPr lang="en-US" sz="2400" b="1" dirty="0"/>
          </a:p>
          <a:p>
            <a:pPr>
              <a:lnSpc>
                <a:spcPct val="100000"/>
              </a:lnSpc>
            </a:pPr>
            <a:r>
              <a:rPr lang="en-US" sz="2400" b="1" dirty="0"/>
              <a:t>Objectives of today’s session: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Study overview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Collective review of QC results to date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General acquisition principles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Example Studies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Listen to feedback from sites (we know these are challenging patients!)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Experiences with echo acquisition to date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Discussion and opportunities for creative solutions/problem solving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847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641B8-A44F-42ED-8762-C08715170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58" y="127238"/>
            <a:ext cx="10515600" cy="753581"/>
          </a:xfrm>
        </p:spPr>
        <p:txBody>
          <a:bodyPr/>
          <a:lstStyle/>
          <a:p>
            <a:r>
              <a:rPr lang="en-US" dirty="0"/>
              <a:t>AAML1831 Study Overview &amp; Status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E7CDD474-C365-4375-BA52-0A06F4AA8C3B}"/>
              </a:ext>
            </a:extLst>
          </p:cNvPr>
          <p:cNvSpPr txBox="1">
            <a:spLocks/>
          </p:cNvSpPr>
          <p:nvPr/>
        </p:nvSpPr>
        <p:spPr>
          <a:xfrm>
            <a:off x="5093766" y="803534"/>
            <a:ext cx="7098234" cy="6054466"/>
          </a:xfrm>
          <a:prstGeom prst="rect">
            <a:avLst/>
          </a:prstGeom>
        </p:spPr>
        <p:txBody>
          <a:bodyPr lIns="45720" rIns="0"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/>
              <a:t>Randomized study of CPX-351 (liposomal anthracycline formulation) vs. standard therapy with Dexrazoxane (DRZ) </a:t>
            </a:r>
            <a:r>
              <a:rPr lang="en-US" b="1" dirty="0" err="1"/>
              <a:t>cardioprotection</a:t>
            </a:r>
            <a:endParaRPr lang="en-US" b="1" dirty="0"/>
          </a:p>
          <a:p>
            <a:pPr>
              <a:spcBef>
                <a:spcPts val="0"/>
              </a:spcBef>
            </a:pPr>
            <a:r>
              <a:rPr lang="en-US" dirty="0"/>
              <a:t>Primary Endpoint: Event free survival </a:t>
            </a:r>
          </a:p>
          <a:p>
            <a:pPr>
              <a:spcBef>
                <a:spcPts val="0"/>
              </a:spcBef>
            </a:pPr>
            <a:r>
              <a:rPr lang="en-US" dirty="0"/>
              <a:t>Key Secondary Endpoint: Cardiac outcomes</a:t>
            </a:r>
          </a:p>
          <a:p>
            <a:pPr>
              <a:spcBef>
                <a:spcPts val="0"/>
              </a:spcBef>
            </a:pPr>
            <a:r>
              <a:rPr lang="en-US" dirty="0"/>
              <a:t>Cardiac Objectives: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To determine the incidence of cardiac dysfunction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To  determine the changes in cardiac function and remodeling 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To determine the utility of global longitudinal strain in predicting systolic dysfunction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Study Status &amp; Timeline - Activated: 7/20/20</a:t>
            </a:r>
          </a:p>
          <a:p>
            <a:pPr>
              <a:spcBef>
                <a:spcPts val="0"/>
              </a:spcBef>
            </a:pPr>
            <a:r>
              <a:rPr lang="en-US" dirty="0"/>
              <a:t>Anticipated Accrual: n= 1,400 through 2025</a:t>
            </a:r>
          </a:p>
          <a:p>
            <a:pPr>
              <a:spcBef>
                <a:spcPts val="0"/>
              </a:spcBef>
            </a:pPr>
            <a:r>
              <a:rPr lang="en-US" dirty="0"/>
              <a:t>50 patients enrolled and 65 DICOM echo images collected to date</a:t>
            </a:r>
          </a:p>
          <a:p>
            <a:endParaRPr lang="en-US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9C3FFE-F3ED-41AB-BFAA-579A5C2BA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0"/>
          <a:stretch/>
        </p:blipFill>
        <p:spPr>
          <a:xfrm>
            <a:off x="161925" y="1088966"/>
            <a:ext cx="4186466" cy="47118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4E7F78D-F0F3-4428-8E77-E21F8E8139D8}"/>
              </a:ext>
            </a:extLst>
          </p:cNvPr>
          <p:cNvSpPr/>
          <p:nvPr/>
        </p:nvSpPr>
        <p:spPr>
          <a:xfrm>
            <a:off x="161925" y="5989114"/>
            <a:ext cx="4619081" cy="7848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7475" indent="-117475"/>
            <a:r>
              <a:rPr lang="en-US" sz="1500" b="1" dirty="0">
                <a:solidFill>
                  <a:schemeClr val="tx1">
                    <a:lumMod val="50000"/>
                  </a:schemeClr>
                </a:solidFill>
              </a:rPr>
              <a:t>CPX-351:</a:t>
            </a:r>
            <a:r>
              <a:rPr lang="en-US" sz="15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500" dirty="0">
                <a:solidFill>
                  <a:schemeClr val="accent6"/>
                </a:solidFill>
              </a:rPr>
              <a:t>Liposomal</a:t>
            </a:r>
            <a:r>
              <a:rPr lang="en-US" sz="1500" dirty="0">
                <a:solidFill>
                  <a:schemeClr val="tx1">
                    <a:lumMod val="50000"/>
                  </a:schemeClr>
                </a:solidFill>
              </a:rPr>
              <a:t> Cytarabine + Daunorubicin</a:t>
            </a:r>
          </a:p>
          <a:p>
            <a:pPr marL="117475" indent="-117475"/>
            <a:r>
              <a:rPr lang="en-US" sz="1500" b="1" dirty="0">
                <a:solidFill>
                  <a:schemeClr val="tx1">
                    <a:lumMod val="50000"/>
                  </a:schemeClr>
                </a:solidFill>
              </a:rPr>
              <a:t>DA + DRZ:</a:t>
            </a:r>
            <a:r>
              <a:rPr lang="en-US" sz="1500" dirty="0">
                <a:solidFill>
                  <a:schemeClr val="tx1">
                    <a:lumMod val="50000"/>
                  </a:schemeClr>
                </a:solidFill>
              </a:rPr>
              <a:t> Daunorubicin, Cytarabine, </a:t>
            </a:r>
            <a:r>
              <a:rPr lang="en-US" sz="1500" dirty="0">
                <a:solidFill>
                  <a:schemeClr val="accent6"/>
                </a:solidFill>
              </a:rPr>
              <a:t>Dexrazoxane (DRZ)</a:t>
            </a:r>
          </a:p>
          <a:p>
            <a:pPr marL="117475" indent="-117475"/>
            <a:r>
              <a:rPr lang="en-US" sz="1500" b="1" dirty="0">
                <a:solidFill>
                  <a:schemeClr val="tx1">
                    <a:lumMod val="50000"/>
                  </a:schemeClr>
                </a:solidFill>
              </a:rPr>
              <a:t>MA + DRZ:</a:t>
            </a:r>
            <a:r>
              <a:rPr lang="en-US" sz="1500" dirty="0">
                <a:solidFill>
                  <a:schemeClr val="tx1">
                    <a:lumMod val="50000"/>
                  </a:schemeClr>
                </a:solidFill>
              </a:rPr>
              <a:t> Mitoxantrone, Cytarabine, </a:t>
            </a:r>
            <a:r>
              <a:rPr lang="en-US" sz="1500" dirty="0">
                <a:solidFill>
                  <a:schemeClr val="accent6"/>
                </a:solidFill>
              </a:rPr>
              <a:t>Dexrazoxane (DRZ)</a:t>
            </a:r>
          </a:p>
        </p:txBody>
      </p:sp>
    </p:spTree>
    <p:extLst>
      <p:ext uri="{BB962C8B-B14F-4D97-AF65-F5344CB8AC3E}">
        <p14:creationId xmlns:p14="http://schemas.microsoft.com/office/powerpoint/2010/main" val="1582275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219" y="237464"/>
            <a:ext cx="10515600" cy="1325563"/>
          </a:xfrm>
        </p:spPr>
        <p:txBody>
          <a:bodyPr/>
          <a:lstStyle/>
          <a:p>
            <a:r>
              <a:rPr lang="en-US" dirty="0"/>
              <a:t>Strain Analyses</a:t>
            </a:r>
          </a:p>
        </p:txBody>
      </p:sp>
      <p:pic>
        <p:nvPicPr>
          <p:cNvPr id="7" name="mmc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722" t="9552" r="-4722" b="22864"/>
          <a:stretch/>
        </p:blipFill>
        <p:spPr>
          <a:xfrm>
            <a:off x="311056" y="1317269"/>
            <a:ext cx="7629236" cy="290021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946" y="0"/>
            <a:ext cx="6707909" cy="1915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4190" y="2131441"/>
            <a:ext cx="4286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JACC: CardioOncology. December 2020.</a:t>
            </a:r>
          </a:p>
          <a:p>
            <a:r>
              <a:rPr lang="en-US" dirty="0"/>
              <a:t>https://www.jacc.org/doi/10.1016/j.jaccao.2020.10.011</a:t>
            </a:r>
          </a:p>
        </p:txBody>
      </p:sp>
      <p:pic>
        <p:nvPicPr>
          <p:cNvPr id="8" name="Image 4">
            <a:extLst>
              <a:ext uri="{FF2B5EF4-FFF2-40B4-BE49-F238E27FC236}">
                <a16:creationId xmlns:a16="http://schemas.microsoft.com/office/drawing/2014/main" id="{3F24F5AF-D50A-2D4F-AA7C-03BAF2B4F3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293" t="29269" r="1379" b="9060"/>
          <a:stretch/>
        </p:blipFill>
        <p:spPr>
          <a:xfrm>
            <a:off x="6502400" y="3742232"/>
            <a:ext cx="5689600" cy="311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8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3A91AE9-CF7D-DE4B-A7A4-AE6B1228B862}"/>
              </a:ext>
            </a:extLst>
          </p:cNvPr>
          <p:cNvSpPr txBox="1">
            <a:spLocks/>
          </p:cNvSpPr>
          <p:nvPr/>
        </p:nvSpPr>
        <p:spPr>
          <a:xfrm>
            <a:off x="279400" y="1408525"/>
            <a:ext cx="11074400" cy="5825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dirty="0"/>
              <a:t>Status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64 sonographers certified from 38 sites</a:t>
            </a:r>
            <a:endParaRPr lang="en-US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5 sonographers from 5 sites did not certify (2 have since certified) 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Commonly identified issues of greatest importance: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LV apical segments cropped (~30%)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High quality ECG tracing not recorded on some/all images (~15%)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sz="2400" dirty="0"/>
              <a:t>At least 1 missing or not analyzable image noted in the majority of studies</a:t>
            </a:r>
          </a:p>
          <a:p>
            <a:pPr marL="1200150" lvl="2" indent="-285750"/>
            <a:r>
              <a:rPr lang="en-US" sz="2400" dirty="0"/>
              <a:t>4C and 2C: 2D LV focused (~50%) or LA (~40%) </a:t>
            </a:r>
          </a:p>
          <a:p>
            <a:pPr marL="1200150" lvl="2" indent="-285750"/>
            <a:r>
              <a:rPr lang="en-US" sz="2400" dirty="0"/>
              <a:t>3C: 2D LV and LA (~40%) and 2D LV focused (~65%)</a:t>
            </a:r>
          </a:p>
          <a:p>
            <a:pPr marL="1200150" lvl="2" indent="-285750"/>
            <a:r>
              <a:rPr lang="en-US" sz="2400" dirty="0"/>
              <a:t>2D RV and RA (~35%)</a:t>
            </a:r>
          </a:p>
          <a:p>
            <a:pPr lvl="1">
              <a:lnSpc>
                <a:spcPct val="100000"/>
              </a:lnSpc>
            </a:pPr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457200" indent="-457200">
              <a:buFont typeface="+mj-lt"/>
              <a:buAutoNum type="alphaLcParenR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0B4211-751C-E344-9F29-8F025A7AF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109538"/>
            <a:ext cx="11633200" cy="998644"/>
          </a:xfrm>
        </p:spPr>
        <p:txBody>
          <a:bodyPr>
            <a:normAutofit/>
          </a:bodyPr>
          <a:lstStyle/>
          <a:p>
            <a:r>
              <a:rPr lang="en-US" dirty="0"/>
              <a:t>Echo Certification and Quality Review</a:t>
            </a:r>
          </a:p>
        </p:txBody>
      </p:sp>
    </p:spTree>
    <p:extLst>
      <p:ext uri="{BB962C8B-B14F-4D97-AF65-F5344CB8AC3E}">
        <p14:creationId xmlns:p14="http://schemas.microsoft.com/office/powerpoint/2010/main" val="3118956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63625"/>
            <a:ext cx="9575800" cy="1143000"/>
          </a:xfrm>
        </p:spPr>
        <p:txBody>
          <a:bodyPr>
            <a:normAutofit/>
          </a:bodyPr>
          <a:lstStyle/>
          <a:p>
            <a:r>
              <a:rPr lang="en-US" dirty="0"/>
              <a:t>General Image Acquisition Guidelines</a:t>
            </a:r>
          </a:p>
        </p:txBody>
      </p:sp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635000" y="1206625"/>
            <a:ext cx="10921999" cy="509481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u="sng" dirty="0"/>
              <a:t>Record generously</a:t>
            </a:r>
            <a:r>
              <a:rPr lang="en-US" sz="2400" dirty="0"/>
              <a:t>. Record multiple loops of all required views with a minimum 3 beats/clip. If tachycardia is present, record an </a:t>
            </a:r>
            <a:r>
              <a:rPr lang="en-US" sz="2400" b="1" i="1" dirty="0"/>
              <a:t>additional</a:t>
            </a:r>
            <a:r>
              <a:rPr lang="en-US" sz="2400" dirty="0"/>
              <a:t> 5 beats/clip of 2D images in apical (4C, 2C, 3C), short axis (base, mid, apical), and parasternal long axis views.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u="sng" dirty="0"/>
              <a:t>Extra 2-D gain </a:t>
            </a:r>
            <a:r>
              <a:rPr lang="en-US" sz="2400" dirty="0"/>
              <a:t>is indicated for quantitative analysis of 2D images. It is preferable to </a:t>
            </a:r>
            <a:r>
              <a:rPr lang="en-US" sz="2400" dirty="0" err="1"/>
              <a:t>overgain</a:t>
            </a:r>
            <a:r>
              <a:rPr lang="en-US" sz="2400" dirty="0"/>
              <a:t> rather than to </a:t>
            </a:r>
            <a:r>
              <a:rPr lang="en-US" sz="2400" dirty="0" err="1"/>
              <a:t>undergain</a:t>
            </a:r>
            <a:r>
              <a:rPr lang="en-US" sz="2400" dirty="0"/>
              <a:t>. </a:t>
            </a:r>
            <a:r>
              <a:rPr lang="en-US" sz="2400" u="sng" dirty="0"/>
              <a:t>Optimize endocardial definition.</a:t>
            </a:r>
            <a:r>
              <a:rPr lang="en-US" sz="2400" dirty="0"/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u="sng" dirty="0"/>
              <a:t>Maintain a frame rate of 50-70 frames per second</a:t>
            </a:r>
            <a:r>
              <a:rPr lang="en-US" sz="2400" dirty="0"/>
              <a:t> throughout the entire echo exam.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u="sng" dirty="0"/>
              <a:t>Do not narrow the sector angle excessively</a:t>
            </a:r>
            <a:r>
              <a:rPr lang="en-US" sz="2400" dirty="0"/>
              <a:t> for 2D imaging. Please include both the epicardium and endocardium in all images, throughout systole and diastole.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u="sng" dirty="0"/>
              <a:t>Avoid foreshortening of the cavities</a:t>
            </a:r>
            <a:r>
              <a:rPr lang="en-US" sz="2400" dirty="0"/>
              <a:t>, especially the LV. In apical imaging planes, the maximum cavity lengths must be displayed.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u="sng" dirty="0"/>
              <a:t>A high quality electrocardiographic (ECG) signal is necessary </a:t>
            </a:r>
            <a:r>
              <a:rPr lang="en-US" sz="2400" dirty="0"/>
              <a:t>and should be recorded with all images.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u="sng" dirty="0"/>
              <a:t>Follow checklist (End of AAML1831 Cardiac Manual)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u="sng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2000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3820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101911"/>
            <a:ext cx="9550400" cy="1143000"/>
          </a:xfrm>
        </p:spPr>
        <p:txBody>
          <a:bodyPr>
            <a:normAutofit/>
          </a:bodyPr>
          <a:lstStyle/>
          <a:p>
            <a:r>
              <a:rPr lang="en-US" dirty="0"/>
              <a:t>Optimal Apical 4-Chamber View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63718" y="1259917"/>
            <a:ext cx="11816397" cy="2440529"/>
          </a:xfrm>
        </p:spPr>
        <p:txBody>
          <a:bodyPr>
            <a:noAutofit/>
          </a:bodyPr>
          <a:lstStyle/>
          <a:p>
            <a:pPr marL="548640" lvl="1" indent="-27432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Maximize LV length; be careful not truncate true long axis of LV</a:t>
            </a:r>
          </a:p>
          <a:p>
            <a:pPr marL="548640" lvl="1" indent="-27432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Entire LV endocardium must be within imaging sector (both end-diastole and end-systole)</a:t>
            </a:r>
          </a:p>
          <a:p>
            <a:pPr marL="548640" lvl="1" indent="-27432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Pay careful attention to apex and LV lateral wall, often most difficult areas to visualize</a:t>
            </a:r>
          </a:p>
          <a:p>
            <a:pPr marL="548640" lvl="1" indent="-27432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Adjust sector width and imaging depth to ensure acquisition frame rate of 50-70 frames per second</a:t>
            </a:r>
          </a:p>
        </p:txBody>
      </p:sp>
      <p:sp>
        <p:nvSpPr>
          <p:cNvPr id="7" name="Rectangle 6"/>
          <p:cNvSpPr/>
          <p:nvPr/>
        </p:nvSpPr>
        <p:spPr>
          <a:xfrm>
            <a:off x="1923011" y="3353285"/>
            <a:ext cx="4014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+mj-lt"/>
              </a:rPr>
              <a:t>2D imaging of standard </a:t>
            </a:r>
            <a:r>
              <a:rPr lang="en-US" sz="1600" dirty="0">
                <a:solidFill>
                  <a:srgbClr val="000000"/>
                </a:solidFill>
              </a:rPr>
              <a:t>A4C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view</a:t>
            </a:r>
            <a:endParaRPr lang="en-US" sz="16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71917" y="3353285"/>
            <a:ext cx="41438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+mj-lt"/>
              </a:rPr>
              <a:t>A4C focused/zoomed on the LV</a:t>
            </a:r>
            <a:endParaRPr lang="en-US" sz="16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11" y="3666900"/>
            <a:ext cx="4078371" cy="30587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5" t="32314" r="15618"/>
          <a:stretch/>
        </p:blipFill>
        <p:spPr>
          <a:xfrm>
            <a:off x="6263949" y="3666900"/>
            <a:ext cx="3938637" cy="305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36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B703E2-5723-094C-BE41-A4ED84E9B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91" y="23380"/>
            <a:ext cx="10515600" cy="1325563"/>
          </a:xfrm>
        </p:spPr>
        <p:txBody>
          <a:bodyPr/>
          <a:lstStyle/>
          <a:p>
            <a:r>
              <a:rPr lang="en-US" dirty="0"/>
              <a:t>Suboptimal Apical 4-Chamber View</a:t>
            </a:r>
          </a:p>
        </p:txBody>
      </p:sp>
      <p:pic>
        <p:nvPicPr>
          <p:cNvPr id="4" name="Bad4CPeds10 (converti).mov" descr="Bad4CPeds10 (converti).mov">
            <a:hlinkClick r:id="" action="ppaction://media"/>
            <a:extLst>
              <a:ext uri="{FF2B5EF4-FFF2-40B4-BE49-F238E27FC236}">
                <a16:creationId xmlns:a16="http://schemas.microsoft.com/office/drawing/2014/main" id="{C2B6AA24-3AEA-7B45-87AA-BA6DEA19680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056" t="5326" r="17320"/>
          <a:stretch/>
        </p:blipFill>
        <p:spPr>
          <a:xfrm>
            <a:off x="357909" y="1485898"/>
            <a:ext cx="6587493" cy="5112000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81B3C0E-E317-324C-83B1-B5D59C7B075D}"/>
              </a:ext>
            </a:extLst>
          </p:cNvPr>
          <p:cNvSpPr txBox="1"/>
          <p:nvPr/>
        </p:nvSpPr>
        <p:spPr>
          <a:xfrm>
            <a:off x="7402143" y="1348943"/>
            <a:ext cx="44450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Concerns: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ECG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Apex incompletely visualized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Endocardium incompletely visualized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Off-axis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Potential Suggestions: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Increase gain (TGC)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Alter focal zone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Position probe laterally (into axilla)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Alter sector width/tilt to acquire lateral apical segment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513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66CC21-8EFC-0E49-B95D-E3A7A147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025"/>
            <a:ext cx="10515600" cy="1325563"/>
          </a:xfrm>
        </p:spPr>
        <p:txBody>
          <a:bodyPr/>
          <a:lstStyle/>
          <a:p>
            <a:r>
              <a:rPr lang="en-US" dirty="0"/>
              <a:t>Suboptimal Apical 4-Chamber View</a:t>
            </a:r>
          </a:p>
        </p:txBody>
      </p:sp>
      <p:pic>
        <p:nvPicPr>
          <p:cNvPr id="4" name="tachycardiaPEDS3 (converti).mov" descr="tachycardiaPEDS3 (converti).mov">
            <a:hlinkClick r:id="" action="ppaction://media"/>
            <a:extLst>
              <a:ext uri="{FF2B5EF4-FFF2-40B4-BE49-F238E27FC236}">
                <a16:creationId xmlns:a16="http://schemas.microsoft.com/office/drawing/2014/main" id="{5510955F-60E2-7A4B-AB10-C69AA70226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744" t="7953" r="19781"/>
          <a:stretch/>
        </p:blipFill>
        <p:spPr>
          <a:xfrm>
            <a:off x="966787" y="1134945"/>
            <a:ext cx="5262563" cy="5723055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24917FB-1945-DA47-B478-E80BC33051C3}"/>
              </a:ext>
            </a:extLst>
          </p:cNvPr>
          <p:cNvSpPr txBox="1"/>
          <p:nvPr/>
        </p:nvSpPr>
        <p:spPr>
          <a:xfrm>
            <a:off x="7088981" y="1289166"/>
            <a:ext cx="402513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Concerns: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Apex incompletely seen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Mildly foreshortened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Tachycardia adds complexity (≥5 beats)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ECG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Potential Suggestions: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Position transducer laterally to see apex (into axilla)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Breath hold (depending upon age)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5940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2160</TotalTime>
  <Words>1098</Words>
  <Application>Microsoft Office PowerPoint</Application>
  <PresentationFormat>Widescreen</PresentationFormat>
  <Paragraphs>157</Paragraphs>
  <Slides>16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Thème Office</vt:lpstr>
      <vt:lpstr>CHILDREN’S ONCOLOGY GROUP  A PHASE 3 RANDOMIZED TRIAL FOR PATIENTS WITH  DE NOVO AML COMPARING STANDARD THERAPY INCLUDING GEMTUZUMAB OXOGAMICIN (GO) TO CPX-351 WITH GO, AND THE ADDITION OF THE FLT3 INHIBITOR GILTERITINIB FOR PATIENTS WITH FLT3 MUTATIONS  AAML1831 Cardiac Studies  Echocardiography Review Session Penn Echo Core Lab &amp; AAML1831 Study Team</vt:lpstr>
      <vt:lpstr>THANK YOU!</vt:lpstr>
      <vt:lpstr>AAML1831 Study Overview &amp; Status</vt:lpstr>
      <vt:lpstr>Strain Analyses</vt:lpstr>
      <vt:lpstr>Echo Certification and Quality Review</vt:lpstr>
      <vt:lpstr>General Image Acquisition Guidelines</vt:lpstr>
      <vt:lpstr>Optimal Apical 4-Chamber View</vt:lpstr>
      <vt:lpstr>Suboptimal Apical 4-Chamber View</vt:lpstr>
      <vt:lpstr>Suboptimal Apical 4-Chamber View</vt:lpstr>
      <vt:lpstr>Suboptimal Apical 4-Chamber View</vt:lpstr>
      <vt:lpstr>Optimal Apical 2-Chamber View</vt:lpstr>
      <vt:lpstr>Suboptimal Apical 2-Chamber View</vt:lpstr>
      <vt:lpstr>Optimal Apical 3-Chamber View</vt:lpstr>
      <vt:lpstr>Suboptimal Apical 3-Chamber View</vt:lpstr>
      <vt:lpstr>Optimal Apical 4-Chamber: Pulsed-Waved Doppler Mitral Inflow</vt:lpstr>
      <vt:lpstr> THANK YOU!!!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CHILDREN’S ONCOLOGY GROUP  AAML1831 Cardiac Studies  A PHASE 3 RANDOMIZED TRIAL FOR PATIENTS WITH DE NOVO AML COMPARING STANDARD THERAPY INCLUDING GEMTUZUMAB OXOGAMICIN (GO) TO CPX-351 WITH GO, AND THE ADDITION OF THE FLT3 INHIBITOR GILTERITINIB FOR PATIENTS WITH FLT3 MUTATIONS  Echocardiogram Acquisition Training</dc:title>
  <dc:creator>Lefebvre, Benedicte</dc:creator>
  <cp:lastModifiedBy>Coydan, Jeneen</cp:lastModifiedBy>
  <cp:revision>63</cp:revision>
  <dcterms:created xsi:type="dcterms:W3CDTF">2020-12-28T20:49:01Z</dcterms:created>
  <dcterms:modified xsi:type="dcterms:W3CDTF">2021-03-02T18:50:04Z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46da4d3-ba20-4986-879c-49e262eff745_Enabled">
    <vt:lpwstr>true</vt:lpwstr>
  </property>
  <property fmtid="{D5CDD505-2E9C-101B-9397-08002B2CF9AE}" pid="3" name="MSIP_Label_046da4d3-ba20-4986-879c-49e262eff745_SetDate">
    <vt:lpwstr>2021-03-02T18:49:57Z</vt:lpwstr>
  </property>
  <property fmtid="{D5CDD505-2E9C-101B-9397-08002B2CF9AE}" pid="4" name="MSIP_Label_046da4d3-ba20-4986-879c-49e262eff745_Method">
    <vt:lpwstr>Standard</vt:lpwstr>
  </property>
  <property fmtid="{D5CDD505-2E9C-101B-9397-08002B2CF9AE}" pid="5" name="MSIP_Label_046da4d3-ba20-4986-879c-49e262eff745_Name">
    <vt:lpwstr>Internal</vt:lpwstr>
  </property>
  <property fmtid="{D5CDD505-2E9C-101B-9397-08002B2CF9AE}" pid="6" name="MSIP_Label_046da4d3-ba20-4986-879c-49e262eff745_SiteId">
    <vt:lpwstr>9f693e63-5e9e-4ced-98a4-8ab28f9d0c2d</vt:lpwstr>
  </property>
  <property fmtid="{D5CDD505-2E9C-101B-9397-08002B2CF9AE}" pid="7" name="MSIP_Label_046da4d3-ba20-4986-879c-49e262eff745_ActionId">
    <vt:lpwstr>289f6329-f48c-44ff-89b3-ab110755b139</vt:lpwstr>
  </property>
  <property fmtid="{D5CDD505-2E9C-101B-9397-08002B2CF9AE}" pid="8" name="MSIP_Label_046da4d3-ba20-4986-879c-49e262eff745_ContentBits">
    <vt:lpwstr>0</vt:lpwstr>
  </property>
</Properties>
</file>