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Lst>
  <p:notesMasterIdLst>
    <p:notesMasterId r:id="rId26"/>
  </p:notesMasterIdLst>
  <p:sldIdLst>
    <p:sldId id="3276" r:id="rId10"/>
    <p:sldId id="3278" r:id="rId11"/>
    <p:sldId id="3279" r:id="rId12"/>
    <p:sldId id="3300" r:id="rId13"/>
    <p:sldId id="3277" r:id="rId14"/>
    <p:sldId id="3301" r:id="rId15"/>
    <p:sldId id="3302" r:id="rId16"/>
    <p:sldId id="3293" r:id="rId17"/>
    <p:sldId id="3242" r:id="rId18"/>
    <p:sldId id="3281" r:id="rId19"/>
    <p:sldId id="3294" r:id="rId20"/>
    <p:sldId id="3295" r:id="rId21"/>
    <p:sldId id="3296" r:id="rId22"/>
    <p:sldId id="3297" r:id="rId23"/>
    <p:sldId id="3298" r:id="rId24"/>
    <p:sldId id="329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3E1"/>
    <a:srgbClr val="1F538F"/>
    <a:srgbClr val="EAEAEA"/>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96" autoAdjust="0"/>
    <p:restoredTop sz="94660"/>
  </p:normalViewPr>
  <p:slideViewPr>
    <p:cSldViewPr snapToGrid="0" showGuides="1">
      <p:cViewPr varScale="1">
        <p:scale>
          <a:sx n="115" d="100"/>
          <a:sy n="115" d="100"/>
        </p:scale>
        <p:origin x="1098"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9</a:t>
            </a:fld>
            <a:endParaRPr lang="en-GB"/>
          </a:p>
        </p:txBody>
      </p:sp>
      <p:sp>
        <p:nvSpPr>
          <p:cNvPr id="5" name="Date Placeholder 4"/>
          <p:cNvSpPr>
            <a:spLocks noGrp="1"/>
          </p:cNvSpPr>
          <p:nvPr>
            <p:ph type="dt" idx="1"/>
          </p:nvPr>
        </p:nvSpPr>
        <p:spPr/>
        <p:txBody>
          <a:bodyPr/>
          <a:lstStyle/>
          <a:p>
            <a:fld id="{B8470CD4-B29B-1847-9ED9-8C0CAA5D477B}" type="datetime1">
              <a:rPr lang="en-US" smtClean="0"/>
              <a:t>9/14/2023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1592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5="http://schemas.microsoft.com/office/powerpoint/2012/main" xmlns:p14="http://schemas.microsoft.com/office/powerpoint/2010/main" xmlns:a14="http://schemas.microsoft.com/office/drawing/2010/main" xmlns:a16="http://schemas.microsoft.com/office/drawing/2014/main" xmlns=""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2555C37E-A1C6-4459-9E67-8F853AD043DA}" type="datetime4">
              <a:rPr lang="en-US" smtClean="0"/>
              <a:pPr/>
              <a:t>September 14,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519563208" name="Picture 19" descr="{&quot;templafy&quot;:{&quot;id&quot;:&quot;a22b3698-dc51-40e4-8a06-e3ca6dfcd78a&quot;}}"/>
          <p:cNvPicPr>
            <a:picLocks noChangeAspect="1"/>
          </p:cNvPicPr>
          <p:nvPr/>
        </p:nvPicPr>
        <p:blipFill>
          <a:blip r:embed="rId5">
            <a:extLst/>
          </a:blip>
          <a:stretch>
            <a:fillRect/>
          </a:stretch>
        </p:blipFill>
        <p:spPr>
          <a:xfrm>
            <a:off x="680769" y="669969"/>
            <a:ext cx="5084504" cy="1274174"/>
          </a:xfrm>
          <a:prstGeom prst="rect">
            <a:avLst/>
          </a:prstGeom>
        </p:spPr>
      </p:pic>
    </p:spTree>
    <p:extLst>
      <p:ext uri="{BB962C8B-B14F-4D97-AF65-F5344CB8AC3E}">
        <p14:creationId xmlns:p14="http://schemas.microsoft.com/office/powerpoint/2010/main" val="33226385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14/09/2023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eeba7f6-0ddb-43b1-b9bb-e255dadc643b&quot;}}">
            <a:extLst>
              <a:ext uri="{FF2B5EF4-FFF2-40B4-BE49-F238E27FC236}">
                <a16:creationId xmlns:a16="http://schemas.microsoft.com/office/drawing/2014/main" id="{F9DD6C23-C8F9-1547-9614-BEBD6DAFD0D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241900549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14/09/2023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9d771bb1-6d54-4799-ae74-3c954889d427&quot;}}">
            <a:extLst>
              <a:ext uri="{FF2B5EF4-FFF2-40B4-BE49-F238E27FC236}">
                <a16:creationId xmlns:a16="http://schemas.microsoft.com/office/drawing/2014/main" id="{EBCD5668-E220-BAC0-653D-1464F201089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256027230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H">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14/09/2023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80aeaffc-a357-4b90-a729-3a15e7af6333&quot;}}">
            <a:extLst>
              <a:ext uri="{FF2B5EF4-FFF2-40B4-BE49-F238E27FC236}">
                <a16:creationId xmlns:a16="http://schemas.microsoft.com/office/drawing/2014/main" id="{91EF78B0-9F03-F314-B042-2A9C780D80D5}"/>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1388349347"/>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B530299-CA6B-4E8C-BCCE-DD62263A5EED}"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46610165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78300702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8597497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1761939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FB0A5DFB-6244-4115-A7AB-7C97339F6AD2}"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893757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129706699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070561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5="http://schemas.microsoft.com/office/powerpoint/2012/main" xmlns:p14="http://schemas.microsoft.com/office/powerpoint/2010/main" xmlns:a14="http://schemas.microsoft.com/office/drawing/2010/main" xmlns:a16="http://schemas.microsoft.com/office/drawing/2014/main" xmlns=""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1616691117" name="Picture 7" descr="{&quot;templafy&quot;:{&quot;id&quot;:&quot;a57c6b1b-700b-47e1-9185-57cb1eabd282&quot;}}"/>
          <p:cNvPicPr>
            <a:picLocks noChangeAspect="1"/>
          </p:cNvPicPr>
          <p:nvPr/>
        </p:nvPicPr>
        <p:blipFill>
          <a:blip r:embed="rId5">
            <a:extLst/>
          </a:blip>
          <a:stretch>
            <a:fillRect/>
          </a:stretch>
        </p:blipFill>
        <p:spPr>
          <a:xfrm>
            <a:off x="680769" y="669969"/>
            <a:ext cx="5084504" cy="1274174"/>
          </a:xfrm>
          <a:prstGeom prst="rect">
            <a:avLst/>
          </a:prstGeom>
        </p:spPr>
      </p:pic>
    </p:spTree>
    <p:extLst>
      <p:ext uri="{BB962C8B-B14F-4D97-AF65-F5344CB8AC3E}">
        <p14:creationId xmlns:p14="http://schemas.microsoft.com/office/powerpoint/2010/main" val="22435672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97ECFD5-E07E-4246-A3BA-6245CC117A65}"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3306232"/>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162"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September 14,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r>
              <a:rPr lang="en-US" dirty="0"/>
              <a:t>Click to edit Master title style</a:t>
            </a:r>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24611342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2251"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047"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September 14,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aadddd51-ceee-4883-8045-36369f633ff0&quot;}}">
            <a:extLst>
              <a:ext uri="{FF2B5EF4-FFF2-40B4-BE49-F238E27FC236}">
                <a16:creationId xmlns:a16="http://schemas.microsoft.com/office/drawing/2014/main" id="{1730DDFB-184E-CE5B-13B1-2A6F3A06ACE8}"/>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15646296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AEBF58B4-61FE-4B6E-9387-39B058629E66}" type="datetime4">
              <a:rPr lang="en-US" noProof="0" smtClean="0"/>
              <a:t>September 14,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510678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BF58B4-61FE-4B6E-9387-39B058629E66}" type="datetime4">
              <a:rPr lang="en-US" noProof="0" smtClean="0"/>
              <a:t>September 14,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r>
              <a:rPr lang="en-US" dirty="0"/>
              <a:t>Click to edit Master title style</a:t>
            </a:r>
            <a:endParaRPr lang="en-GB" dirty="0"/>
          </a:p>
        </p:txBody>
      </p:sp>
      <p:sp>
        <p:nvSpPr>
          <p:cNvPr id="4" name="Footers" descr="{&quot;templafy&quot;:{&quot;id&quot;:&quot;1c97972d-fc9e-46f8-aa67-43e635a42202&quot;}}">
            <a:extLst>
              <a:ext uri="{FF2B5EF4-FFF2-40B4-BE49-F238E27FC236}">
                <a16:creationId xmlns:a16="http://schemas.microsoft.com/office/drawing/2014/main" id="{F9EC4DD8-B03D-E94C-E682-0A9B26DCBF8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40926199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AEBF58B4-61FE-4B6E-9387-39B058629E66}" type="datetime4">
              <a:rPr lang="en-US" noProof="0" smtClean="0"/>
              <a:t>September 14,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18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1146112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7972824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3" orient="horz" pos="2047"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2273"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dirty="0"/>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10847988"/>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197DF7FC-2311-4E03-AAFE-2DADE0839E10}" type="datetime4">
              <a:rPr lang="en-US" smtClean="0"/>
              <a:pPr/>
              <a:t>September 14, 2023</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dirty="0"/>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286243"/>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dirty="0"/>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e0ce0b71-2bf1-405a-9fd7-d906bf1f9c55&quot;}}">
            <a:extLst>
              <a:ext uri="{FF2B5EF4-FFF2-40B4-BE49-F238E27FC236}">
                <a16:creationId xmlns:a16="http://schemas.microsoft.com/office/drawing/2014/main" id="{EDC4708C-CD54-B7F2-D805-7C44F6F2B07D}"/>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979422915"/>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2047" userDrawn="1">
          <p15:clr>
            <a:srgbClr val="FF96FF"/>
          </p15:clr>
        </p15:guide>
        <p15:guide id="5" orient="horz" pos="2273" userDrawn="1">
          <p15:clr>
            <a:srgbClr val="FF96FF"/>
          </p15:clr>
        </p15:guide>
        <p15:guide id="6" orient="horz" pos="3866" userDrawn="1">
          <p15:clr>
            <a:srgbClr val="FF96FF"/>
          </p15:clr>
        </p15:guide>
        <p15:guide id="7" pos="453" userDrawn="1">
          <p15:clr>
            <a:srgbClr val="FF96FF"/>
          </p15:clr>
        </p15:guide>
        <p15:guide id="8" pos="810" userDrawn="1">
          <p15:clr>
            <a:srgbClr val="FF96FF"/>
          </p15:clr>
        </p15:guide>
        <p15:guide id="9" pos="1036" userDrawn="1">
          <p15:clr>
            <a:srgbClr val="FF96FF"/>
          </p15:clr>
        </p15:guide>
        <p15:guide id="10" pos="1393" userDrawn="1">
          <p15:clr>
            <a:srgbClr val="FF96FF"/>
          </p15:clr>
        </p15:guide>
        <p15:guide id="11" pos="1620" userDrawn="1">
          <p15:clr>
            <a:srgbClr val="FF96FF"/>
          </p15:clr>
        </p15:guide>
        <p15:guide id="12" pos="1976" userDrawn="1">
          <p15:clr>
            <a:srgbClr val="FF96FF"/>
          </p15:clr>
        </p15:guide>
        <p15:guide id="13" pos="2203" userDrawn="1">
          <p15:clr>
            <a:srgbClr val="FF96FF"/>
          </p15:clr>
        </p15:guide>
        <p15:guide id="14" pos="2560" userDrawn="1">
          <p15:clr>
            <a:srgbClr val="FF96FF"/>
          </p15:clr>
        </p15:guide>
        <p15:guide id="15" pos="2786" userDrawn="1">
          <p15:clr>
            <a:srgbClr val="FF96FF"/>
          </p15:clr>
        </p15:guide>
        <p15:guide id="16" pos="3143" userDrawn="1">
          <p15:clr>
            <a:srgbClr val="FF96FF"/>
          </p15:clr>
        </p15:guide>
        <p15:guide id="17" pos="3370" userDrawn="1">
          <p15:clr>
            <a:srgbClr val="FF96FF"/>
          </p15:clr>
        </p15:guide>
        <p15:guide id="18" pos="3726" userDrawn="1">
          <p15:clr>
            <a:srgbClr val="FF96FF"/>
          </p15:clr>
        </p15:guide>
        <p15:guide id="19" pos="3953" userDrawn="1">
          <p15:clr>
            <a:srgbClr val="FF96FF"/>
          </p15:clr>
        </p15:guide>
        <p15:guide id="20" pos="4309" userDrawn="1">
          <p15:clr>
            <a:srgbClr val="FF96FF"/>
          </p15:clr>
        </p15:guide>
        <p15:guide id="21" pos="4536" userDrawn="1">
          <p15:clr>
            <a:srgbClr val="FF96FF"/>
          </p15:clr>
        </p15:guide>
        <p15:guide id="22" pos="4893" userDrawn="1">
          <p15:clr>
            <a:srgbClr val="FF96FF"/>
          </p15:clr>
        </p15:guide>
        <p15:guide id="23" pos="5120" userDrawn="1">
          <p15:clr>
            <a:srgbClr val="FF96FF"/>
          </p15:clr>
        </p15:guide>
        <p15:guide id="24" pos="5476" userDrawn="1">
          <p15:clr>
            <a:srgbClr val="FF96FF"/>
          </p15:clr>
        </p15:guide>
        <p15:guide id="25" pos="5703" userDrawn="1">
          <p15:clr>
            <a:srgbClr val="FF96FF"/>
          </p15:clr>
        </p15:guide>
        <p15:guide id="26" pos="6059" userDrawn="1">
          <p15:clr>
            <a:srgbClr val="FF96FF"/>
          </p15:clr>
        </p15:guide>
        <p15:guide id="27" pos="6286" userDrawn="1">
          <p15:clr>
            <a:srgbClr val="FF96FF"/>
          </p15:clr>
        </p15:guide>
        <p15:guide id="28" pos="6643" userDrawn="1">
          <p15:clr>
            <a:srgbClr val="FF96FF"/>
          </p15:clr>
        </p15:guide>
        <p15:guide id="29" pos="6869" userDrawn="1">
          <p15:clr>
            <a:srgbClr val="FF96FF"/>
          </p15:clr>
        </p15:guide>
        <p15:guide id="30" pos="7226"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5="http://schemas.microsoft.com/office/powerpoint/2012/main" xmlns:p14="http://schemas.microsoft.com/office/powerpoint/2010/main" xmlns:a14="http://schemas.microsoft.com/office/drawing/2010/main" xmlns:a16="http://schemas.microsoft.com/office/drawing/2014/main" xmlns=""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2555C37E-A1C6-4459-9E67-8F853AD043DA}" type="datetime4">
              <a:rPr lang="en-US" smtClean="0"/>
              <a:pPr/>
              <a:t>September 14,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450124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4717543"/>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4" name="Content Placeholder 2">
            <a:extLst>
              <a:ext uri="{FF2B5EF4-FFF2-40B4-BE49-F238E27FC236}">
                <a16:creationId xmlns:a16="http://schemas.microsoft.com/office/drawing/2014/main" id="{411FCB7A-8CF2-FF56-27FD-1990B8CFF15A}"/>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pic>
        <p:nvPicPr>
          <p:cNvPr id="903804547" name="Picture 4" descr="{&quot;templafy&quot;:{&quot;id&quot;:&quot;473175f6-db8c-4ef7-82c3-bab0e0655f2c&quot;}}"/>
          <p:cNvPicPr>
            <a:picLocks noChangeAspect="1"/>
          </p:cNvPicPr>
          <p:nvPr/>
        </p:nvPicPr>
        <p:blipFill>
          <a:blip r:embed="rId5">
            <a:extLst/>
          </a:blip>
          <a:stretch>
            <a:fillRect/>
          </a:stretch>
        </p:blipFill>
        <p:spPr>
          <a:xfrm>
            <a:off x="680769" y="669969"/>
            <a:ext cx="5084504" cy="1274174"/>
          </a:xfrm>
          <a:prstGeom prst="rect">
            <a:avLst/>
          </a:prstGeom>
        </p:spPr>
      </p:pic>
    </p:spTree>
    <p:extLst>
      <p:ext uri="{BB962C8B-B14F-4D97-AF65-F5344CB8AC3E}">
        <p14:creationId xmlns:p14="http://schemas.microsoft.com/office/powerpoint/2010/main" val="15828764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032c0a0e-b783-4d96-b87e-e73d5ca2d0b9&quot;}}">
            <a:extLst>
              <a:ext uri="{FF2B5EF4-FFF2-40B4-BE49-F238E27FC236}">
                <a16:creationId xmlns:a16="http://schemas.microsoft.com/office/drawing/2014/main" id="{82A8297C-CDDC-2966-C397-33725EE8D105}"/>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3890766016"/>
      </p:ext>
    </p:extLst>
  </p:cSld>
  <p:clrMapOvr>
    <a:masterClrMapping/>
  </p:clrMapOvr>
  <p:extLst>
    <p:ext uri="{DCECCB84-F9BA-43D5-87BE-67443E8EF086}">
      <p15:sldGuideLst xmlns:p15="http://schemas.microsoft.com/office/powerpoint/2012/main">
        <p15:guide id="1" orient="horz" pos="453" userDrawn="1">
          <p15:clr>
            <a:srgbClr val="8F8F8F"/>
          </p15:clr>
        </p15:guide>
        <p15:guide id="3" orient="horz" pos="1570"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7"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guide id="29" orient="horz" pos="1797"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endParaRPr lang="en-GB" dirty="0"/>
          </a:p>
        </p:txBody>
      </p:sp>
      <p:sp>
        <p:nvSpPr>
          <p:cNvPr id="6" name="Footers" descr="{&quot;templafy&quot;:{&quot;id&quot;:&quot;44adebd0-9b3d-415b-88b3-0fb41811c960&quot;}}">
            <a:extLst>
              <a:ext uri="{FF2B5EF4-FFF2-40B4-BE49-F238E27FC236}">
                <a16:creationId xmlns:a16="http://schemas.microsoft.com/office/drawing/2014/main" id="{D09B7859-4BFA-0D77-C7FF-EF07F0410453}"/>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264606689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3" orient="horz"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175396754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sp>
        <p:nvSpPr>
          <p:cNvPr id="15" name="Footers" descr="{&quot;templafy&quot;:{&quot;id&quot;:&quot;a7ef5284-f3c1-4553-aab7-da6be55151a7&quot;}}">
            <a:extLst>
              <a:ext uri="{FF2B5EF4-FFF2-40B4-BE49-F238E27FC236}">
                <a16:creationId xmlns:a16="http://schemas.microsoft.com/office/drawing/2014/main" id="{E089BA30-0544-BB92-B27F-1E09FDA031B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216961744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348230607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userDrawn="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September 14, 2023</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195613105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9e15f050-c9f2-4ca2-91f8-970f638e324e&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92876128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14343259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88189217-5b09-4379-a775-6e48bedd2438&quot;}}">
            <a:extLst>
              <a:ext uri="{FF2B5EF4-FFF2-40B4-BE49-F238E27FC236}">
                <a16:creationId xmlns:a16="http://schemas.microsoft.com/office/drawing/2014/main" id="{E437CE73-48A8-6501-39C1-A1E43A2B9173}"/>
              </a:ext>
            </a:extLst>
          </p:cNvPr>
          <p:cNvSpPr/>
          <p:nvPr userDrawn="1"/>
        </p:nvSpPr>
        <p:spPr>
          <a:xfrm>
            <a:off x="6094802" y="6439469"/>
            <a:ext cx="5373298"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Tree>
    <p:extLst>
      <p:ext uri="{BB962C8B-B14F-4D97-AF65-F5344CB8AC3E}">
        <p14:creationId xmlns:p14="http://schemas.microsoft.com/office/powerpoint/2010/main" val="32139860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sp>
        <p:nvSpPr>
          <p:cNvPr id="8" name="Footers" descr="{&quot;templafy&quot;:{&quot;id&quot;:&quot;7702c3ef-f013-4f0f-94d6-3f876fb2d5f6&quot;}}">
            <a:extLst>
              <a:ext uri="{FF2B5EF4-FFF2-40B4-BE49-F238E27FC236}">
                <a16:creationId xmlns:a16="http://schemas.microsoft.com/office/drawing/2014/main" id="{6D57E22F-014A-FDF5-8749-C999CC6D20AD}"/>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169888123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7915225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3737435554"/>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1025" userDrawn="1">
          <p15:clr>
            <a:srgbClr val="8F8F8F"/>
          </p15:clr>
        </p15:guide>
        <p15:guide id="3" orient="horz" pos="107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197DF7FC-2311-4E03-AAFE-2DADE0839E10}" type="datetime4">
              <a:rPr lang="en-US" noProof="0" smtClean="0"/>
              <a:t>September 14, 2023</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1333805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131d9a18-c3e1-493c-982d-f3eadb19d85b&quot;}}">
            <a:extLst>
              <a:ext uri="{FF2B5EF4-FFF2-40B4-BE49-F238E27FC236}">
                <a16:creationId xmlns:a16="http://schemas.microsoft.com/office/drawing/2014/main" id="{AD7FCB85-6DF8-7133-9CEA-CE8EF93D41E2}"/>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2984639071"/>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270292570"/>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grpSp>
        <p:nvGrpSpPr>
          <p:cNvPr id="3" name="Group 2">
            <a:extLst>
              <a:ext uri="{FF2B5EF4-FFF2-40B4-BE49-F238E27FC236}">
                <a16:creationId xmlns:a16="http://schemas.microsoft.com/office/drawing/2014/main" id="{32226A66-5DC3-953F-2B42-68A9AAEE705B}"/>
              </a:ext>
            </a:extLst>
          </p:cNvPr>
          <p:cNvGrpSpPr/>
          <p:nvPr userDrawn="1"/>
        </p:nvGrpSpPr>
        <p:grpSpPr>
          <a:xfrm>
            <a:off x="4724397" y="3211027"/>
            <a:ext cx="2743202" cy="435946"/>
            <a:chOff x="728662" y="709353"/>
            <a:chExt cx="2743202" cy="435946"/>
          </a:xfrm>
        </p:grpSpPr>
        <p:pic>
          <p:nvPicPr>
            <p:cNvPr id="4" name="Picture 3">
              <a:extLst>
                <a:ext uri="{FF2B5EF4-FFF2-40B4-BE49-F238E27FC236}">
                  <a16:creationId xmlns:a16="http://schemas.microsoft.com/office/drawing/2014/main" id="{C344384E-4AF3-B4A4-F189-409E7C8A0413}"/>
                </a:ext>
              </a:extLst>
            </p:cNvPr>
            <p:cNvPicPr>
              <a:picLocks noChangeAspect="1"/>
            </p:cNvPicPr>
            <p:nvPr/>
          </p:nvPicPr>
          <p:blipFill rotWithShape="1">
            <a:blip r:embed="rId3">
              <a:extLst>
                <a:ext uri="{28A0092B-C50C-407E-A947-70E740481C1C}">
                  <a14:useLocalDpi xmlns:a14="http://schemas.microsoft.com/office/drawing/2010/main" val="0"/>
                </a:ext>
              </a:extLst>
            </a:blip>
            <a:srcRect r="86053"/>
            <a:stretch/>
          </p:blipFill>
          <p:spPr>
            <a:xfrm>
              <a:off x="728662" y="709353"/>
              <a:ext cx="381588" cy="435946"/>
            </a:xfrm>
            <a:prstGeom prst="rect">
              <a:avLst/>
            </a:prstGeom>
          </p:spPr>
        </p:pic>
        <p:sp>
          <p:nvSpPr>
            <p:cNvPr id="5" name="Freeform 33">
              <a:extLst>
                <a:ext uri="{FF2B5EF4-FFF2-40B4-BE49-F238E27FC236}">
                  <a16:creationId xmlns:a16="http://schemas.microsoft.com/office/drawing/2014/main" id="{0DE36B48-2DFA-C617-11D3-E6301B89EAC4}"/>
                </a:ext>
              </a:extLst>
            </p:cNvPr>
            <p:cNvSpPr>
              <a:spLocks noEditPoints="1"/>
            </p:cNvSpPr>
            <p:nvPr/>
          </p:nvSpPr>
          <p:spPr bwMode="auto">
            <a:xfrm>
              <a:off x="1222376" y="709353"/>
              <a:ext cx="2249488" cy="295275"/>
            </a:xfrm>
            <a:custGeom>
              <a:avLst/>
              <a:gdLst>
                <a:gd name="T0" fmla="*/ 3918 w 3977"/>
                <a:gd name="T1" fmla="*/ 318 h 515"/>
                <a:gd name="T2" fmla="*/ 3977 w 3977"/>
                <a:gd name="T3" fmla="*/ 433 h 515"/>
                <a:gd name="T4" fmla="*/ 3973 w 3977"/>
                <a:gd name="T5" fmla="*/ 332 h 515"/>
                <a:gd name="T6" fmla="*/ 3688 w 3977"/>
                <a:gd name="T7" fmla="*/ 493 h 515"/>
                <a:gd name="T8" fmla="*/ 3585 w 3977"/>
                <a:gd name="T9" fmla="*/ 308 h 515"/>
                <a:gd name="T10" fmla="*/ 3488 w 3977"/>
                <a:gd name="T11" fmla="*/ 507 h 515"/>
                <a:gd name="T12" fmla="*/ 3337 w 3977"/>
                <a:gd name="T13" fmla="*/ 235 h 515"/>
                <a:gd name="T14" fmla="*/ 3543 w 3977"/>
                <a:gd name="T15" fmla="*/ 212 h 515"/>
                <a:gd name="T16" fmla="*/ 3280 w 3977"/>
                <a:gd name="T17" fmla="*/ 99 h 515"/>
                <a:gd name="T18" fmla="*/ 3280 w 3977"/>
                <a:gd name="T19" fmla="*/ 99 h 515"/>
                <a:gd name="T20" fmla="*/ 3163 w 3977"/>
                <a:gd name="T21" fmla="*/ 507 h 515"/>
                <a:gd name="T22" fmla="*/ 3163 w 3977"/>
                <a:gd name="T23" fmla="*/ 221 h 515"/>
                <a:gd name="T24" fmla="*/ 2812 w 3977"/>
                <a:gd name="T25" fmla="*/ 99 h 515"/>
                <a:gd name="T26" fmla="*/ 2812 w 3977"/>
                <a:gd name="T27" fmla="*/ 99 h 515"/>
                <a:gd name="T28" fmla="*/ 2852 w 3977"/>
                <a:gd name="T29" fmla="*/ 507 h 515"/>
                <a:gd name="T30" fmla="*/ 2695 w 3977"/>
                <a:gd name="T31" fmla="*/ 235 h 515"/>
                <a:gd name="T32" fmla="*/ 2804 w 3977"/>
                <a:gd name="T33" fmla="*/ 453 h 515"/>
                <a:gd name="T34" fmla="*/ 2521 w 3977"/>
                <a:gd name="T35" fmla="*/ 494 h 515"/>
                <a:gd name="T36" fmla="*/ 2621 w 3977"/>
                <a:gd name="T37" fmla="*/ 451 h 515"/>
                <a:gd name="T38" fmla="*/ 2470 w 3977"/>
                <a:gd name="T39" fmla="*/ 212 h 515"/>
                <a:gd name="T40" fmla="*/ 2512 w 3977"/>
                <a:gd name="T41" fmla="*/ 9 h 515"/>
                <a:gd name="T42" fmla="*/ 2236 w 3977"/>
                <a:gd name="T43" fmla="*/ 318 h 515"/>
                <a:gd name="T44" fmla="*/ 2236 w 3977"/>
                <a:gd name="T45" fmla="*/ 318 h 515"/>
                <a:gd name="T46" fmla="*/ 2295 w 3977"/>
                <a:gd name="T47" fmla="*/ 454 h 515"/>
                <a:gd name="T48" fmla="*/ 2080 w 3977"/>
                <a:gd name="T49" fmla="*/ 332 h 515"/>
                <a:gd name="T50" fmla="*/ 1949 w 3977"/>
                <a:gd name="T51" fmla="*/ 414 h 515"/>
                <a:gd name="T52" fmla="*/ 1887 w 3977"/>
                <a:gd name="T53" fmla="*/ 423 h 515"/>
                <a:gd name="T54" fmla="*/ 1537 w 3977"/>
                <a:gd name="T55" fmla="*/ 124 h 515"/>
                <a:gd name="T56" fmla="*/ 1426 w 3977"/>
                <a:gd name="T57" fmla="*/ 507 h 515"/>
                <a:gd name="T58" fmla="*/ 1453 w 3977"/>
                <a:gd name="T59" fmla="*/ 44 h 515"/>
                <a:gd name="T60" fmla="*/ 1977 w 3977"/>
                <a:gd name="T61" fmla="*/ 57 h 515"/>
                <a:gd name="T62" fmla="*/ 1342 w 3977"/>
                <a:gd name="T63" fmla="*/ 507 h 515"/>
                <a:gd name="T64" fmla="*/ 1175 w 3977"/>
                <a:gd name="T65" fmla="*/ 242 h 515"/>
                <a:gd name="T66" fmla="*/ 991 w 3977"/>
                <a:gd name="T67" fmla="*/ 507 h 515"/>
                <a:gd name="T68" fmla="*/ 991 w 3977"/>
                <a:gd name="T69" fmla="*/ 221 h 515"/>
                <a:gd name="T70" fmla="*/ 1294 w 3977"/>
                <a:gd name="T71" fmla="*/ 315 h 515"/>
                <a:gd name="T72" fmla="*/ 978 w 3977"/>
                <a:gd name="T73" fmla="*/ 493 h 515"/>
                <a:gd name="T74" fmla="*/ 875 w 3977"/>
                <a:gd name="T75" fmla="*/ 308 h 515"/>
                <a:gd name="T76" fmla="*/ 778 w 3977"/>
                <a:gd name="T77" fmla="*/ 507 h 515"/>
                <a:gd name="T78" fmla="*/ 627 w 3977"/>
                <a:gd name="T79" fmla="*/ 235 h 515"/>
                <a:gd name="T80" fmla="*/ 833 w 3977"/>
                <a:gd name="T81" fmla="*/ 212 h 515"/>
                <a:gd name="T82" fmla="*/ 552 w 3977"/>
                <a:gd name="T83" fmla="*/ 318 h 515"/>
                <a:gd name="T84" fmla="*/ 396 w 3977"/>
                <a:gd name="T85" fmla="*/ 332 h 515"/>
                <a:gd name="T86" fmla="*/ 493 w 3977"/>
                <a:gd name="T87" fmla="*/ 515 h 515"/>
                <a:gd name="T88" fmla="*/ 396 w 3977"/>
                <a:gd name="T89" fmla="*/ 332 h 515"/>
                <a:gd name="T90" fmla="*/ 172 w 3977"/>
                <a:gd name="T91" fmla="*/ 61 h 515"/>
                <a:gd name="T92" fmla="*/ 114 w 3977"/>
                <a:gd name="T93" fmla="*/ 419 h 515"/>
                <a:gd name="T94" fmla="*/ 53 w 3977"/>
                <a:gd name="T95" fmla="*/ 421 h 515"/>
                <a:gd name="T96" fmla="*/ 349 w 3977"/>
                <a:gd name="T97" fmla="*/ 175 h 515"/>
                <a:gd name="T98" fmla="*/ 3135 w 3977"/>
                <a:gd name="T99" fmla="*/ 313 h 515"/>
                <a:gd name="T100" fmla="*/ 3036 w 3977"/>
                <a:gd name="T101" fmla="*/ 491 h 515"/>
                <a:gd name="T102" fmla="*/ 3021 w 3977"/>
                <a:gd name="T103" fmla="*/ 21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7" h="515">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413618739"/>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7"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C">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grpSp>
        <p:nvGrpSpPr>
          <p:cNvPr id="8" name="Group 7">
            <a:extLst>
              <a:ext uri="{FF2B5EF4-FFF2-40B4-BE49-F238E27FC236}">
                <a16:creationId xmlns:a16="http://schemas.microsoft.com/office/drawing/2014/main" id="{E713D132-8C61-C600-AFB3-F62335C60208}"/>
              </a:ext>
            </a:extLst>
          </p:cNvPr>
          <p:cNvGrpSpPr/>
          <p:nvPr userDrawn="1"/>
        </p:nvGrpSpPr>
        <p:grpSpPr>
          <a:xfrm>
            <a:off x="4724397" y="3211027"/>
            <a:ext cx="2743202" cy="435946"/>
            <a:chOff x="4724397" y="3211027"/>
            <a:chExt cx="2743202" cy="435946"/>
          </a:xfrm>
        </p:grpSpPr>
        <p:pic>
          <p:nvPicPr>
            <p:cNvPr id="9" name="Picture 8">
              <a:extLst>
                <a:ext uri="{FF2B5EF4-FFF2-40B4-BE49-F238E27FC236}">
                  <a16:creationId xmlns:a16="http://schemas.microsoft.com/office/drawing/2014/main" id="{5FF09B02-6C86-BF07-BC42-4DA86C0C91C0}"/>
                </a:ext>
              </a:extLst>
            </p:cNvPr>
            <p:cNvPicPr>
              <a:picLocks noChangeAspect="1"/>
            </p:cNvPicPr>
            <p:nvPr/>
          </p:nvPicPr>
          <p:blipFill rotWithShape="1">
            <a:blip r:embed="rId3">
              <a:extLst>
                <a:ext uri="{28A0092B-C50C-407E-A947-70E740481C1C}">
                  <a14:useLocalDpi xmlns:a14="http://schemas.microsoft.com/office/drawing/2010/main" val="0"/>
                </a:ext>
              </a:extLst>
            </a:blip>
            <a:srcRect r="86053"/>
            <a:stretch/>
          </p:blipFill>
          <p:spPr>
            <a:xfrm>
              <a:off x="4724397" y="3211027"/>
              <a:ext cx="381588" cy="435946"/>
            </a:xfrm>
            <a:prstGeom prst="rect">
              <a:avLst/>
            </a:prstGeom>
          </p:spPr>
        </p:pic>
        <p:sp>
          <p:nvSpPr>
            <p:cNvPr id="10" name="Freeform 33">
              <a:extLst>
                <a:ext uri="{FF2B5EF4-FFF2-40B4-BE49-F238E27FC236}">
                  <a16:creationId xmlns:a16="http://schemas.microsoft.com/office/drawing/2014/main" id="{C106549B-7A55-FB9D-40AE-058D5282DBEE}"/>
                </a:ext>
              </a:extLst>
            </p:cNvPr>
            <p:cNvSpPr>
              <a:spLocks noEditPoints="1"/>
            </p:cNvSpPr>
            <p:nvPr/>
          </p:nvSpPr>
          <p:spPr bwMode="white">
            <a:xfrm>
              <a:off x="5218111" y="3211027"/>
              <a:ext cx="2249488" cy="295275"/>
            </a:xfrm>
            <a:custGeom>
              <a:avLst/>
              <a:gdLst>
                <a:gd name="T0" fmla="*/ 3918 w 3977"/>
                <a:gd name="T1" fmla="*/ 318 h 515"/>
                <a:gd name="T2" fmla="*/ 3977 w 3977"/>
                <a:gd name="T3" fmla="*/ 433 h 515"/>
                <a:gd name="T4" fmla="*/ 3973 w 3977"/>
                <a:gd name="T5" fmla="*/ 332 h 515"/>
                <a:gd name="T6" fmla="*/ 3688 w 3977"/>
                <a:gd name="T7" fmla="*/ 493 h 515"/>
                <a:gd name="T8" fmla="*/ 3585 w 3977"/>
                <a:gd name="T9" fmla="*/ 308 h 515"/>
                <a:gd name="T10" fmla="*/ 3488 w 3977"/>
                <a:gd name="T11" fmla="*/ 507 h 515"/>
                <a:gd name="T12" fmla="*/ 3337 w 3977"/>
                <a:gd name="T13" fmla="*/ 235 h 515"/>
                <a:gd name="T14" fmla="*/ 3543 w 3977"/>
                <a:gd name="T15" fmla="*/ 212 h 515"/>
                <a:gd name="T16" fmla="*/ 3280 w 3977"/>
                <a:gd name="T17" fmla="*/ 99 h 515"/>
                <a:gd name="T18" fmla="*/ 3280 w 3977"/>
                <a:gd name="T19" fmla="*/ 99 h 515"/>
                <a:gd name="T20" fmla="*/ 3163 w 3977"/>
                <a:gd name="T21" fmla="*/ 507 h 515"/>
                <a:gd name="T22" fmla="*/ 3163 w 3977"/>
                <a:gd name="T23" fmla="*/ 221 h 515"/>
                <a:gd name="T24" fmla="*/ 2812 w 3977"/>
                <a:gd name="T25" fmla="*/ 99 h 515"/>
                <a:gd name="T26" fmla="*/ 2812 w 3977"/>
                <a:gd name="T27" fmla="*/ 99 h 515"/>
                <a:gd name="T28" fmla="*/ 2852 w 3977"/>
                <a:gd name="T29" fmla="*/ 507 h 515"/>
                <a:gd name="T30" fmla="*/ 2695 w 3977"/>
                <a:gd name="T31" fmla="*/ 235 h 515"/>
                <a:gd name="T32" fmla="*/ 2804 w 3977"/>
                <a:gd name="T33" fmla="*/ 453 h 515"/>
                <a:gd name="T34" fmla="*/ 2521 w 3977"/>
                <a:gd name="T35" fmla="*/ 494 h 515"/>
                <a:gd name="T36" fmla="*/ 2621 w 3977"/>
                <a:gd name="T37" fmla="*/ 451 h 515"/>
                <a:gd name="T38" fmla="*/ 2470 w 3977"/>
                <a:gd name="T39" fmla="*/ 212 h 515"/>
                <a:gd name="T40" fmla="*/ 2512 w 3977"/>
                <a:gd name="T41" fmla="*/ 9 h 515"/>
                <a:gd name="T42" fmla="*/ 2236 w 3977"/>
                <a:gd name="T43" fmla="*/ 318 h 515"/>
                <a:gd name="T44" fmla="*/ 2236 w 3977"/>
                <a:gd name="T45" fmla="*/ 318 h 515"/>
                <a:gd name="T46" fmla="*/ 2295 w 3977"/>
                <a:gd name="T47" fmla="*/ 454 h 515"/>
                <a:gd name="T48" fmla="*/ 2080 w 3977"/>
                <a:gd name="T49" fmla="*/ 332 h 515"/>
                <a:gd name="T50" fmla="*/ 1949 w 3977"/>
                <a:gd name="T51" fmla="*/ 414 h 515"/>
                <a:gd name="T52" fmla="*/ 1887 w 3977"/>
                <a:gd name="T53" fmla="*/ 423 h 515"/>
                <a:gd name="T54" fmla="*/ 1537 w 3977"/>
                <a:gd name="T55" fmla="*/ 124 h 515"/>
                <a:gd name="T56" fmla="*/ 1426 w 3977"/>
                <a:gd name="T57" fmla="*/ 507 h 515"/>
                <a:gd name="T58" fmla="*/ 1453 w 3977"/>
                <a:gd name="T59" fmla="*/ 44 h 515"/>
                <a:gd name="T60" fmla="*/ 1977 w 3977"/>
                <a:gd name="T61" fmla="*/ 57 h 515"/>
                <a:gd name="T62" fmla="*/ 1342 w 3977"/>
                <a:gd name="T63" fmla="*/ 507 h 515"/>
                <a:gd name="T64" fmla="*/ 1175 w 3977"/>
                <a:gd name="T65" fmla="*/ 242 h 515"/>
                <a:gd name="T66" fmla="*/ 991 w 3977"/>
                <a:gd name="T67" fmla="*/ 507 h 515"/>
                <a:gd name="T68" fmla="*/ 991 w 3977"/>
                <a:gd name="T69" fmla="*/ 221 h 515"/>
                <a:gd name="T70" fmla="*/ 1294 w 3977"/>
                <a:gd name="T71" fmla="*/ 315 h 515"/>
                <a:gd name="T72" fmla="*/ 978 w 3977"/>
                <a:gd name="T73" fmla="*/ 493 h 515"/>
                <a:gd name="T74" fmla="*/ 875 w 3977"/>
                <a:gd name="T75" fmla="*/ 308 h 515"/>
                <a:gd name="T76" fmla="*/ 778 w 3977"/>
                <a:gd name="T77" fmla="*/ 507 h 515"/>
                <a:gd name="T78" fmla="*/ 627 w 3977"/>
                <a:gd name="T79" fmla="*/ 235 h 515"/>
                <a:gd name="T80" fmla="*/ 833 w 3977"/>
                <a:gd name="T81" fmla="*/ 212 h 515"/>
                <a:gd name="T82" fmla="*/ 552 w 3977"/>
                <a:gd name="T83" fmla="*/ 318 h 515"/>
                <a:gd name="T84" fmla="*/ 396 w 3977"/>
                <a:gd name="T85" fmla="*/ 332 h 515"/>
                <a:gd name="T86" fmla="*/ 493 w 3977"/>
                <a:gd name="T87" fmla="*/ 515 h 515"/>
                <a:gd name="T88" fmla="*/ 396 w 3977"/>
                <a:gd name="T89" fmla="*/ 332 h 515"/>
                <a:gd name="T90" fmla="*/ 172 w 3977"/>
                <a:gd name="T91" fmla="*/ 61 h 515"/>
                <a:gd name="T92" fmla="*/ 114 w 3977"/>
                <a:gd name="T93" fmla="*/ 419 h 515"/>
                <a:gd name="T94" fmla="*/ 53 w 3977"/>
                <a:gd name="T95" fmla="*/ 421 h 515"/>
                <a:gd name="T96" fmla="*/ 349 w 3977"/>
                <a:gd name="T97" fmla="*/ 175 h 515"/>
                <a:gd name="T98" fmla="*/ 3135 w 3977"/>
                <a:gd name="T99" fmla="*/ 313 h 515"/>
                <a:gd name="T100" fmla="*/ 3036 w 3977"/>
                <a:gd name="T101" fmla="*/ 491 h 515"/>
                <a:gd name="T102" fmla="*/ 3021 w 3977"/>
                <a:gd name="T103" fmla="*/ 21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77" h="515">
                  <a:moveTo>
                    <a:pt x="3918" y="318"/>
                  </a:moveTo>
                  <a:lnTo>
                    <a:pt x="3918" y="318"/>
                  </a:lnTo>
                  <a:cubicBezTo>
                    <a:pt x="3921" y="255"/>
                    <a:pt x="3878" y="229"/>
                    <a:pt x="3842" y="229"/>
                  </a:cubicBezTo>
                  <a:cubicBezTo>
                    <a:pt x="3794" y="229"/>
                    <a:pt x="3766" y="265"/>
                    <a:pt x="3762" y="318"/>
                  </a:cubicBezTo>
                  <a:lnTo>
                    <a:pt x="3918" y="318"/>
                  </a:lnTo>
                  <a:lnTo>
                    <a:pt x="3918" y="318"/>
                  </a:lnTo>
                  <a:close/>
                  <a:moveTo>
                    <a:pt x="3762" y="332"/>
                  </a:moveTo>
                  <a:lnTo>
                    <a:pt x="3762" y="332"/>
                  </a:lnTo>
                  <a:cubicBezTo>
                    <a:pt x="3761" y="461"/>
                    <a:pt x="3838" y="493"/>
                    <a:pt x="3876" y="493"/>
                  </a:cubicBezTo>
                  <a:cubicBezTo>
                    <a:pt x="3916" y="493"/>
                    <a:pt x="3936" y="479"/>
                    <a:pt x="3977" y="433"/>
                  </a:cubicBezTo>
                  <a:lnTo>
                    <a:pt x="3977" y="454"/>
                  </a:lnTo>
                  <a:cubicBezTo>
                    <a:pt x="3943" y="498"/>
                    <a:pt x="3909" y="515"/>
                    <a:pt x="3859" y="515"/>
                  </a:cubicBezTo>
                  <a:cubicBezTo>
                    <a:pt x="3770" y="515"/>
                    <a:pt x="3705" y="453"/>
                    <a:pt x="3705" y="367"/>
                  </a:cubicBezTo>
                  <a:cubicBezTo>
                    <a:pt x="3705" y="280"/>
                    <a:pt x="3768" y="212"/>
                    <a:pt x="3849" y="212"/>
                  </a:cubicBezTo>
                  <a:cubicBezTo>
                    <a:pt x="3915" y="212"/>
                    <a:pt x="3977" y="266"/>
                    <a:pt x="3973" y="332"/>
                  </a:cubicBezTo>
                  <a:lnTo>
                    <a:pt x="3762" y="332"/>
                  </a:lnTo>
                  <a:lnTo>
                    <a:pt x="3762" y="332"/>
                  </a:lnTo>
                  <a:close/>
                  <a:moveTo>
                    <a:pt x="3640" y="444"/>
                  </a:moveTo>
                  <a:lnTo>
                    <a:pt x="3640" y="444"/>
                  </a:lnTo>
                  <a:cubicBezTo>
                    <a:pt x="3640" y="482"/>
                    <a:pt x="3648" y="493"/>
                    <a:pt x="3688" y="493"/>
                  </a:cubicBezTo>
                  <a:lnTo>
                    <a:pt x="3688" y="507"/>
                  </a:lnTo>
                  <a:lnTo>
                    <a:pt x="3536" y="507"/>
                  </a:lnTo>
                  <a:lnTo>
                    <a:pt x="3536" y="493"/>
                  </a:lnTo>
                  <a:cubicBezTo>
                    <a:pt x="3574" y="493"/>
                    <a:pt x="3585" y="484"/>
                    <a:pt x="3585" y="457"/>
                  </a:cubicBezTo>
                  <a:lnTo>
                    <a:pt x="3585" y="308"/>
                  </a:lnTo>
                  <a:cubicBezTo>
                    <a:pt x="3585" y="262"/>
                    <a:pt x="3552" y="242"/>
                    <a:pt x="3521" y="242"/>
                  </a:cubicBezTo>
                  <a:cubicBezTo>
                    <a:pt x="3493" y="242"/>
                    <a:pt x="3468" y="260"/>
                    <a:pt x="3439" y="298"/>
                  </a:cubicBezTo>
                  <a:lnTo>
                    <a:pt x="3439" y="438"/>
                  </a:lnTo>
                  <a:cubicBezTo>
                    <a:pt x="3439" y="482"/>
                    <a:pt x="3445" y="493"/>
                    <a:pt x="3488" y="493"/>
                  </a:cubicBezTo>
                  <a:lnTo>
                    <a:pt x="3488" y="507"/>
                  </a:lnTo>
                  <a:lnTo>
                    <a:pt x="3337" y="507"/>
                  </a:lnTo>
                  <a:lnTo>
                    <a:pt x="3337" y="493"/>
                  </a:lnTo>
                  <a:cubicBezTo>
                    <a:pt x="3375" y="493"/>
                    <a:pt x="3385" y="490"/>
                    <a:pt x="3385" y="438"/>
                  </a:cubicBezTo>
                  <a:lnTo>
                    <a:pt x="3385" y="277"/>
                  </a:lnTo>
                  <a:cubicBezTo>
                    <a:pt x="3385" y="242"/>
                    <a:pt x="3376" y="235"/>
                    <a:pt x="3337" y="235"/>
                  </a:cubicBezTo>
                  <a:lnTo>
                    <a:pt x="3337" y="221"/>
                  </a:lnTo>
                  <a:lnTo>
                    <a:pt x="3426" y="212"/>
                  </a:lnTo>
                  <a:lnTo>
                    <a:pt x="3439" y="212"/>
                  </a:lnTo>
                  <a:lnTo>
                    <a:pt x="3439" y="270"/>
                  </a:lnTo>
                  <a:cubicBezTo>
                    <a:pt x="3473" y="231"/>
                    <a:pt x="3507" y="212"/>
                    <a:pt x="3543" y="212"/>
                  </a:cubicBezTo>
                  <a:cubicBezTo>
                    <a:pt x="3591" y="212"/>
                    <a:pt x="3640" y="246"/>
                    <a:pt x="3640" y="315"/>
                  </a:cubicBezTo>
                  <a:lnTo>
                    <a:pt x="3640" y="444"/>
                  </a:lnTo>
                  <a:lnTo>
                    <a:pt x="3640" y="444"/>
                  </a:lnTo>
                  <a:close/>
                  <a:moveTo>
                    <a:pt x="3280" y="99"/>
                  </a:moveTo>
                  <a:lnTo>
                    <a:pt x="3280" y="99"/>
                  </a:lnTo>
                  <a:cubicBezTo>
                    <a:pt x="3280" y="119"/>
                    <a:pt x="3265" y="135"/>
                    <a:pt x="3245" y="135"/>
                  </a:cubicBezTo>
                  <a:cubicBezTo>
                    <a:pt x="3226" y="135"/>
                    <a:pt x="3210" y="119"/>
                    <a:pt x="3210" y="99"/>
                  </a:cubicBezTo>
                  <a:cubicBezTo>
                    <a:pt x="3210" y="80"/>
                    <a:pt x="3226" y="65"/>
                    <a:pt x="3245" y="65"/>
                  </a:cubicBezTo>
                  <a:cubicBezTo>
                    <a:pt x="3265" y="65"/>
                    <a:pt x="3280" y="80"/>
                    <a:pt x="3280" y="99"/>
                  </a:cubicBezTo>
                  <a:lnTo>
                    <a:pt x="3280" y="99"/>
                  </a:lnTo>
                  <a:close/>
                  <a:moveTo>
                    <a:pt x="3272" y="453"/>
                  </a:moveTo>
                  <a:lnTo>
                    <a:pt x="3272" y="453"/>
                  </a:lnTo>
                  <a:cubicBezTo>
                    <a:pt x="3272" y="482"/>
                    <a:pt x="3279" y="493"/>
                    <a:pt x="3320" y="493"/>
                  </a:cubicBezTo>
                  <a:lnTo>
                    <a:pt x="3320" y="507"/>
                  </a:lnTo>
                  <a:lnTo>
                    <a:pt x="3163" y="507"/>
                  </a:lnTo>
                  <a:lnTo>
                    <a:pt x="3163" y="493"/>
                  </a:lnTo>
                  <a:cubicBezTo>
                    <a:pt x="3207" y="493"/>
                    <a:pt x="3217" y="487"/>
                    <a:pt x="3217" y="453"/>
                  </a:cubicBezTo>
                  <a:lnTo>
                    <a:pt x="3217" y="278"/>
                  </a:lnTo>
                  <a:cubicBezTo>
                    <a:pt x="3217" y="238"/>
                    <a:pt x="3205" y="235"/>
                    <a:pt x="3163" y="235"/>
                  </a:cubicBezTo>
                  <a:lnTo>
                    <a:pt x="3163" y="221"/>
                  </a:lnTo>
                  <a:lnTo>
                    <a:pt x="3258" y="212"/>
                  </a:lnTo>
                  <a:lnTo>
                    <a:pt x="3272" y="212"/>
                  </a:lnTo>
                  <a:lnTo>
                    <a:pt x="3272" y="453"/>
                  </a:lnTo>
                  <a:lnTo>
                    <a:pt x="3272" y="453"/>
                  </a:lnTo>
                  <a:close/>
                  <a:moveTo>
                    <a:pt x="2812" y="99"/>
                  </a:moveTo>
                  <a:lnTo>
                    <a:pt x="2812" y="99"/>
                  </a:lnTo>
                  <a:cubicBezTo>
                    <a:pt x="2812" y="119"/>
                    <a:pt x="2797" y="135"/>
                    <a:pt x="2778" y="135"/>
                  </a:cubicBezTo>
                  <a:cubicBezTo>
                    <a:pt x="2758" y="135"/>
                    <a:pt x="2742" y="119"/>
                    <a:pt x="2742" y="99"/>
                  </a:cubicBezTo>
                  <a:cubicBezTo>
                    <a:pt x="2742" y="80"/>
                    <a:pt x="2758" y="65"/>
                    <a:pt x="2778" y="65"/>
                  </a:cubicBezTo>
                  <a:cubicBezTo>
                    <a:pt x="2797" y="65"/>
                    <a:pt x="2812" y="80"/>
                    <a:pt x="2812" y="99"/>
                  </a:cubicBezTo>
                  <a:lnTo>
                    <a:pt x="2812" y="99"/>
                  </a:lnTo>
                  <a:close/>
                  <a:moveTo>
                    <a:pt x="2804" y="453"/>
                  </a:moveTo>
                  <a:lnTo>
                    <a:pt x="2804" y="453"/>
                  </a:lnTo>
                  <a:cubicBezTo>
                    <a:pt x="2804" y="482"/>
                    <a:pt x="2811" y="493"/>
                    <a:pt x="2852" y="493"/>
                  </a:cubicBezTo>
                  <a:lnTo>
                    <a:pt x="2852" y="507"/>
                  </a:lnTo>
                  <a:lnTo>
                    <a:pt x="2695" y="507"/>
                  </a:lnTo>
                  <a:lnTo>
                    <a:pt x="2695" y="493"/>
                  </a:lnTo>
                  <a:cubicBezTo>
                    <a:pt x="2739" y="493"/>
                    <a:pt x="2749" y="487"/>
                    <a:pt x="2749" y="453"/>
                  </a:cubicBezTo>
                  <a:lnTo>
                    <a:pt x="2749" y="278"/>
                  </a:lnTo>
                  <a:cubicBezTo>
                    <a:pt x="2749" y="238"/>
                    <a:pt x="2737" y="235"/>
                    <a:pt x="2695" y="235"/>
                  </a:cubicBezTo>
                  <a:lnTo>
                    <a:pt x="2695" y="221"/>
                  </a:lnTo>
                  <a:lnTo>
                    <a:pt x="2790" y="212"/>
                  </a:lnTo>
                  <a:lnTo>
                    <a:pt x="2804" y="212"/>
                  </a:lnTo>
                  <a:lnTo>
                    <a:pt x="2804" y="453"/>
                  </a:lnTo>
                  <a:lnTo>
                    <a:pt x="2804" y="453"/>
                  </a:lnTo>
                  <a:close/>
                  <a:moveTo>
                    <a:pt x="2566" y="278"/>
                  </a:moveTo>
                  <a:lnTo>
                    <a:pt x="2566" y="278"/>
                  </a:lnTo>
                  <a:cubicBezTo>
                    <a:pt x="2543" y="247"/>
                    <a:pt x="2512" y="229"/>
                    <a:pt x="2483" y="229"/>
                  </a:cubicBezTo>
                  <a:cubicBezTo>
                    <a:pt x="2431" y="229"/>
                    <a:pt x="2395" y="276"/>
                    <a:pt x="2395" y="346"/>
                  </a:cubicBezTo>
                  <a:cubicBezTo>
                    <a:pt x="2395" y="414"/>
                    <a:pt x="2427" y="494"/>
                    <a:pt x="2521" y="494"/>
                  </a:cubicBezTo>
                  <a:cubicBezTo>
                    <a:pt x="2553" y="494"/>
                    <a:pt x="2566" y="481"/>
                    <a:pt x="2566" y="450"/>
                  </a:cubicBezTo>
                  <a:lnTo>
                    <a:pt x="2566" y="278"/>
                  </a:lnTo>
                  <a:lnTo>
                    <a:pt x="2566" y="278"/>
                  </a:lnTo>
                  <a:close/>
                  <a:moveTo>
                    <a:pt x="2621" y="451"/>
                  </a:moveTo>
                  <a:lnTo>
                    <a:pt x="2621" y="451"/>
                  </a:lnTo>
                  <a:cubicBezTo>
                    <a:pt x="2621" y="482"/>
                    <a:pt x="2632" y="493"/>
                    <a:pt x="2669" y="493"/>
                  </a:cubicBezTo>
                  <a:lnTo>
                    <a:pt x="2669" y="507"/>
                  </a:lnTo>
                  <a:lnTo>
                    <a:pt x="2502" y="507"/>
                  </a:lnTo>
                  <a:cubicBezTo>
                    <a:pt x="2381" y="507"/>
                    <a:pt x="2336" y="425"/>
                    <a:pt x="2336" y="358"/>
                  </a:cubicBezTo>
                  <a:cubicBezTo>
                    <a:pt x="2336" y="277"/>
                    <a:pt x="2395" y="212"/>
                    <a:pt x="2470" y="212"/>
                  </a:cubicBezTo>
                  <a:cubicBezTo>
                    <a:pt x="2500" y="212"/>
                    <a:pt x="2530" y="223"/>
                    <a:pt x="2566" y="247"/>
                  </a:cubicBezTo>
                  <a:lnTo>
                    <a:pt x="2566" y="72"/>
                  </a:lnTo>
                  <a:cubicBezTo>
                    <a:pt x="2566" y="31"/>
                    <a:pt x="2556" y="23"/>
                    <a:pt x="2528" y="23"/>
                  </a:cubicBezTo>
                  <a:lnTo>
                    <a:pt x="2512" y="23"/>
                  </a:lnTo>
                  <a:lnTo>
                    <a:pt x="2512" y="9"/>
                  </a:lnTo>
                  <a:lnTo>
                    <a:pt x="2607" y="0"/>
                  </a:lnTo>
                  <a:lnTo>
                    <a:pt x="2621" y="0"/>
                  </a:lnTo>
                  <a:lnTo>
                    <a:pt x="2621" y="451"/>
                  </a:lnTo>
                  <a:lnTo>
                    <a:pt x="2621" y="451"/>
                  </a:lnTo>
                  <a:close/>
                  <a:moveTo>
                    <a:pt x="2236" y="318"/>
                  </a:moveTo>
                  <a:lnTo>
                    <a:pt x="2236" y="318"/>
                  </a:lnTo>
                  <a:cubicBezTo>
                    <a:pt x="2239" y="255"/>
                    <a:pt x="2196" y="229"/>
                    <a:pt x="2159" y="229"/>
                  </a:cubicBezTo>
                  <a:cubicBezTo>
                    <a:pt x="2112" y="229"/>
                    <a:pt x="2083" y="265"/>
                    <a:pt x="2080" y="318"/>
                  </a:cubicBezTo>
                  <a:lnTo>
                    <a:pt x="2236" y="318"/>
                  </a:lnTo>
                  <a:lnTo>
                    <a:pt x="2236" y="318"/>
                  </a:lnTo>
                  <a:close/>
                  <a:moveTo>
                    <a:pt x="2080" y="332"/>
                  </a:moveTo>
                  <a:lnTo>
                    <a:pt x="2080" y="332"/>
                  </a:lnTo>
                  <a:cubicBezTo>
                    <a:pt x="2079" y="461"/>
                    <a:pt x="2155" y="493"/>
                    <a:pt x="2194" y="493"/>
                  </a:cubicBezTo>
                  <a:cubicBezTo>
                    <a:pt x="2234" y="493"/>
                    <a:pt x="2254" y="479"/>
                    <a:pt x="2295" y="433"/>
                  </a:cubicBezTo>
                  <a:lnTo>
                    <a:pt x="2295" y="454"/>
                  </a:lnTo>
                  <a:cubicBezTo>
                    <a:pt x="2260" y="498"/>
                    <a:pt x="2227" y="515"/>
                    <a:pt x="2177" y="515"/>
                  </a:cubicBezTo>
                  <a:cubicBezTo>
                    <a:pt x="2088" y="515"/>
                    <a:pt x="2023" y="453"/>
                    <a:pt x="2023" y="367"/>
                  </a:cubicBezTo>
                  <a:cubicBezTo>
                    <a:pt x="2023" y="280"/>
                    <a:pt x="2086" y="212"/>
                    <a:pt x="2167" y="212"/>
                  </a:cubicBezTo>
                  <a:cubicBezTo>
                    <a:pt x="2233" y="212"/>
                    <a:pt x="2294" y="266"/>
                    <a:pt x="2290" y="332"/>
                  </a:cubicBezTo>
                  <a:lnTo>
                    <a:pt x="2080" y="332"/>
                  </a:lnTo>
                  <a:lnTo>
                    <a:pt x="2080" y="332"/>
                  </a:lnTo>
                  <a:close/>
                  <a:moveTo>
                    <a:pt x="1977" y="57"/>
                  </a:moveTo>
                  <a:lnTo>
                    <a:pt x="1977" y="57"/>
                  </a:lnTo>
                  <a:cubicBezTo>
                    <a:pt x="1937" y="58"/>
                    <a:pt x="1922" y="86"/>
                    <a:pt x="1925" y="129"/>
                  </a:cubicBezTo>
                  <a:lnTo>
                    <a:pt x="1949" y="414"/>
                  </a:lnTo>
                  <a:cubicBezTo>
                    <a:pt x="1954" y="471"/>
                    <a:pt x="1963" y="489"/>
                    <a:pt x="2006" y="493"/>
                  </a:cubicBezTo>
                  <a:lnTo>
                    <a:pt x="2006" y="507"/>
                  </a:lnTo>
                  <a:lnTo>
                    <a:pt x="1840" y="507"/>
                  </a:lnTo>
                  <a:lnTo>
                    <a:pt x="1840" y="493"/>
                  </a:lnTo>
                  <a:cubicBezTo>
                    <a:pt x="1878" y="486"/>
                    <a:pt x="1890" y="469"/>
                    <a:pt x="1887" y="423"/>
                  </a:cubicBezTo>
                  <a:lnTo>
                    <a:pt x="1865" y="124"/>
                  </a:lnTo>
                  <a:lnTo>
                    <a:pt x="1863" y="124"/>
                  </a:lnTo>
                  <a:lnTo>
                    <a:pt x="1705" y="507"/>
                  </a:lnTo>
                  <a:lnTo>
                    <a:pt x="1693" y="507"/>
                  </a:lnTo>
                  <a:lnTo>
                    <a:pt x="1537" y="124"/>
                  </a:lnTo>
                  <a:lnTo>
                    <a:pt x="1536" y="124"/>
                  </a:lnTo>
                  <a:lnTo>
                    <a:pt x="1510" y="410"/>
                  </a:lnTo>
                  <a:cubicBezTo>
                    <a:pt x="1506" y="456"/>
                    <a:pt x="1523" y="484"/>
                    <a:pt x="1570" y="493"/>
                  </a:cubicBezTo>
                  <a:lnTo>
                    <a:pt x="1570" y="507"/>
                  </a:lnTo>
                  <a:lnTo>
                    <a:pt x="1426" y="507"/>
                  </a:lnTo>
                  <a:lnTo>
                    <a:pt x="1426" y="493"/>
                  </a:lnTo>
                  <a:cubicBezTo>
                    <a:pt x="1473" y="486"/>
                    <a:pt x="1480" y="459"/>
                    <a:pt x="1485" y="408"/>
                  </a:cubicBezTo>
                  <a:lnTo>
                    <a:pt x="1513" y="90"/>
                  </a:lnTo>
                  <a:cubicBezTo>
                    <a:pt x="1495" y="70"/>
                    <a:pt x="1479" y="61"/>
                    <a:pt x="1453" y="57"/>
                  </a:cubicBezTo>
                  <a:lnTo>
                    <a:pt x="1453" y="44"/>
                  </a:lnTo>
                  <a:lnTo>
                    <a:pt x="1570" y="44"/>
                  </a:lnTo>
                  <a:lnTo>
                    <a:pt x="1718" y="408"/>
                  </a:lnTo>
                  <a:lnTo>
                    <a:pt x="1868" y="44"/>
                  </a:lnTo>
                  <a:lnTo>
                    <a:pt x="1977" y="44"/>
                  </a:lnTo>
                  <a:lnTo>
                    <a:pt x="1977" y="57"/>
                  </a:lnTo>
                  <a:lnTo>
                    <a:pt x="1977" y="57"/>
                  </a:lnTo>
                  <a:close/>
                  <a:moveTo>
                    <a:pt x="1294" y="444"/>
                  </a:moveTo>
                  <a:lnTo>
                    <a:pt x="1294" y="444"/>
                  </a:lnTo>
                  <a:cubicBezTo>
                    <a:pt x="1294" y="482"/>
                    <a:pt x="1302" y="493"/>
                    <a:pt x="1342" y="493"/>
                  </a:cubicBezTo>
                  <a:lnTo>
                    <a:pt x="1342" y="507"/>
                  </a:lnTo>
                  <a:lnTo>
                    <a:pt x="1190" y="507"/>
                  </a:lnTo>
                  <a:lnTo>
                    <a:pt x="1190" y="493"/>
                  </a:lnTo>
                  <a:cubicBezTo>
                    <a:pt x="1228" y="493"/>
                    <a:pt x="1239" y="484"/>
                    <a:pt x="1239" y="457"/>
                  </a:cubicBezTo>
                  <a:lnTo>
                    <a:pt x="1239" y="308"/>
                  </a:lnTo>
                  <a:cubicBezTo>
                    <a:pt x="1239" y="262"/>
                    <a:pt x="1206" y="242"/>
                    <a:pt x="1175" y="242"/>
                  </a:cubicBezTo>
                  <a:cubicBezTo>
                    <a:pt x="1147" y="242"/>
                    <a:pt x="1122" y="260"/>
                    <a:pt x="1093" y="298"/>
                  </a:cubicBezTo>
                  <a:lnTo>
                    <a:pt x="1093" y="438"/>
                  </a:lnTo>
                  <a:cubicBezTo>
                    <a:pt x="1093" y="482"/>
                    <a:pt x="1099" y="493"/>
                    <a:pt x="1142" y="493"/>
                  </a:cubicBezTo>
                  <a:lnTo>
                    <a:pt x="1142" y="507"/>
                  </a:lnTo>
                  <a:lnTo>
                    <a:pt x="991" y="507"/>
                  </a:lnTo>
                  <a:lnTo>
                    <a:pt x="991" y="493"/>
                  </a:lnTo>
                  <a:cubicBezTo>
                    <a:pt x="1029" y="493"/>
                    <a:pt x="1039" y="490"/>
                    <a:pt x="1039" y="438"/>
                  </a:cubicBezTo>
                  <a:lnTo>
                    <a:pt x="1039" y="277"/>
                  </a:lnTo>
                  <a:cubicBezTo>
                    <a:pt x="1039" y="242"/>
                    <a:pt x="1030" y="235"/>
                    <a:pt x="991" y="235"/>
                  </a:cubicBezTo>
                  <a:lnTo>
                    <a:pt x="991" y="221"/>
                  </a:lnTo>
                  <a:lnTo>
                    <a:pt x="1080" y="212"/>
                  </a:lnTo>
                  <a:lnTo>
                    <a:pt x="1093" y="212"/>
                  </a:lnTo>
                  <a:lnTo>
                    <a:pt x="1093" y="270"/>
                  </a:lnTo>
                  <a:cubicBezTo>
                    <a:pt x="1127" y="231"/>
                    <a:pt x="1161" y="212"/>
                    <a:pt x="1197" y="212"/>
                  </a:cubicBezTo>
                  <a:cubicBezTo>
                    <a:pt x="1245" y="212"/>
                    <a:pt x="1294" y="246"/>
                    <a:pt x="1294" y="315"/>
                  </a:cubicBezTo>
                  <a:lnTo>
                    <a:pt x="1294" y="444"/>
                  </a:lnTo>
                  <a:lnTo>
                    <a:pt x="1294" y="444"/>
                  </a:lnTo>
                  <a:close/>
                  <a:moveTo>
                    <a:pt x="930" y="444"/>
                  </a:moveTo>
                  <a:lnTo>
                    <a:pt x="930" y="444"/>
                  </a:lnTo>
                  <a:cubicBezTo>
                    <a:pt x="930" y="482"/>
                    <a:pt x="938" y="493"/>
                    <a:pt x="978" y="493"/>
                  </a:cubicBezTo>
                  <a:lnTo>
                    <a:pt x="978" y="507"/>
                  </a:lnTo>
                  <a:lnTo>
                    <a:pt x="826" y="507"/>
                  </a:lnTo>
                  <a:lnTo>
                    <a:pt x="826" y="493"/>
                  </a:lnTo>
                  <a:cubicBezTo>
                    <a:pt x="864" y="493"/>
                    <a:pt x="875" y="484"/>
                    <a:pt x="875" y="457"/>
                  </a:cubicBezTo>
                  <a:lnTo>
                    <a:pt x="875" y="308"/>
                  </a:lnTo>
                  <a:cubicBezTo>
                    <a:pt x="875" y="262"/>
                    <a:pt x="842" y="242"/>
                    <a:pt x="811" y="242"/>
                  </a:cubicBezTo>
                  <a:cubicBezTo>
                    <a:pt x="783" y="242"/>
                    <a:pt x="758" y="260"/>
                    <a:pt x="730" y="298"/>
                  </a:cubicBezTo>
                  <a:lnTo>
                    <a:pt x="730" y="438"/>
                  </a:lnTo>
                  <a:cubicBezTo>
                    <a:pt x="730" y="482"/>
                    <a:pt x="735" y="493"/>
                    <a:pt x="778" y="493"/>
                  </a:cubicBezTo>
                  <a:lnTo>
                    <a:pt x="778" y="507"/>
                  </a:lnTo>
                  <a:lnTo>
                    <a:pt x="627" y="507"/>
                  </a:lnTo>
                  <a:lnTo>
                    <a:pt x="627" y="493"/>
                  </a:lnTo>
                  <a:cubicBezTo>
                    <a:pt x="665" y="493"/>
                    <a:pt x="675" y="490"/>
                    <a:pt x="675" y="438"/>
                  </a:cubicBezTo>
                  <a:lnTo>
                    <a:pt x="675" y="277"/>
                  </a:lnTo>
                  <a:cubicBezTo>
                    <a:pt x="675" y="242"/>
                    <a:pt x="666" y="235"/>
                    <a:pt x="627" y="235"/>
                  </a:cubicBezTo>
                  <a:lnTo>
                    <a:pt x="627" y="221"/>
                  </a:lnTo>
                  <a:lnTo>
                    <a:pt x="716" y="212"/>
                  </a:lnTo>
                  <a:lnTo>
                    <a:pt x="730" y="212"/>
                  </a:lnTo>
                  <a:lnTo>
                    <a:pt x="730" y="270"/>
                  </a:lnTo>
                  <a:cubicBezTo>
                    <a:pt x="763" y="231"/>
                    <a:pt x="797" y="212"/>
                    <a:pt x="833" y="212"/>
                  </a:cubicBezTo>
                  <a:cubicBezTo>
                    <a:pt x="881" y="212"/>
                    <a:pt x="930" y="246"/>
                    <a:pt x="930" y="315"/>
                  </a:cubicBezTo>
                  <a:lnTo>
                    <a:pt x="930" y="444"/>
                  </a:lnTo>
                  <a:lnTo>
                    <a:pt x="930" y="444"/>
                  </a:lnTo>
                  <a:close/>
                  <a:moveTo>
                    <a:pt x="552" y="318"/>
                  </a:moveTo>
                  <a:lnTo>
                    <a:pt x="552" y="318"/>
                  </a:lnTo>
                  <a:cubicBezTo>
                    <a:pt x="555" y="255"/>
                    <a:pt x="512" y="229"/>
                    <a:pt x="475" y="229"/>
                  </a:cubicBezTo>
                  <a:cubicBezTo>
                    <a:pt x="428" y="229"/>
                    <a:pt x="399" y="265"/>
                    <a:pt x="396" y="318"/>
                  </a:cubicBezTo>
                  <a:lnTo>
                    <a:pt x="552" y="318"/>
                  </a:lnTo>
                  <a:lnTo>
                    <a:pt x="552" y="318"/>
                  </a:lnTo>
                  <a:close/>
                  <a:moveTo>
                    <a:pt x="396" y="332"/>
                  </a:moveTo>
                  <a:lnTo>
                    <a:pt x="396" y="332"/>
                  </a:lnTo>
                  <a:cubicBezTo>
                    <a:pt x="395" y="461"/>
                    <a:pt x="471" y="493"/>
                    <a:pt x="510" y="493"/>
                  </a:cubicBezTo>
                  <a:cubicBezTo>
                    <a:pt x="550" y="493"/>
                    <a:pt x="570" y="479"/>
                    <a:pt x="611" y="433"/>
                  </a:cubicBezTo>
                  <a:lnTo>
                    <a:pt x="611" y="454"/>
                  </a:lnTo>
                  <a:cubicBezTo>
                    <a:pt x="576" y="498"/>
                    <a:pt x="543" y="515"/>
                    <a:pt x="493" y="515"/>
                  </a:cubicBezTo>
                  <a:cubicBezTo>
                    <a:pt x="403" y="515"/>
                    <a:pt x="339" y="453"/>
                    <a:pt x="339" y="367"/>
                  </a:cubicBezTo>
                  <a:cubicBezTo>
                    <a:pt x="339" y="280"/>
                    <a:pt x="402" y="212"/>
                    <a:pt x="483" y="212"/>
                  </a:cubicBezTo>
                  <a:cubicBezTo>
                    <a:pt x="549" y="212"/>
                    <a:pt x="610" y="266"/>
                    <a:pt x="606" y="332"/>
                  </a:cubicBezTo>
                  <a:lnTo>
                    <a:pt x="396" y="332"/>
                  </a:lnTo>
                  <a:lnTo>
                    <a:pt x="396" y="332"/>
                  </a:lnTo>
                  <a:close/>
                  <a:moveTo>
                    <a:pt x="114" y="269"/>
                  </a:moveTo>
                  <a:lnTo>
                    <a:pt x="114" y="269"/>
                  </a:lnTo>
                  <a:cubicBezTo>
                    <a:pt x="135" y="276"/>
                    <a:pt x="147" y="277"/>
                    <a:pt x="172" y="277"/>
                  </a:cubicBezTo>
                  <a:cubicBezTo>
                    <a:pt x="240" y="277"/>
                    <a:pt x="284" y="240"/>
                    <a:pt x="284" y="177"/>
                  </a:cubicBezTo>
                  <a:cubicBezTo>
                    <a:pt x="284" y="128"/>
                    <a:pt x="257" y="61"/>
                    <a:pt x="172" y="61"/>
                  </a:cubicBezTo>
                  <a:lnTo>
                    <a:pt x="114" y="61"/>
                  </a:lnTo>
                  <a:lnTo>
                    <a:pt x="114" y="269"/>
                  </a:lnTo>
                  <a:lnTo>
                    <a:pt x="114" y="269"/>
                  </a:lnTo>
                  <a:close/>
                  <a:moveTo>
                    <a:pt x="114" y="419"/>
                  </a:moveTo>
                  <a:lnTo>
                    <a:pt x="114" y="419"/>
                  </a:lnTo>
                  <a:cubicBezTo>
                    <a:pt x="114" y="477"/>
                    <a:pt x="128" y="493"/>
                    <a:pt x="167" y="493"/>
                  </a:cubicBezTo>
                  <a:lnTo>
                    <a:pt x="167" y="507"/>
                  </a:lnTo>
                  <a:lnTo>
                    <a:pt x="0" y="507"/>
                  </a:lnTo>
                  <a:lnTo>
                    <a:pt x="0" y="493"/>
                  </a:lnTo>
                  <a:cubicBezTo>
                    <a:pt x="33" y="493"/>
                    <a:pt x="53" y="482"/>
                    <a:pt x="53" y="421"/>
                  </a:cubicBezTo>
                  <a:lnTo>
                    <a:pt x="53" y="131"/>
                  </a:lnTo>
                  <a:cubicBezTo>
                    <a:pt x="53" y="74"/>
                    <a:pt x="39" y="57"/>
                    <a:pt x="0" y="57"/>
                  </a:cubicBezTo>
                  <a:lnTo>
                    <a:pt x="0" y="44"/>
                  </a:lnTo>
                  <a:lnTo>
                    <a:pt x="169" y="44"/>
                  </a:lnTo>
                  <a:cubicBezTo>
                    <a:pt x="297" y="44"/>
                    <a:pt x="349" y="111"/>
                    <a:pt x="349" y="175"/>
                  </a:cubicBezTo>
                  <a:cubicBezTo>
                    <a:pt x="349" y="252"/>
                    <a:pt x="290" y="295"/>
                    <a:pt x="185" y="295"/>
                  </a:cubicBezTo>
                  <a:cubicBezTo>
                    <a:pt x="165" y="295"/>
                    <a:pt x="148" y="294"/>
                    <a:pt x="114" y="290"/>
                  </a:cubicBezTo>
                  <a:lnTo>
                    <a:pt x="114" y="419"/>
                  </a:lnTo>
                  <a:lnTo>
                    <a:pt x="114" y="419"/>
                  </a:lnTo>
                  <a:close/>
                  <a:moveTo>
                    <a:pt x="3135" y="313"/>
                  </a:moveTo>
                  <a:lnTo>
                    <a:pt x="3135" y="313"/>
                  </a:lnTo>
                  <a:lnTo>
                    <a:pt x="3121" y="313"/>
                  </a:lnTo>
                  <a:cubicBezTo>
                    <a:pt x="3109" y="262"/>
                    <a:pt x="3073" y="229"/>
                    <a:pt x="3025" y="229"/>
                  </a:cubicBezTo>
                  <a:cubicBezTo>
                    <a:pt x="2968" y="229"/>
                    <a:pt x="2929" y="277"/>
                    <a:pt x="2929" y="347"/>
                  </a:cubicBezTo>
                  <a:cubicBezTo>
                    <a:pt x="2929" y="426"/>
                    <a:pt x="2978" y="491"/>
                    <a:pt x="3036" y="491"/>
                  </a:cubicBezTo>
                  <a:cubicBezTo>
                    <a:pt x="3071" y="491"/>
                    <a:pt x="3113" y="473"/>
                    <a:pt x="3143" y="431"/>
                  </a:cubicBezTo>
                  <a:lnTo>
                    <a:pt x="3143" y="452"/>
                  </a:lnTo>
                  <a:cubicBezTo>
                    <a:pt x="3112" y="494"/>
                    <a:pt x="3069" y="515"/>
                    <a:pt x="3017" y="515"/>
                  </a:cubicBezTo>
                  <a:cubicBezTo>
                    <a:pt x="2932" y="515"/>
                    <a:pt x="2873" y="456"/>
                    <a:pt x="2873" y="371"/>
                  </a:cubicBezTo>
                  <a:cubicBezTo>
                    <a:pt x="2873" y="283"/>
                    <a:pt x="2939" y="212"/>
                    <a:pt x="3021" y="212"/>
                  </a:cubicBezTo>
                  <a:cubicBezTo>
                    <a:pt x="3064" y="212"/>
                    <a:pt x="3087" y="229"/>
                    <a:pt x="3102" y="229"/>
                  </a:cubicBezTo>
                  <a:cubicBezTo>
                    <a:pt x="3109" y="229"/>
                    <a:pt x="3116" y="223"/>
                    <a:pt x="3121" y="212"/>
                  </a:cubicBezTo>
                  <a:lnTo>
                    <a:pt x="3135" y="212"/>
                  </a:lnTo>
                  <a:lnTo>
                    <a:pt x="3135" y="31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Tree>
    <p:extLst>
      <p:ext uri="{BB962C8B-B14F-4D97-AF65-F5344CB8AC3E}">
        <p14:creationId xmlns:p14="http://schemas.microsoft.com/office/powerpoint/2010/main" val="2240997986"/>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370138"/>
            <a:ext cx="9826625" cy="2646878"/>
          </a:xfrm>
          <a:prstGeom prst="rect">
            <a:avLst/>
          </a:prstGeom>
          <a:noFill/>
        </p:spPr>
        <p:txBody>
          <a:bodyPr wrap="square" rtlCol="0">
            <a:spAutoFit/>
          </a:bodyPr>
          <a:lstStyle/>
          <a:p>
            <a:pPr algn="ctr"/>
            <a:r>
              <a:rPr lang="en-GB" sz="166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325226"/>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83185762"/>
      </p:ext>
    </p:extLst>
  </p:cSld>
  <p:clrMapOvr>
    <a:masterClrMapping/>
  </p:clrMapOvr>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197DF7FC-2311-4E03-AAFE-2DADE0839E10}" type="datetime4">
              <a:rPr lang="en-US" smtClean="0"/>
              <a:pPr/>
              <a:t>September 14, 2023</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8864d1f1-0ddb-4771-8f3f-40dc68157c8a&quot;}}">
            <a:extLst>
              <a:ext uri="{FF2B5EF4-FFF2-40B4-BE49-F238E27FC236}">
                <a16:creationId xmlns:a16="http://schemas.microsoft.com/office/drawing/2014/main" id="{7F5AAA95-4262-DACC-6539-F83764B3EBBF}"/>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245612520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3" orient="horz" pos="459"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197DF7FC-2311-4E03-AAFE-2DADE0839E10}" type="datetime4">
              <a:rPr lang="en-US" noProof="0" smtClean="0"/>
              <a:t>September 14, 2023</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89773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4" userDrawn="1">
          <p15:clr>
            <a:srgbClr val="FF96FF"/>
          </p15:clr>
        </p15:guide>
        <p15:guide id="28" pos="7226"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14/09/2023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bb132800-ea40-49c2-806c-e60bd53c7466&quot;}}">
            <a:extLst>
              <a:ext uri="{FF2B5EF4-FFF2-40B4-BE49-F238E27FC236}">
                <a16:creationId xmlns:a16="http://schemas.microsoft.com/office/drawing/2014/main" id="{5AE369FE-ED76-6EEE-3247-2A919AD7045B}"/>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240244839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3" orient="horz" pos="436" userDrawn="1">
          <p15:clr>
            <a:srgbClr val="FF96F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14/09/2023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fd9f2692-803f-48f4-bb8b-c8ccd0541c03&quot;}}">
            <a:extLst>
              <a:ext uri="{FF2B5EF4-FFF2-40B4-BE49-F238E27FC236}">
                <a16:creationId xmlns:a16="http://schemas.microsoft.com/office/drawing/2014/main" id="{A24A8258-9B07-0170-490D-F13D7253F27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170244082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854800"/>
            <a:ext cx="10749600" cy="1108800"/>
          </a:xfrm>
        </p:spPr>
        <p:txBody>
          <a:bodyPr anchor="b">
            <a:noAutofit/>
          </a:bodyPr>
          <a:lstStyle>
            <a:lvl1pPr algn="ctr">
              <a:defRPr sz="7200">
                <a:solidFill>
                  <a:schemeClr val="bg1"/>
                </a:solidFill>
              </a:defRPr>
            </a:lvl1pPr>
          </a:lstStyle>
          <a:p>
            <a:r>
              <a:rPr lang="en-US" dirty="0"/>
              <a:t>Click to Add Divider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9314EBF-5BDF-4CA4-90C8-3F84A21DF94B}" type="datetimeFigureOut">
              <a:rPr lang="en-GB" smtClean="0"/>
              <a:pPr/>
              <a:t>14/09/2023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46342a74-dd75-4a1f-8df6-437b78d9bc0e&quot;}}">
            <a:extLst>
              <a:ext uri="{FF2B5EF4-FFF2-40B4-BE49-F238E27FC236}">
                <a16:creationId xmlns:a16="http://schemas.microsoft.com/office/drawing/2014/main" id="{A5498BB6-9C05-CEB9-2389-021308A18C5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bg1"/>
                </a:solidFill>
              </a:rPr>
              <a:t> Penn Medicine</a:t>
            </a:r>
          </a:p>
        </p:txBody>
      </p:sp>
    </p:spTree>
    <p:extLst>
      <p:ext uri="{BB962C8B-B14F-4D97-AF65-F5344CB8AC3E}">
        <p14:creationId xmlns:p14="http://schemas.microsoft.com/office/powerpoint/2010/main" val="230939434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453" userDrawn="1">
          <p15:clr>
            <a:srgbClr val="8F8F8F"/>
          </p15:clr>
        </p15:guide>
        <p15:guide id="4" orient="horz" pos="3866" userDrawn="1">
          <p15:clr>
            <a:srgbClr val="FF96F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8"/>
            </p:custDataLst>
          </p:nvPr>
        </p:nvSpPr>
        <p:spPr>
          <a:xfrm>
            <a:off x="719138" y="720000"/>
            <a:ext cx="10753724" cy="90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49"/>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197DF7FC-2311-4E03-AAFE-2DADE0839E10}" type="datetime4">
              <a:rPr lang="en-US" noProof="0" smtClean="0"/>
              <a:t>September 14, 2023</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bfc4240b-d764-49a0-8a31-e51d6d27059b&quot;}}">
            <a:extLst>
              <a:ext uri="{FF2B5EF4-FFF2-40B4-BE49-F238E27FC236}">
                <a16:creationId xmlns:a16="http://schemas.microsoft.com/office/drawing/2014/main" id="{C9D8BBB8-64ED-CEAF-3B7D-CCE7CC4C457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r>
              <a:rPr lang="en-GB" sz="800" noProof="0" dirty="0">
                <a:solidFill>
                  <a:schemeClr val="accent1"/>
                </a:solidFill>
              </a:rPr>
              <a:t> Penn Medicine</a:t>
            </a: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0"/>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595608132"/>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59" r:id="rId4"/>
    <p:sldLayoutId id="2147483660" r:id="rId5"/>
    <p:sldLayoutId id="2147483667" r:id="rId6"/>
    <p:sldLayoutId id="2147483666" r:id="rId7"/>
    <p:sldLayoutId id="2147483661" r:id="rId8"/>
    <p:sldLayoutId id="2147483662" r:id="rId9"/>
    <p:sldLayoutId id="2147483663" r:id="rId10"/>
    <p:sldLayoutId id="2147483664" r:id="rId11"/>
    <p:sldLayoutId id="2147483665" r:id="rId12"/>
    <p:sldLayoutId id="2147483650" r:id="rId13"/>
    <p:sldLayoutId id="2147483653" r:id="rId14"/>
    <p:sldLayoutId id="2147483668" r:id="rId15"/>
    <p:sldLayoutId id="2147483669" r:id="rId16"/>
    <p:sldLayoutId id="2147483651" r:id="rId17"/>
    <p:sldLayoutId id="2147483652" r:id="rId18"/>
    <p:sldLayoutId id="2147483654" r:id="rId19"/>
    <p:sldLayoutId id="2147483655" r:id="rId20"/>
    <p:sldLayoutId id="2147483670" r:id="rId21"/>
    <p:sldLayoutId id="2147483671" r:id="rId22"/>
    <p:sldLayoutId id="2147483672" r:id="rId23"/>
    <p:sldLayoutId id="2147483693" r:id="rId24"/>
    <p:sldLayoutId id="2147483694"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90" r:id="rId34"/>
    <p:sldLayoutId id="2147483681" r:id="rId35"/>
    <p:sldLayoutId id="2147483682" r:id="rId36"/>
    <p:sldLayoutId id="2147483683" r:id="rId37"/>
    <p:sldLayoutId id="2147483692" r:id="rId38"/>
    <p:sldLayoutId id="2147483684" r:id="rId39"/>
    <p:sldLayoutId id="2147483685" r:id="rId40"/>
    <p:sldLayoutId id="2147483686" r:id="rId41"/>
    <p:sldLayoutId id="2147483687" r:id="rId42"/>
    <p:sldLayoutId id="2147483688" r:id="rId43"/>
    <p:sldLayoutId id="2147483689" r:id="rId44"/>
    <p:sldLayoutId id="2147483656" r:id="rId45"/>
    <p:sldLayoutId id="2147483691" r:id="rId46"/>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4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4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2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6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4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4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1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5.xml"/><Relationship Id="rId1" Type="http://schemas.openxmlformats.org/officeDocument/2006/relationships/customXml" Target="../../customXml/item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customXml" Target="../../customXml/item3.xml"/><Relationship Id="rId1" Type="http://schemas.openxmlformats.org/officeDocument/2006/relationships/customXml" Target="../../customXml/item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customXml" Target="../../customXml/item8.xml"/><Relationship Id="rId1" Type="http://schemas.openxmlformats.org/officeDocument/2006/relationships/customXml" Target="../../customXml/item6.xm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AAML 1831 Sonographer Office Hours</a:t>
            </a:r>
            <a:endParaRPr lang="en-US" dirty="0"/>
          </a:p>
        </p:txBody>
      </p:sp>
      <p:sp>
        <p:nvSpPr>
          <p:cNvPr id="5" name="Subtitle 4"/>
          <p:cNvSpPr>
            <a:spLocks noGrp="1"/>
          </p:cNvSpPr>
          <p:nvPr>
            <p:ph type="subTitle" idx="1"/>
          </p:nvPr>
        </p:nvSpPr>
        <p:spPr/>
        <p:txBody>
          <a:bodyPr/>
          <a:lstStyle/>
          <a:p>
            <a:r>
              <a:rPr lang="en-US" dirty="0" smtClean="0"/>
              <a:t>Penn center for quantitative echocardiography</a:t>
            </a:r>
            <a:endParaRPr lang="en-US" dirty="0"/>
          </a:p>
        </p:txBody>
      </p:sp>
      <p:sp>
        <p:nvSpPr>
          <p:cNvPr id="7" name="Text Placeholder 6"/>
          <p:cNvSpPr>
            <a:spLocks noGrp="1"/>
          </p:cNvSpPr>
          <p:nvPr>
            <p:ph type="body" sz="quarter" idx="24"/>
          </p:nvPr>
        </p:nvSpPr>
        <p:spPr/>
        <p:txBody>
          <a:bodyPr/>
          <a:lstStyle/>
          <a:p>
            <a:endParaRPr lang="en-US"/>
          </a:p>
        </p:txBody>
      </p:sp>
      <p:sp>
        <p:nvSpPr>
          <p:cNvPr id="12" name="Text Placeholder 11"/>
          <p:cNvSpPr>
            <a:spLocks noGrp="1"/>
          </p:cNvSpPr>
          <p:nvPr>
            <p:ph type="body" sz="quarter" idx="26"/>
          </p:nvPr>
        </p:nvSpPr>
        <p:spPr/>
        <p:txBody>
          <a:bodyPr/>
          <a:lstStyle/>
          <a:p>
            <a:r>
              <a:rPr lang="en-US" dirty="0" smtClean="0"/>
              <a:t>September 14, 2023</a:t>
            </a:r>
            <a:endParaRPr lang="en-US" dirty="0"/>
          </a:p>
        </p:txBody>
      </p:sp>
    </p:spTree>
    <p:custDataLst>
      <p:custData r:id="rId1"/>
      <p:custData r:id="rId2"/>
    </p:custDataLst>
    <p:extLst>
      <p:ext uri="{BB962C8B-B14F-4D97-AF65-F5344CB8AC3E}">
        <p14:creationId xmlns:p14="http://schemas.microsoft.com/office/powerpoint/2010/main" val="3205241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Lab Echo QC and Analysis</a:t>
            </a:r>
            <a:endParaRPr lang="en-US" dirty="0"/>
          </a:p>
        </p:txBody>
      </p:sp>
      <p:sp>
        <p:nvSpPr>
          <p:cNvPr id="3" name="Content Placeholder 2"/>
          <p:cNvSpPr>
            <a:spLocks noGrp="1"/>
          </p:cNvSpPr>
          <p:nvPr>
            <p:ph idx="1"/>
          </p:nvPr>
        </p:nvSpPr>
        <p:spPr/>
        <p:txBody>
          <a:bodyPr/>
          <a:lstStyle/>
          <a:p>
            <a:r>
              <a:rPr lang="en-US" sz="1800" dirty="0" smtClean="0"/>
              <a:t>Subjects in the </a:t>
            </a:r>
            <a:r>
              <a:rPr lang="en-US" sz="1800" i="1" dirty="0" smtClean="0"/>
              <a:t>case cohort</a:t>
            </a:r>
            <a:r>
              <a:rPr lang="en-US" sz="1800" dirty="0" smtClean="0"/>
              <a:t> (including the </a:t>
            </a:r>
            <a:r>
              <a:rPr lang="en-US" sz="1800" i="1" dirty="0" smtClean="0"/>
              <a:t>sub-cohort</a:t>
            </a:r>
            <a:r>
              <a:rPr lang="en-US" sz="1800" dirty="0" smtClean="0"/>
              <a:t> and </a:t>
            </a:r>
            <a:r>
              <a:rPr lang="en-US" sz="1800" i="1" dirty="0" smtClean="0"/>
              <a:t>cases outside sub-cohort), </a:t>
            </a:r>
            <a:r>
              <a:rPr lang="en-US" sz="1800" dirty="0" smtClean="0"/>
              <a:t>will undergo echo QC and analysis at </a:t>
            </a:r>
            <a:r>
              <a:rPr lang="en-US" sz="1800" b="1" dirty="0" smtClean="0"/>
              <a:t>baseline</a:t>
            </a:r>
            <a:r>
              <a:rPr lang="en-US" sz="1800" dirty="0" smtClean="0"/>
              <a:t>, </a:t>
            </a:r>
            <a:r>
              <a:rPr lang="en-US" sz="1800" b="1" dirty="0" smtClean="0"/>
              <a:t>Induction 2 (pre)</a:t>
            </a:r>
            <a:r>
              <a:rPr lang="en-US" sz="1800" dirty="0" smtClean="0"/>
              <a:t>, </a:t>
            </a:r>
            <a:r>
              <a:rPr lang="en-US" sz="1800" b="1" dirty="0" smtClean="0"/>
              <a:t>Intensification 1 (pre)</a:t>
            </a:r>
            <a:r>
              <a:rPr lang="en-US" sz="1800" dirty="0" smtClean="0"/>
              <a:t>, </a:t>
            </a:r>
            <a:r>
              <a:rPr lang="en-US" sz="1800" b="1" dirty="0" smtClean="0"/>
              <a:t>EOT</a:t>
            </a:r>
            <a:r>
              <a:rPr lang="en-US" sz="1800" dirty="0" smtClean="0"/>
              <a:t>, and </a:t>
            </a:r>
            <a:r>
              <a:rPr lang="en-US" sz="1800" b="1" dirty="0" smtClean="0"/>
              <a:t>Year 1</a:t>
            </a:r>
            <a:r>
              <a:rPr lang="en-US" sz="1800" dirty="0" smtClean="0"/>
              <a:t>.</a:t>
            </a:r>
          </a:p>
          <a:p>
            <a:endParaRPr lang="en-US" sz="1800" dirty="0" smtClean="0"/>
          </a:p>
          <a:p>
            <a:r>
              <a:rPr lang="en-US" sz="1800" dirty="0" smtClean="0"/>
              <a:t>Subjects in the </a:t>
            </a:r>
            <a:r>
              <a:rPr lang="en-US" sz="1800" i="1" dirty="0" smtClean="0"/>
              <a:t>TKI cohort</a:t>
            </a:r>
            <a:r>
              <a:rPr lang="en-US" sz="1800" dirty="0" smtClean="0"/>
              <a:t>, will undergo QC and analysis of the </a:t>
            </a:r>
            <a:r>
              <a:rPr lang="en-US" sz="1800" b="1" dirty="0" smtClean="0"/>
              <a:t>Baseline</a:t>
            </a:r>
            <a:r>
              <a:rPr lang="en-US" sz="1800" dirty="0" smtClean="0"/>
              <a:t>, </a:t>
            </a:r>
            <a:r>
              <a:rPr lang="en-US" sz="1800" b="1" dirty="0" smtClean="0"/>
              <a:t>Induction 2</a:t>
            </a:r>
            <a:r>
              <a:rPr lang="en-US" sz="1800" dirty="0" smtClean="0"/>
              <a:t>, </a:t>
            </a:r>
            <a:r>
              <a:rPr lang="en-US" sz="1800" b="1" dirty="0" smtClean="0"/>
              <a:t>EOT</a:t>
            </a:r>
            <a:r>
              <a:rPr lang="en-US" sz="1800" dirty="0" smtClean="0"/>
              <a:t>, and </a:t>
            </a:r>
            <a:r>
              <a:rPr lang="en-US" sz="1800" b="1" dirty="0" smtClean="0"/>
              <a:t>Year 1</a:t>
            </a:r>
            <a:r>
              <a:rPr lang="en-US" sz="1800" dirty="0" smtClean="0"/>
              <a:t> time points.</a:t>
            </a:r>
          </a:p>
          <a:p>
            <a:endParaRPr lang="en-US" sz="1800" dirty="0" smtClean="0"/>
          </a:p>
          <a:p>
            <a:r>
              <a:rPr lang="en-US" sz="1800" dirty="0" smtClean="0"/>
              <a:t>Subjects identified as </a:t>
            </a:r>
            <a:r>
              <a:rPr lang="en-US" sz="1800" i="1" dirty="0" smtClean="0"/>
              <a:t>non-cases outside of the sub-cohort</a:t>
            </a:r>
            <a:r>
              <a:rPr lang="en-US" sz="1800" dirty="0" smtClean="0"/>
              <a:t> will not undergo echo QC or analysis except as QC is required for site certification.</a:t>
            </a:r>
          </a:p>
          <a:p>
            <a:endParaRPr lang="en-US" sz="1800" dirty="0" smtClean="0"/>
          </a:p>
          <a:p>
            <a:r>
              <a:rPr lang="en-US" sz="1800" dirty="0" smtClean="0"/>
              <a:t>Outside of the certification process, the QC and analysis will occur on a rolling basis as workflow permits. </a:t>
            </a:r>
            <a:endParaRPr lang="en-US" dirty="0"/>
          </a:p>
          <a:p>
            <a:endParaRPr lang="en-US" dirty="0"/>
          </a:p>
          <a:p>
            <a:endParaRPr lang="en-US" dirty="0"/>
          </a:p>
        </p:txBody>
      </p:sp>
    </p:spTree>
    <p:extLst>
      <p:ext uri="{BB962C8B-B14F-4D97-AF65-F5344CB8AC3E}">
        <p14:creationId xmlns:p14="http://schemas.microsoft.com/office/powerpoint/2010/main" val="1575686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General Imaging Guidelines</a:t>
            </a:r>
            <a:endParaRPr lang="en-US" dirty="0"/>
          </a:p>
        </p:txBody>
      </p:sp>
      <p:sp>
        <p:nvSpPr>
          <p:cNvPr id="5" name="Slide Number Placeholder 4"/>
          <p:cNvSpPr>
            <a:spLocks noGrp="1"/>
          </p:cNvSpPr>
          <p:nvPr>
            <p:ph type="sldNum" sz="quarter" idx="4294967295"/>
          </p:nvPr>
        </p:nvSpPr>
        <p:spPr>
          <a:xfrm>
            <a:off x="0" y="6438900"/>
            <a:ext cx="395288" cy="180975"/>
          </a:xfrm>
        </p:spPr>
        <p:txBody>
          <a:bodyPr/>
          <a:lstStyle/>
          <a:p>
            <a:fld id="{2DDEA8E7-5F55-4A60-8EF9-470692FC5635}" type="slidenum">
              <a:rPr lang="en-US" noProof="0" smtClean="0"/>
              <a:pPr/>
              <a:t>11</a:t>
            </a:fld>
            <a:endParaRPr lang="en-US" noProof="0"/>
          </a:p>
        </p:txBody>
      </p:sp>
    </p:spTree>
    <p:extLst>
      <p:ext uri="{BB962C8B-B14F-4D97-AF65-F5344CB8AC3E}">
        <p14:creationId xmlns:p14="http://schemas.microsoft.com/office/powerpoint/2010/main" val="4237027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00" y="2070000"/>
            <a:ext cx="10635572" cy="4068000"/>
          </a:xfrm>
        </p:spPr>
        <p:txBody>
          <a:bodyPr/>
          <a:lstStyle/>
          <a:p>
            <a:pPr lvl="0"/>
            <a:r>
              <a:rPr lang="en-US" sz="2000" dirty="0"/>
              <a:t>All 2D images should be recorded with at least 3 beats per clip and at an acquisition frame rate of 50 to 70 frames/sec. </a:t>
            </a:r>
            <a:r>
              <a:rPr lang="en-US" sz="2000" dirty="0" smtClean="0"/>
              <a:t/>
            </a:r>
            <a:br>
              <a:rPr lang="en-US" sz="2000" dirty="0" smtClean="0"/>
            </a:br>
            <a:r>
              <a:rPr lang="en-US" sz="2000" dirty="0"/>
              <a:t/>
            </a:r>
            <a:br>
              <a:rPr lang="en-US" sz="2000" dirty="0"/>
            </a:br>
            <a:r>
              <a:rPr lang="en-US" sz="2000" dirty="0"/>
              <a:t>If patients heart rate is greater than 100 bpm, please record 5 beats per clip in the apical (4C, 2C, 3C, RV), short axis, and parasternal long axis views of the left ventricle.</a:t>
            </a:r>
            <a:br>
              <a:rPr lang="en-US" sz="2000" dirty="0"/>
            </a:br>
            <a:endParaRPr lang="en-US" sz="2000" dirty="0"/>
          </a:p>
        </p:txBody>
      </p:sp>
      <p:sp>
        <p:nvSpPr>
          <p:cNvPr id="7" name="Text Placeholder 6"/>
          <p:cNvSpPr>
            <a:spLocks noGrp="1"/>
          </p:cNvSpPr>
          <p:nvPr>
            <p:ph type="body" idx="1"/>
          </p:nvPr>
        </p:nvSpPr>
        <p:spPr>
          <a:xfrm>
            <a:off x="720000" y="720000"/>
            <a:ext cx="10635572" cy="990000"/>
          </a:xfrm>
        </p:spPr>
        <p:txBody>
          <a:bodyPr/>
          <a:lstStyle/>
          <a:p>
            <a:r>
              <a:rPr lang="en-US" sz="2800" dirty="0"/>
              <a:t>An adequate EKG tracing is necessary and should be recorded on all echocardiographic </a:t>
            </a:r>
            <a:r>
              <a:rPr lang="en-US" sz="2800" dirty="0" smtClean="0"/>
              <a:t>images</a:t>
            </a:r>
            <a:endParaRPr lang="en-US" sz="2800" dirty="0"/>
          </a:p>
        </p:txBody>
      </p:sp>
      <p:sp>
        <p:nvSpPr>
          <p:cNvPr id="8" name="Text Placeholder 7"/>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234204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00" y="2070000"/>
            <a:ext cx="10635572" cy="4068000"/>
          </a:xfrm>
        </p:spPr>
        <p:txBody>
          <a:bodyPr/>
          <a:lstStyle/>
          <a:p>
            <a:r>
              <a:rPr lang="en-US" sz="2000" dirty="0"/>
              <a:t>This aspect is particularly critical for strain analysis.</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7" name="Text Placeholder 6"/>
          <p:cNvSpPr>
            <a:spLocks noGrp="1"/>
          </p:cNvSpPr>
          <p:nvPr>
            <p:ph type="body" idx="1"/>
          </p:nvPr>
        </p:nvSpPr>
        <p:spPr>
          <a:xfrm>
            <a:off x="720000" y="720000"/>
            <a:ext cx="10635572" cy="990000"/>
          </a:xfrm>
        </p:spPr>
        <p:txBody>
          <a:bodyPr/>
          <a:lstStyle/>
          <a:p>
            <a:r>
              <a:rPr lang="en-US" sz="2800" dirty="0"/>
              <a:t>Please include both the epicardium and endocardium in </a:t>
            </a:r>
            <a:r>
              <a:rPr lang="en-US" sz="2800" dirty="0" smtClean="0"/>
              <a:t>SAX, apical </a:t>
            </a:r>
            <a:r>
              <a:rPr lang="en-US" sz="2800" dirty="0"/>
              <a:t>LV and RV images throughout systole and diastole </a:t>
            </a:r>
          </a:p>
        </p:txBody>
      </p:sp>
      <p:sp>
        <p:nvSpPr>
          <p:cNvPr id="8" name="Text Placeholder 7"/>
          <p:cNvSpPr>
            <a:spLocks noGrp="1"/>
          </p:cNvSpPr>
          <p:nvPr>
            <p:ph type="body" sz="quarter" idx="24"/>
          </p:nvPr>
        </p:nvSpPr>
        <p:spPr/>
        <p:txBody>
          <a:bodyPr/>
          <a:lstStyle/>
          <a:p>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25793" t="11469" r="21565" b="5442"/>
          <a:stretch/>
        </p:blipFill>
        <p:spPr>
          <a:xfrm>
            <a:off x="211935" y="2394001"/>
            <a:ext cx="2984046" cy="229495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7590" t="13422" r="23679" b="3273"/>
          <a:stretch/>
        </p:blipFill>
        <p:spPr>
          <a:xfrm>
            <a:off x="3232110" y="2394000"/>
            <a:ext cx="2760549" cy="2299460"/>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8647" t="15374" r="23150" b="6094"/>
          <a:stretch/>
        </p:blipFill>
        <p:spPr>
          <a:xfrm>
            <a:off x="6014849" y="2394000"/>
            <a:ext cx="2890889" cy="2294959"/>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8858" t="17110" r="23996" b="6311"/>
          <a:stretch/>
        </p:blipFill>
        <p:spPr>
          <a:xfrm>
            <a:off x="8927928" y="2394000"/>
            <a:ext cx="2899579" cy="2294959"/>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3389" t="13879" r="28760" b="2674"/>
          <a:stretch/>
        </p:blipFill>
        <p:spPr>
          <a:xfrm>
            <a:off x="4900373" y="4389055"/>
            <a:ext cx="2184571" cy="2346744"/>
          </a:xfrm>
          <a:prstGeom prst="rect">
            <a:avLst/>
          </a:prstGeom>
        </p:spPr>
      </p:pic>
    </p:spTree>
    <p:extLst>
      <p:ext uri="{BB962C8B-B14F-4D97-AF65-F5344CB8AC3E}">
        <p14:creationId xmlns:p14="http://schemas.microsoft.com/office/powerpoint/2010/main" val="3244574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00" y="2070000"/>
            <a:ext cx="10635572" cy="4068000"/>
          </a:xfrm>
        </p:spPr>
        <p:txBody>
          <a:bodyPr/>
          <a:lstStyle/>
          <a:p>
            <a:r>
              <a:rPr lang="en-US" sz="2000" dirty="0"/>
              <a:t>Please acquire images focused on the LV and LA individually</a:t>
            </a:r>
            <a:r>
              <a:rPr lang="en-US" sz="2000" dirty="0" smtClean="0"/>
              <a:t>.</a:t>
            </a:r>
            <a:br>
              <a:rPr lang="en-US" sz="2000" dirty="0" smtClean="0"/>
            </a:br>
            <a:r>
              <a:rPr lang="en-US" sz="2000" dirty="0"/>
              <a:t/>
            </a:r>
            <a:br>
              <a:rPr lang="en-US" sz="2000" dirty="0"/>
            </a:br>
            <a:r>
              <a:rPr lang="en-US" sz="2000" dirty="0"/>
              <a:t>2D focused on the left ventricular only (include annulus and 1/4 of LA</a:t>
            </a:r>
            <a:r>
              <a:rPr lang="en-US" sz="2000" dirty="0" smtClean="0"/>
              <a:t>).</a:t>
            </a:r>
            <a:br>
              <a:rPr lang="en-US" sz="2000" dirty="0" smtClean="0"/>
            </a:br>
            <a:r>
              <a:rPr lang="en-US" sz="2000" dirty="0"/>
              <a:t/>
            </a:r>
            <a:br>
              <a:rPr lang="en-US" sz="2000" dirty="0"/>
            </a:br>
            <a:r>
              <a:rPr lang="en-US" sz="2000" dirty="0"/>
              <a:t>2D zoom on left atrium only.</a:t>
            </a:r>
            <a:br>
              <a:rPr lang="en-US" sz="2000" dirty="0"/>
            </a:br>
            <a:r>
              <a:rPr lang="en-US" sz="2000" dirty="0"/>
              <a:t/>
            </a:r>
            <a:br>
              <a:rPr lang="en-US" sz="2000" dirty="0"/>
            </a:br>
            <a:endParaRPr lang="en-US" sz="2000" dirty="0"/>
          </a:p>
        </p:txBody>
      </p:sp>
      <p:sp>
        <p:nvSpPr>
          <p:cNvPr id="7" name="Text Placeholder 6"/>
          <p:cNvSpPr>
            <a:spLocks noGrp="1"/>
          </p:cNvSpPr>
          <p:nvPr>
            <p:ph type="body" idx="1"/>
          </p:nvPr>
        </p:nvSpPr>
        <p:spPr>
          <a:xfrm>
            <a:off x="720000" y="720000"/>
            <a:ext cx="10635572" cy="990000"/>
          </a:xfrm>
        </p:spPr>
        <p:txBody>
          <a:bodyPr/>
          <a:lstStyle/>
          <a:p>
            <a:r>
              <a:rPr lang="en-US" sz="2800" dirty="0"/>
              <a:t>Apical 4-chamber and apical 2-chamber of left ventricle and left atrium- </a:t>
            </a:r>
          </a:p>
        </p:txBody>
      </p:sp>
      <p:sp>
        <p:nvSpPr>
          <p:cNvPr id="8" name="Text Placeholder 7"/>
          <p:cNvSpPr>
            <a:spLocks noGrp="1"/>
          </p:cNvSpPr>
          <p:nvPr>
            <p:ph type="body" sz="quarter" idx="24"/>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590" t="13422" r="23679" b="3273"/>
          <a:stretch/>
        </p:blipFill>
        <p:spPr>
          <a:xfrm>
            <a:off x="256154" y="3541479"/>
            <a:ext cx="2760549" cy="229946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647" t="15374" r="23150" b="6094"/>
          <a:stretch/>
        </p:blipFill>
        <p:spPr>
          <a:xfrm>
            <a:off x="5897418" y="3541479"/>
            <a:ext cx="2890889" cy="2294959"/>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8494" t="15190" r="24181" b="2906"/>
          <a:stretch/>
        </p:blipFill>
        <p:spPr>
          <a:xfrm>
            <a:off x="3084023" y="3541480"/>
            <a:ext cx="2726573" cy="2299346"/>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6447" t="15238" r="22148" b="2673"/>
          <a:stretch/>
        </p:blipFill>
        <p:spPr>
          <a:xfrm>
            <a:off x="8875130" y="3545384"/>
            <a:ext cx="2944288" cy="2291054"/>
          </a:xfrm>
          <a:prstGeom prst="rect">
            <a:avLst/>
          </a:prstGeom>
        </p:spPr>
      </p:pic>
    </p:spTree>
    <p:extLst>
      <p:ext uri="{BB962C8B-B14F-4D97-AF65-F5344CB8AC3E}">
        <p14:creationId xmlns:p14="http://schemas.microsoft.com/office/powerpoint/2010/main" val="17913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00" y="2070000"/>
            <a:ext cx="10635572" cy="4068000"/>
          </a:xfrm>
        </p:spPr>
        <p:txBody>
          <a:bodyPr/>
          <a:lstStyle/>
          <a:p>
            <a:r>
              <a:rPr lang="en-US" sz="2000" dirty="0"/>
              <a:t>Please acquire images focused on the RV </a:t>
            </a:r>
            <a:r>
              <a:rPr lang="en-US" sz="2000" dirty="0" smtClean="0"/>
              <a:t/>
            </a:r>
            <a:br>
              <a:rPr lang="en-US" sz="2000" dirty="0" smtClean="0"/>
            </a:br>
            <a:r>
              <a:rPr lang="en-US" sz="2000" dirty="0"/>
              <a:t/>
            </a:r>
            <a:br>
              <a:rPr lang="en-US" sz="2000" dirty="0"/>
            </a:br>
            <a:r>
              <a:rPr lang="en-US" sz="2000" dirty="0"/>
              <a:t>Please include both the epicardium and endocardium of the RV free wall in a RV focused apical 4-chamber view.</a:t>
            </a:r>
            <a:br>
              <a:rPr lang="en-US" sz="2000" dirty="0"/>
            </a:br>
            <a:r>
              <a:rPr lang="en-US" sz="2000" dirty="0"/>
              <a:t/>
            </a:r>
            <a:br>
              <a:rPr lang="en-US" sz="2000" dirty="0"/>
            </a:br>
            <a:r>
              <a:rPr lang="en-US" sz="2000" dirty="0"/>
              <a:t/>
            </a:r>
            <a:br>
              <a:rPr lang="en-US" sz="2000" dirty="0"/>
            </a:br>
            <a:endParaRPr lang="en-US" sz="2000" dirty="0"/>
          </a:p>
        </p:txBody>
      </p:sp>
      <p:sp>
        <p:nvSpPr>
          <p:cNvPr id="7" name="Text Placeholder 6"/>
          <p:cNvSpPr>
            <a:spLocks noGrp="1"/>
          </p:cNvSpPr>
          <p:nvPr>
            <p:ph type="body" idx="1"/>
          </p:nvPr>
        </p:nvSpPr>
        <p:spPr>
          <a:xfrm>
            <a:off x="720000" y="720000"/>
            <a:ext cx="10635572" cy="990000"/>
          </a:xfrm>
        </p:spPr>
        <p:txBody>
          <a:bodyPr/>
          <a:lstStyle/>
          <a:p>
            <a:r>
              <a:rPr lang="en-US" sz="2800" dirty="0"/>
              <a:t>Apical 4-chamber right ventricle </a:t>
            </a:r>
          </a:p>
        </p:txBody>
      </p:sp>
      <p:sp>
        <p:nvSpPr>
          <p:cNvPr id="8" name="Text Placeholder 7"/>
          <p:cNvSpPr>
            <a:spLocks noGrp="1"/>
          </p:cNvSpPr>
          <p:nvPr>
            <p:ph type="body" sz="quarter" idx="24"/>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389" t="13879" r="28760" b="2674"/>
          <a:stretch/>
        </p:blipFill>
        <p:spPr>
          <a:xfrm>
            <a:off x="4549521" y="3300507"/>
            <a:ext cx="2976529" cy="3197493"/>
          </a:xfrm>
          <a:prstGeom prst="rect">
            <a:avLst/>
          </a:prstGeom>
        </p:spPr>
      </p:pic>
    </p:spTree>
    <p:extLst>
      <p:ext uri="{BB962C8B-B14F-4D97-AF65-F5344CB8AC3E}">
        <p14:creationId xmlns:p14="http://schemas.microsoft.com/office/powerpoint/2010/main" val="2593624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0000" y="2070000"/>
            <a:ext cx="10635572" cy="4068000"/>
          </a:xfrm>
        </p:spPr>
        <p:txBody>
          <a:bodyPr/>
          <a:lstStyle/>
          <a:p>
            <a:r>
              <a:rPr lang="en-US" sz="2000" dirty="0"/>
              <a:t>In apical imaging planes, the maximum cavity lengths must be displayed and should be the same in all apical images. It is very important to avoid foreshortening of the ventricular cavities, especially of the left ventricle. </a:t>
            </a:r>
            <a:br>
              <a:rPr lang="en-US" sz="2000" dirty="0"/>
            </a:br>
            <a:r>
              <a:rPr lang="en-US" sz="2000" dirty="0"/>
              <a:t/>
            </a:r>
            <a:br>
              <a:rPr lang="en-US" sz="2000" dirty="0"/>
            </a:br>
            <a:r>
              <a:rPr lang="en-US" sz="2000" dirty="0"/>
              <a:t/>
            </a:r>
            <a:br>
              <a:rPr lang="en-US" sz="2000" dirty="0"/>
            </a:br>
            <a:endParaRPr lang="en-US" sz="2000" dirty="0"/>
          </a:p>
        </p:txBody>
      </p:sp>
      <p:sp>
        <p:nvSpPr>
          <p:cNvPr id="7" name="Text Placeholder 6"/>
          <p:cNvSpPr>
            <a:spLocks noGrp="1"/>
          </p:cNvSpPr>
          <p:nvPr>
            <p:ph type="body" idx="1"/>
          </p:nvPr>
        </p:nvSpPr>
        <p:spPr>
          <a:xfrm>
            <a:off x="720000" y="720000"/>
            <a:ext cx="10635572" cy="990000"/>
          </a:xfrm>
        </p:spPr>
        <p:txBody>
          <a:bodyPr/>
          <a:lstStyle/>
          <a:p>
            <a:r>
              <a:rPr lang="en-US" sz="2800" dirty="0" smtClean="0"/>
              <a:t>Foreshortening</a:t>
            </a:r>
            <a:endParaRPr lang="en-US" sz="2800" dirty="0"/>
          </a:p>
        </p:txBody>
      </p:sp>
      <p:sp>
        <p:nvSpPr>
          <p:cNvPr id="8" name="Text Placeholder 7"/>
          <p:cNvSpPr>
            <a:spLocks noGrp="1"/>
          </p:cNvSpPr>
          <p:nvPr>
            <p:ph type="body" sz="quarter" idx="24"/>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590" t="13422" r="23679" b="3273"/>
          <a:stretch/>
        </p:blipFill>
        <p:spPr>
          <a:xfrm>
            <a:off x="1727507" y="2956520"/>
            <a:ext cx="2760549" cy="229946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647" t="15374" r="23150" b="6094"/>
          <a:stretch/>
        </p:blipFill>
        <p:spPr>
          <a:xfrm>
            <a:off x="4592341" y="2956520"/>
            <a:ext cx="2890889" cy="229495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8858" t="17110" r="23996" b="6311"/>
          <a:stretch/>
        </p:blipFill>
        <p:spPr>
          <a:xfrm>
            <a:off x="7587515" y="2956520"/>
            <a:ext cx="2899579" cy="2294959"/>
          </a:xfrm>
          <a:prstGeom prst="rect">
            <a:avLst/>
          </a:prstGeom>
        </p:spPr>
      </p:pic>
    </p:spTree>
    <p:extLst>
      <p:ext uri="{BB962C8B-B14F-4D97-AF65-F5344CB8AC3E}">
        <p14:creationId xmlns:p14="http://schemas.microsoft.com/office/powerpoint/2010/main" val="2298929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Welcome!</a:t>
            </a:r>
            <a:endParaRPr lang="en-US" dirty="0"/>
          </a:p>
        </p:txBody>
      </p:sp>
      <p:sp>
        <p:nvSpPr>
          <p:cNvPr id="8" name="Text Placeholder 7"/>
          <p:cNvSpPr>
            <a:spLocks noGrp="1"/>
          </p:cNvSpPr>
          <p:nvPr>
            <p:ph type="body" sz="quarter" idx="13"/>
          </p:nvPr>
        </p:nvSpPr>
        <p:spPr/>
        <p:txBody>
          <a:bodyPr/>
          <a:lstStyle/>
          <a:p>
            <a:r>
              <a:rPr lang="en-US" cap="none" dirty="0" smtClean="0"/>
              <a:t>Thank you for your commitment and dedication to the clinical care of your patients and the advancement of cardio-oncology science!</a:t>
            </a:r>
          </a:p>
          <a:p>
            <a:endParaRPr lang="en-US" cap="none" dirty="0" smtClean="0"/>
          </a:p>
          <a:p>
            <a:r>
              <a:rPr lang="en-US" cap="none" dirty="0" smtClean="0"/>
              <a:t>We have received </a:t>
            </a:r>
            <a:r>
              <a:rPr lang="en-US" cap="none" dirty="0" smtClean="0"/>
              <a:t>almost 3,000 </a:t>
            </a:r>
            <a:r>
              <a:rPr lang="en-US" cap="none" dirty="0" smtClean="0"/>
              <a:t>echoes </a:t>
            </a:r>
            <a:r>
              <a:rPr lang="en-US" cap="none" dirty="0" smtClean="0"/>
              <a:t>for this study to date. Quantitation is ongoing, with </a:t>
            </a:r>
            <a:r>
              <a:rPr lang="en-US" cap="none" dirty="0" smtClean="0"/>
              <a:t>almost 1,000 </a:t>
            </a:r>
            <a:r>
              <a:rPr lang="en-US" cap="none" dirty="0" smtClean="0"/>
              <a:t>echoes </a:t>
            </a:r>
            <a:r>
              <a:rPr lang="en-US" cap="none" dirty="0" smtClean="0"/>
              <a:t>analyzed so far.  </a:t>
            </a:r>
          </a:p>
          <a:p>
            <a:endParaRPr lang="en-US" cap="none" dirty="0" smtClean="0"/>
          </a:p>
          <a:p>
            <a:endParaRPr lang="en-US" dirty="0"/>
          </a:p>
        </p:txBody>
      </p:sp>
    </p:spTree>
    <p:extLst>
      <p:ext uri="{BB962C8B-B14F-4D97-AF65-F5344CB8AC3E}">
        <p14:creationId xmlns:p14="http://schemas.microsoft.com/office/powerpoint/2010/main" val="356909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Case presentation- </a:t>
            </a:r>
            <a:r>
              <a:rPr lang="en-US" sz="1800" dirty="0" smtClean="0"/>
              <a:t>Ilona </a:t>
            </a:r>
            <a:r>
              <a:rPr lang="en-US" sz="1800" dirty="0" err="1" smtClean="0"/>
              <a:t>Dizon</a:t>
            </a:r>
            <a:r>
              <a:rPr lang="en-US" sz="1800" dirty="0" smtClean="0"/>
              <a:t>, Seattle Children’s Hospital</a:t>
            </a:r>
            <a:br>
              <a:rPr lang="en-US" sz="1800" dirty="0" smtClean="0"/>
            </a:br>
            <a:r>
              <a:rPr lang="en-US" sz="1800" dirty="0" smtClean="0"/>
              <a:t/>
            </a:r>
            <a:br>
              <a:rPr lang="en-US" sz="1800" dirty="0" smtClean="0"/>
            </a:br>
            <a:r>
              <a:rPr lang="en-US" sz="1800" dirty="0"/>
              <a:t/>
            </a:r>
            <a:br>
              <a:rPr lang="en-US" sz="1800" dirty="0"/>
            </a:br>
            <a:r>
              <a:rPr lang="en-US" sz="1800" dirty="0" smtClean="0"/>
              <a:t>Tips and Tricks for improving communication between echo lab and study team</a:t>
            </a:r>
            <a:endParaRPr lang="en-US" sz="1800" dirty="0"/>
          </a:p>
        </p:txBody>
      </p:sp>
      <p:sp>
        <p:nvSpPr>
          <p:cNvPr id="3" name="Text Placeholder 2"/>
          <p:cNvSpPr>
            <a:spLocks noGrp="1"/>
          </p:cNvSpPr>
          <p:nvPr>
            <p:ph type="body" idx="1"/>
          </p:nvPr>
        </p:nvSpPr>
        <p:spPr/>
        <p:txBody>
          <a:bodyPr/>
          <a:lstStyle/>
          <a:p>
            <a:r>
              <a:rPr lang="en-US" sz="6000" dirty="0" smtClean="0"/>
              <a:t>Objectives</a:t>
            </a:r>
            <a:endParaRPr lang="en-US" sz="6000" dirty="0"/>
          </a:p>
        </p:txBody>
      </p:sp>
      <p:sp>
        <p:nvSpPr>
          <p:cNvPr id="7" name="Text Placeholder 6"/>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3076385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Presentation</a:t>
            </a:r>
            <a:endParaRPr lang="en-US" dirty="0"/>
          </a:p>
        </p:txBody>
      </p:sp>
      <p:sp>
        <p:nvSpPr>
          <p:cNvPr id="3" name="Text Placeholder 2"/>
          <p:cNvSpPr>
            <a:spLocks noGrp="1"/>
          </p:cNvSpPr>
          <p:nvPr>
            <p:ph type="body" idx="1"/>
          </p:nvPr>
        </p:nvSpPr>
        <p:spPr/>
        <p:txBody>
          <a:bodyPr/>
          <a:lstStyle/>
          <a:p>
            <a:r>
              <a:rPr lang="en-US" dirty="0" smtClean="0"/>
              <a:t>Ilona </a:t>
            </a:r>
            <a:r>
              <a:rPr lang="en-US" dirty="0" err="1" smtClean="0"/>
              <a:t>Dizon</a:t>
            </a:r>
            <a:r>
              <a:rPr lang="en-US" dirty="0" smtClean="0"/>
              <a:t> , Seattle Children’s</a:t>
            </a:r>
            <a:endParaRPr lang="en-US" dirty="0"/>
          </a:p>
        </p:txBody>
      </p:sp>
      <p:sp>
        <p:nvSpPr>
          <p:cNvPr id="4" name="Date Placeholder 3"/>
          <p:cNvSpPr>
            <a:spLocks noGrp="1"/>
          </p:cNvSpPr>
          <p:nvPr>
            <p:ph type="dt" sz="half" idx="10"/>
          </p:nvPr>
        </p:nvSpPr>
        <p:spPr/>
        <p:txBody>
          <a:bodyPr/>
          <a:lstStyle/>
          <a:p>
            <a:fld id="{B849BE2A-8050-44A9-AE5F-432ED75DFA04}" type="datetime1">
              <a:rPr lang="en-GB" smtClean="0"/>
              <a:t>14/09/2023</a:t>
            </a:fld>
            <a:endParaRPr lang="en-GB"/>
          </a:p>
        </p:txBody>
      </p:sp>
      <p:sp>
        <p:nvSpPr>
          <p:cNvPr id="5" name="Slide Number Placeholder 4"/>
          <p:cNvSpPr>
            <a:spLocks noGrp="1"/>
          </p:cNvSpPr>
          <p:nvPr>
            <p:ph type="sldNum" sz="quarter" idx="12"/>
          </p:nvPr>
        </p:nvSpPr>
        <p:spPr/>
        <p:txBody>
          <a:bodyPr/>
          <a:lstStyle/>
          <a:p>
            <a:fld id="{B7048EB2-ABBB-452B-B43B-31E8A7DFB90B}" type="slidenum">
              <a:rPr lang="en-GB" smtClean="0"/>
              <a:pPr/>
              <a:t>4</a:t>
            </a:fld>
            <a:endParaRPr lang="en-GB"/>
          </a:p>
        </p:txBody>
      </p:sp>
    </p:spTree>
    <p:extLst>
      <p:ext uri="{BB962C8B-B14F-4D97-AF65-F5344CB8AC3E}">
        <p14:creationId xmlns:p14="http://schemas.microsoft.com/office/powerpoint/2010/main" val="50658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24"/>
          </p:nvPr>
        </p:nvSpPr>
        <p:spPr/>
        <p:txBody>
          <a:bodyPr/>
          <a:lstStyle/>
          <a:p>
            <a:endParaRPr lang="en-US"/>
          </a:p>
        </p:txBody>
      </p:sp>
      <p:sp>
        <p:nvSpPr>
          <p:cNvPr id="8" name="Title 7"/>
          <p:cNvSpPr>
            <a:spLocks noGrp="1"/>
          </p:cNvSpPr>
          <p:nvPr>
            <p:ph type="title"/>
          </p:nvPr>
        </p:nvSpPr>
        <p:spPr/>
        <p:txBody>
          <a:bodyPr/>
          <a:lstStyle/>
          <a:p>
            <a:r>
              <a:rPr lang="en-US" sz="2400" dirty="0" smtClean="0"/>
              <a:t>Would you like to present at the next office hours?</a:t>
            </a:r>
            <a:endParaRPr lang="en-US" sz="2400" dirty="0"/>
          </a:p>
        </p:txBody>
      </p:sp>
      <p:pic>
        <p:nvPicPr>
          <p:cNvPr id="14" name="Content Placeholder 13"/>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4139883" y="2061387"/>
            <a:ext cx="3425142" cy="2622373"/>
          </a:xfrm>
        </p:spPr>
      </p:pic>
      <p:sp>
        <p:nvSpPr>
          <p:cNvPr id="15" name="TextBox 14"/>
          <p:cNvSpPr txBox="1"/>
          <p:nvPr/>
        </p:nvSpPr>
        <p:spPr>
          <a:xfrm>
            <a:off x="7565025" y="2757020"/>
            <a:ext cx="3600815" cy="1231106"/>
          </a:xfrm>
          <a:prstGeom prst="rect">
            <a:avLst/>
          </a:prstGeom>
          <a:noFill/>
        </p:spPr>
        <p:txBody>
          <a:bodyPr wrap="square" lIns="0" tIns="0" rIns="0" bIns="0" rtlCol="0">
            <a:spAutoFit/>
          </a:bodyPr>
          <a:lstStyle/>
          <a:p>
            <a:pPr algn="ctr"/>
            <a:r>
              <a:rPr lang="en-US" sz="4000" dirty="0" smtClean="0">
                <a:solidFill>
                  <a:schemeClr val="accent1"/>
                </a:solidFill>
                <a:latin typeface="+mj-lt"/>
              </a:rPr>
              <a:t>SONOGRAPHERS</a:t>
            </a:r>
          </a:p>
          <a:p>
            <a:pPr algn="ctr"/>
            <a:r>
              <a:rPr lang="en-US" sz="4000" dirty="0" smtClean="0">
                <a:solidFill>
                  <a:schemeClr val="accent1"/>
                </a:solidFill>
                <a:latin typeface="+mj-lt"/>
              </a:rPr>
              <a:t>WANTED!!</a:t>
            </a:r>
          </a:p>
        </p:txBody>
      </p:sp>
      <p:sp>
        <p:nvSpPr>
          <p:cNvPr id="16" name="TextBox 15"/>
          <p:cNvSpPr txBox="1"/>
          <p:nvPr/>
        </p:nvSpPr>
        <p:spPr>
          <a:xfrm>
            <a:off x="719138" y="2618520"/>
            <a:ext cx="2417762" cy="1354217"/>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dirty="0" smtClean="0">
                <a:solidFill>
                  <a:schemeClr val="bg1"/>
                </a:solidFill>
                <a:latin typeface="+mj-lt"/>
              </a:rPr>
              <a:t>Challenging cases</a:t>
            </a:r>
          </a:p>
          <a:p>
            <a:pPr marL="285750" indent="-285750" algn="l">
              <a:buFont typeface="Arial" panose="020B0604020202020204" pitchFamily="34" charset="0"/>
              <a:buChar char="•"/>
            </a:pPr>
            <a:r>
              <a:rPr lang="en-US" dirty="0" smtClean="0">
                <a:solidFill>
                  <a:schemeClr val="bg1"/>
                </a:solidFill>
                <a:latin typeface="+mj-lt"/>
              </a:rPr>
              <a:t>Strategies to overcome barriers</a:t>
            </a:r>
          </a:p>
          <a:p>
            <a:pPr marL="285750" indent="-285750" algn="l">
              <a:buFont typeface="Arial" panose="020B0604020202020204" pitchFamily="34" charset="0"/>
              <a:buChar char="•"/>
            </a:pPr>
            <a:r>
              <a:rPr lang="en-US" dirty="0" smtClean="0">
                <a:solidFill>
                  <a:schemeClr val="bg1"/>
                </a:solidFill>
                <a:latin typeface="+mj-lt"/>
              </a:rPr>
              <a:t>Questions</a:t>
            </a:r>
          </a:p>
          <a:p>
            <a:pPr marL="285750" indent="-285750" algn="l">
              <a:buFont typeface="Arial" panose="020B0604020202020204" pitchFamily="34" charset="0"/>
              <a:buChar char="•"/>
            </a:pPr>
            <a:endParaRPr lang="en-US" sz="1600" dirty="0" err="1" smtClean="0">
              <a:solidFill>
                <a:schemeClr val="accent1"/>
              </a:solidFill>
              <a:latin typeface="+mj-lt"/>
            </a:endParaRPr>
          </a:p>
        </p:txBody>
      </p:sp>
      <p:sp>
        <p:nvSpPr>
          <p:cNvPr id="17" name="Rectangle 16"/>
          <p:cNvSpPr/>
          <p:nvPr/>
        </p:nvSpPr>
        <p:spPr>
          <a:xfrm>
            <a:off x="0" y="4209708"/>
            <a:ext cx="3487479" cy="276999"/>
          </a:xfrm>
          <a:prstGeom prst="rect">
            <a:avLst/>
          </a:prstGeom>
        </p:spPr>
        <p:txBody>
          <a:bodyPr wrap="square">
            <a:spAutoFit/>
          </a:bodyPr>
          <a:lstStyle/>
          <a:p>
            <a:pPr algn="ctr"/>
            <a:r>
              <a:rPr lang="en-US" sz="1200" dirty="0">
                <a:solidFill>
                  <a:schemeClr val="bg1"/>
                </a:solidFill>
              </a:rPr>
              <a:t>AAML1831CardiacStudies@seattlechildrens.org</a:t>
            </a:r>
          </a:p>
        </p:txBody>
      </p:sp>
    </p:spTree>
    <p:custDataLst>
      <p:custData r:id="rId1"/>
      <p:custData r:id="rId2"/>
    </p:custDataLst>
    <p:extLst>
      <p:ext uri="{BB962C8B-B14F-4D97-AF65-F5344CB8AC3E}">
        <p14:creationId xmlns:p14="http://schemas.microsoft.com/office/powerpoint/2010/main" val="4165480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415200"/>
            <a:ext cx="10753724" cy="907200"/>
          </a:xfrm>
        </p:spPr>
        <p:txBody>
          <a:bodyPr/>
          <a:lstStyle/>
          <a:p>
            <a:r>
              <a:rPr lang="en-US" dirty="0" smtClean="0"/>
              <a:t>Tips and Tricks to Improve Communication Between Study Team and Echo Lab</a:t>
            </a:r>
            <a:endParaRPr lang="en-US" dirty="0"/>
          </a:p>
        </p:txBody>
      </p:sp>
      <p:sp>
        <p:nvSpPr>
          <p:cNvPr id="3" name="Content Placeholder 2"/>
          <p:cNvSpPr>
            <a:spLocks noGrp="1"/>
          </p:cNvSpPr>
          <p:nvPr>
            <p:ph idx="1"/>
          </p:nvPr>
        </p:nvSpPr>
        <p:spPr/>
        <p:txBody>
          <a:bodyPr/>
          <a:lstStyle/>
          <a:p>
            <a:pPr lvl="1"/>
            <a:r>
              <a:rPr lang="en-US" sz="1600" dirty="0" smtClean="0"/>
              <a:t>Good communication is critical to ensure that the echo lab knows when a study patient is scheduled so that the echo can be completed according to the study manual</a:t>
            </a:r>
          </a:p>
          <a:p>
            <a:pPr lvl="2"/>
            <a:r>
              <a:rPr lang="en-US" sz="1400" dirty="0" smtClean="0"/>
              <a:t>We understand that there are times when that simply isn’t possible – these are sick patients and sometimes things need to move quickly.  </a:t>
            </a:r>
            <a:r>
              <a:rPr lang="en-US" sz="1400" u="sng" dirty="0" smtClean="0"/>
              <a:t>Taking care of the patient is always the 1</a:t>
            </a:r>
            <a:r>
              <a:rPr lang="en-US" sz="1400" u="sng" baseline="30000" dirty="0" smtClean="0"/>
              <a:t>st</a:t>
            </a:r>
            <a:r>
              <a:rPr lang="en-US" sz="1400" u="sng" dirty="0" smtClean="0"/>
              <a:t> priority!</a:t>
            </a:r>
          </a:p>
          <a:p>
            <a:pPr lvl="2"/>
            <a:r>
              <a:rPr lang="en-US" sz="1400" dirty="0" smtClean="0"/>
              <a:t>However, implementing processes that are practical and make sense for your site can make communication easier and more efficient, and help ensure things don’t fall through the cracks</a:t>
            </a:r>
          </a:p>
          <a:p>
            <a:pPr lvl="1"/>
            <a:r>
              <a:rPr lang="en-US" sz="1600" dirty="0" smtClean="0"/>
              <a:t>We have heard from a number of sites about what they do to improve communication</a:t>
            </a:r>
          </a:p>
          <a:p>
            <a:pPr lvl="2"/>
            <a:r>
              <a:rPr lang="en-US" sz="1400" b="1" dirty="0" smtClean="0"/>
              <a:t>Thank </a:t>
            </a:r>
            <a:r>
              <a:rPr lang="en-US" sz="1400" b="1" dirty="0"/>
              <a:t>you</a:t>
            </a:r>
            <a:r>
              <a:rPr lang="en-US" sz="1400" dirty="0"/>
              <a:t> to all of the sites that have shared</a:t>
            </a:r>
            <a:r>
              <a:rPr lang="en-US" sz="1400" dirty="0" smtClean="0"/>
              <a:t>!  </a:t>
            </a:r>
          </a:p>
          <a:p>
            <a:pPr lvl="2"/>
            <a:r>
              <a:rPr lang="en-US" sz="1400" dirty="0" smtClean="0"/>
              <a:t>These are not meant to be “one-size-fits-all” solutions</a:t>
            </a:r>
          </a:p>
          <a:p>
            <a:pPr lvl="2"/>
            <a:r>
              <a:rPr lang="en-US" sz="1400" dirty="0" smtClean="0"/>
              <a:t>Think about which of these suggestions might work in your site, or how you could adapt them to make them work</a:t>
            </a:r>
            <a:endParaRPr lang="en-US" sz="1400" dirty="0"/>
          </a:p>
          <a:p>
            <a:pPr lvl="2"/>
            <a:endParaRPr lang="en-US" dirty="0" smtClean="0"/>
          </a:p>
          <a:p>
            <a:pPr lvl="2"/>
            <a:endParaRPr lang="en-US" dirty="0" smtClean="0"/>
          </a:p>
          <a:p>
            <a:pPr lvl="2"/>
            <a:endParaRPr lang="en-US" dirty="0" smtClean="0"/>
          </a:p>
          <a:p>
            <a:pPr lvl="1"/>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September 14,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6</a:t>
            </a:fld>
            <a:endParaRPr lang="en-US" noProof="0"/>
          </a:p>
        </p:txBody>
      </p:sp>
    </p:spTree>
    <p:extLst>
      <p:ext uri="{BB962C8B-B14F-4D97-AF65-F5344CB8AC3E}">
        <p14:creationId xmlns:p14="http://schemas.microsoft.com/office/powerpoint/2010/main" val="2978002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6" y="163181"/>
            <a:ext cx="10753724" cy="907200"/>
          </a:xfrm>
        </p:spPr>
        <p:txBody>
          <a:bodyPr/>
          <a:lstStyle/>
          <a:p>
            <a:r>
              <a:rPr lang="en-US" dirty="0" smtClean="0"/>
              <a:t>Tips and Tricks to Improve Communication Between Study Team and Echo Lab</a:t>
            </a:r>
            <a:endParaRPr lang="en-US" dirty="0"/>
          </a:p>
        </p:txBody>
      </p:sp>
      <p:sp>
        <p:nvSpPr>
          <p:cNvPr id="3" name="Content Placeholder 2"/>
          <p:cNvSpPr>
            <a:spLocks noGrp="1"/>
          </p:cNvSpPr>
          <p:nvPr>
            <p:ph idx="1"/>
          </p:nvPr>
        </p:nvSpPr>
        <p:spPr>
          <a:xfrm>
            <a:off x="720000" y="1209965"/>
            <a:ext cx="10752000" cy="4928034"/>
          </a:xfrm>
        </p:spPr>
        <p:txBody>
          <a:bodyPr/>
          <a:lstStyle/>
          <a:p>
            <a:pPr lvl="1"/>
            <a:r>
              <a:rPr lang="en-US" dirty="0" smtClean="0"/>
              <a:t>Customize the echo order:</a:t>
            </a:r>
          </a:p>
          <a:p>
            <a:pPr lvl="2"/>
            <a:r>
              <a:rPr lang="en-US" dirty="0" smtClean="0"/>
              <a:t>Create an order for “AML Echo” </a:t>
            </a:r>
          </a:p>
          <a:p>
            <a:pPr lvl="3"/>
            <a:r>
              <a:rPr lang="en-US" dirty="0" smtClean="0"/>
              <a:t>Some sites use it for all patients with AML, others only use it for patients with suspected AML and patients who go on trial</a:t>
            </a:r>
          </a:p>
          <a:p>
            <a:pPr lvl="2"/>
            <a:r>
              <a:rPr lang="en-US" dirty="0" smtClean="0"/>
              <a:t>Add a comment to the standard echo order: “Use AAML1831 Echo Protocol”</a:t>
            </a:r>
          </a:p>
          <a:p>
            <a:pPr lvl="3"/>
            <a:r>
              <a:rPr lang="en-US" dirty="0" smtClean="0"/>
              <a:t>Can be programmed as a </a:t>
            </a:r>
            <a:r>
              <a:rPr lang="en-US" dirty="0" err="1" smtClean="0"/>
              <a:t>smartphrase</a:t>
            </a:r>
            <a:r>
              <a:rPr lang="en-US" dirty="0" smtClean="0"/>
              <a:t>, or providers can save the order with the comment as a favorite</a:t>
            </a:r>
          </a:p>
          <a:p>
            <a:pPr lvl="1"/>
            <a:r>
              <a:rPr lang="en-US" dirty="0" smtClean="0"/>
              <a:t>Flag the echo appointment </a:t>
            </a:r>
          </a:p>
          <a:p>
            <a:pPr lvl="2"/>
            <a:r>
              <a:rPr lang="en-US" dirty="0" smtClean="0"/>
              <a:t>Use a “research echo” appointment type</a:t>
            </a:r>
          </a:p>
          <a:p>
            <a:pPr lvl="2"/>
            <a:r>
              <a:rPr lang="en-US" dirty="0" smtClean="0"/>
              <a:t>Coordinator adds a note to the appointment to indicate this is an AAML1831 Echo</a:t>
            </a:r>
          </a:p>
          <a:p>
            <a:pPr lvl="2"/>
            <a:r>
              <a:rPr lang="en-US" dirty="0" smtClean="0"/>
              <a:t>Different EMR systems may have other ways to make the </a:t>
            </a:r>
            <a:r>
              <a:rPr lang="en-US" smtClean="0"/>
              <a:t>appointment stand </a:t>
            </a:r>
            <a:r>
              <a:rPr lang="en-US" dirty="0" smtClean="0"/>
              <a:t>out</a:t>
            </a:r>
          </a:p>
          <a:p>
            <a:pPr lvl="1"/>
            <a:r>
              <a:rPr lang="en-US" dirty="0" smtClean="0"/>
              <a:t>Agree on a preferred method for communication about AAM1831 echoes</a:t>
            </a:r>
          </a:p>
          <a:p>
            <a:pPr lvl="2"/>
            <a:r>
              <a:rPr lang="en-US" dirty="0" smtClean="0"/>
              <a:t>Identify designated point(s) of contact for the echo team and study team</a:t>
            </a:r>
          </a:p>
          <a:p>
            <a:pPr lvl="2"/>
            <a:r>
              <a:rPr lang="en-US" dirty="0" smtClean="0"/>
              <a:t>Agree on when messages should be sent</a:t>
            </a:r>
          </a:p>
          <a:p>
            <a:pPr lvl="3"/>
            <a:r>
              <a:rPr lang="en-US" dirty="0" smtClean="0"/>
              <a:t>Example: as soon as the order is placed for inpatient/day before appointment for outpatient</a:t>
            </a:r>
          </a:p>
          <a:p>
            <a:pPr lvl="2"/>
            <a:r>
              <a:rPr lang="en-US" dirty="0" smtClean="0"/>
              <a:t>Agree on what information to include</a:t>
            </a:r>
          </a:p>
          <a:p>
            <a:pPr lvl="3"/>
            <a:r>
              <a:rPr lang="en-US" dirty="0" smtClean="0"/>
              <a:t>Subject name, MRN</a:t>
            </a:r>
          </a:p>
          <a:p>
            <a:pPr lvl="3"/>
            <a:r>
              <a:rPr lang="en-US" dirty="0" smtClean="0"/>
              <a:t>Attach sonographer checklist?</a:t>
            </a:r>
          </a:p>
          <a:p>
            <a:pPr lvl="2"/>
            <a:r>
              <a:rPr lang="en-US" dirty="0" smtClean="0"/>
              <a:t>Use your institution’s HIPAA compliant secure chat app (</a:t>
            </a:r>
            <a:r>
              <a:rPr lang="en-US" dirty="0" err="1" smtClean="0"/>
              <a:t>Cureatr</a:t>
            </a:r>
            <a:r>
              <a:rPr lang="en-US" dirty="0" smtClean="0"/>
              <a:t>, </a:t>
            </a:r>
            <a:r>
              <a:rPr lang="en-US" dirty="0" err="1" smtClean="0"/>
              <a:t>EpicChat</a:t>
            </a:r>
            <a:r>
              <a:rPr lang="en-US" dirty="0" smtClean="0"/>
              <a:t>, …) or email</a:t>
            </a:r>
          </a:p>
          <a:p>
            <a:pPr lvl="1"/>
            <a:r>
              <a:rPr lang="en-US" dirty="0" smtClean="0"/>
              <a:t>Consider “low-tech” options</a:t>
            </a:r>
          </a:p>
          <a:p>
            <a:pPr lvl="2"/>
            <a:r>
              <a:rPr lang="en-US" dirty="0" smtClean="0"/>
              <a:t>Print the sonographer checklist on bright colored paper and send it with the patient to the echo lab / post it on the door to the room / staple it to the echo order and leave with echo lab front desk</a:t>
            </a:r>
          </a:p>
          <a:p>
            <a:pPr lvl="7"/>
            <a:r>
              <a:rPr lang="en-US" dirty="0" smtClean="0"/>
              <a:t>Any other suggestions?</a:t>
            </a:r>
          </a:p>
          <a:p>
            <a:pPr lvl="2"/>
            <a:endParaRPr lang="en-US" dirty="0" smtClean="0"/>
          </a:p>
          <a:p>
            <a:pPr lvl="1"/>
            <a:endParaRPr lang="en-US" dirty="0"/>
          </a:p>
        </p:txBody>
      </p:sp>
      <p:sp>
        <p:nvSpPr>
          <p:cNvPr id="4" name="Date Placeholder 3"/>
          <p:cNvSpPr>
            <a:spLocks noGrp="1"/>
          </p:cNvSpPr>
          <p:nvPr>
            <p:ph type="dt" sz="half" idx="10"/>
          </p:nvPr>
        </p:nvSpPr>
        <p:spPr/>
        <p:txBody>
          <a:bodyPr/>
          <a:lstStyle/>
          <a:p>
            <a:fld id="{0B530299-CA6B-4E8C-BCCE-DD62263A5EED}" type="datetime4">
              <a:rPr lang="en-US" noProof="0" smtClean="0"/>
              <a:t>September 14, 2023</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7</a:t>
            </a:fld>
            <a:endParaRPr lang="en-US" noProof="0"/>
          </a:p>
        </p:txBody>
      </p:sp>
    </p:spTree>
    <p:extLst>
      <p:ext uri="{BB962C8B-B14F-4D97-AF65-F5344CB8AC3E}">
        <p14:creationId xmlns:p14="http://schemas.microsoft.com/office/powerpoint/2010/main" val="181369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a:solidFill>
                  <a:schemeClr val="bg1"/>
                </a:solidFill>
              </a:rPr>
              <a:t>AAML1831CardiacStudies@seattlechildrens.org</a:t>
            </a:r>
          </a:p>
          <a:p>
            <a:endParaRPr lang="en-US" dirty="0"/>
          </a:p>
        </p:txBody>
      </p:sp>
    </p:spTree>
    <p:extLst>
      <p:ext uri="{BB962C8B-B14F-4D97-AF65-F5344CB8AC3E}">
        <p14:creationId xmlns:p14="http://schemas.microsoft.com/office/powerpoint/2010/main" val="4102597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8A0F0-973D-DF40-893B-7E79CDC675B4}"/>
              </a:ext>
            </a:extLst>
          </p:cNvPr>
          <p:cNvSpPr>
            <a:spLocks noGrp="1"/>
          </p:cNvSpPr>
          <p:nvPr>
            <p:ph type="dt" sz="half" idx="10"/>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September 14, 2023</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12"/>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9</a:t>
            </a:fld>
            <a:endParaRPr lang="en-GB" dirty="0"/>
          </a:p>
        </p:txBody>
      </p:sp>
      <p:sp>
        <p:nvSpPr>
          <p:cNvPr id="5" name="Text Placeholder 4">
            <a:extLst>
              <a:ext uri="{FF2B5EF4-FFF2-40B4-BE49-F238E27FC236}">
                <a16:creationId xmlns:a16="http://schemas.microsoft.com/office/drawing/2014/main" id="{7DC00F76-A9D2-234B-AF7A-A63A510089B9}"/>
              </a:ext>
            </a:extLst>
          </p:cNvPr>
          <p:cNvSpPr>
            <a:spLocks noGrp="1"/>
          </p:cNvSpPr>
          <p:nvPr>
            <p:ph type="body" sz="quarter" idx="24"/>
          </p:nvPr>
        </p:nvSpPr>
        <p:spPr/>
        <p:txBody>
          <a:bodyPr>
            <a:normAutofit fontScale="40000" lnSpcReduction="20000"/>
          </a:bodyPr>
          <a:lstStyle/>
          <a:p>
            <a:endParaRPr lang="en-US"/>
          </a:p>
        </p:txBody>
      </p:sp>
    </p:spTree>
    <p:custDataLst>
      <p:custData r:id="rId1"/>
      <p:custData r:id="rId2"/>
    </p:custDataLst>
    <p:extLst>
      <p:ext uri="{BB962C8B-B14F-4D97-AF65-F5344CB8AC3E}">
        <p14:creationId xmlns:p14="http://schemas.microsoft.com/office/powerpoint/2010/main" val="1345730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_Penn Medicine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TemplateConfiguration><![CDATA[{"elementsMetadata":[{"elementConfiguration":{"binding":"{{Form.SelectOrTypeFooter}}","visibility":"","disableUpdates":false,"type":"text"},"type":"shape","id":"bfc4240b-d764-49a0-8a31-e51d6d27059b"},{"elementConfiguration":{"binding":"{{Form.SelectOrTypeFooter}}","visibility":"","disableUpdates":false,"type":"text"},"type":"shape","id":"7702c3ef-f013-4f0f-94d6-3f876fb2d5f6"},{"elementConfiguration":{"binding":"{{Form.SelectOrTypeFooter}}","visibility":"","disableUpdates":false,"type":"text"},"type":"shape","id":"131d9a18-c3e1-493c-982d-f3eadb19d85b"},{"elementConfiguration":{"binding":"{{Form.SelectOrTypeFooter}}","visibility":"","disableUpdates":false,"type":"text"},"type":"shape","id":"bb132800-ea40-49c2-806c-e60bd53c7466"},{"elementConfiguration":{"inheritDimensions":"{{InheritDimensions.InheritNone}}","width":"","height":"","image":"{{Form.SelectLogo.Logo_white}}","visibility":"","disableUpdates":false,"type":"image"},"type":"shape","id":"a57c6b1b-700b-47e1-9185-57cb1eabd282"},{"elementConfiguration":{"binding":"{{Form.SelectOrTypeFooter}}","visibility":"","disableUpdates":false,"type":"text"},"type":"shape","id":"e0ce0b71-2bf1-405a-9fd7-d906bf1f9c55"},{"elementConfiguration":{"binding":"{{Form.SelectOrTypeFooter}}","visibility":"","disableUpdates":false,"type":"text"},"type":"shape","id":"9d771bb1-6d54-4799-ae74-3c954889d427"},{"elementConfiguration":{"binding":"{{Form.SelectOrTypeFooter}}","visibility":"","disableUpdates":false,"type":"text"},"type":"shape","id":"1c97972d-fc9e-46f8-aa67-43e635a42202"},{"elementConfiguration":{"binding":"{{Form.SelectOrTypeFooter}}","visibility":"","disableUpdates":false,"type":"text"},"type":"shape","id":"8864d1f1-0ddb-4771-8f3f-40dc68157c8a"},{"elementConfiguration":{"binding":"{{Form.SelectOrTypeFooter}}","visibility":"","disableUpdates":false,"type":"text"},"type":"shape","id":"9e15f050-c9f2-4ca2-91f8-970f638e324e"},{"elementConfiguration":{"binding":"{{Form.SelectOrTypeFooter}}","visibility":"","disableUpdates":false,"type":"text"},"type":"shape","id":"5eeba7f6-0ddb-43b1-b9bb-e255dadc643b"},{"elementConfiguration":{"binding":"{{Form.SelectOrTypeFooter}}","visibility":"","disableUpdates":false,"type":"text"},"type":"shape","id":"44adebd0-9b3d-415b-88b3-0fb41811c960"},{"elementConfiguration":{"binding":"{{Form.SelectOrTypeFooter}}","visibility":"","disableUpdates":false,"type":"text"},"type":"shape","id":"46342a74-dd75-4a1f-8df6-437b78d9bc0e"},{"elementConfiguration":{"binding":"{{Form.SelectOrTypeFooter}}","visibility":"","disableUpdates":false,"type":"text"},"type":"shape","id":"aadddd51-ceee-4883-8045-36369f633ff0"},{"elementConfiguration":{"binding":"{{Form.SelectOrTypeFooter}}","visibility":"","disableUpdates":false,"type":"text"},"type":"shape","id":"032c0a0e-b783-4d96-b87e-e73d5ca2d0b9"},{"elementConfiguration":{"binding":"{{Form.SelectOrTypeFooter}}","visibility":"","disableUpdates":false,"type":"text"},"type":"shape","id":"fd9f2692-803f-48f4-bb8b-c8ccd0541c03"},{"elementConfiguration":{"inheritDimensions":"{{InheritDimensions.InheritNone}}","width":"","height":"","image":"{{Form.SelectLogo.Logo_white}}","visibility":"","disableUpdates":false,"type":"image"},"type":"shape","id":"473175f6-db8c-4ef7-82c3-bab0e0655f2c"},{"elementConfiguration":{"binding":"{{Form.SelectOrTypeFooter}}","visibility":"","disableUpdates":false,"type":"text"},"type":"shape","id":"80aeaffc-a357-4b90-a729-3a15e7af6333"},{"elementConfiguration":{"binding":"{{Form.SelectOrTypeFooter}}","visibility":"","disableUpdates":false,"type":"text"},"type":"shape","id":"a7ef5284-f3c1-4553-aab7-da6be55151a7"},{"elementConfiguration":{"binding":"{{Form.SelectOrTypeFooter}}","visibility":"","disableUpdates":false,"type":"text"},"type":"shape","id":"88189217-5b09-4379-a775-6e48bedd2438"},{"elementConfiguration":{"inheritDimensions":"{{InheritDimensions.InheritNone}}","width":"","height":"","image":"{{Form.SelectLogo.Logo_blue}}","visibility":"","disableUpdates":false,"type":"image"},"type":"shape","id":"a22b3698-dc51-40e4-8a06-e3ca6dfcd78a"}],"transformationConfigurations":[],"templateName":"Penn Medicine Standard PPT Template","templateDescription":"Use this template to select customized entity and hospital logos.","enableDocumentContentUpdater":true,"version":"2.0"}]]></TemplafyTemplateConfiguration>
</file>

<file path=customXml/item2.xml><?xml version="1.0" encoding="utf-8"?>
<TemplafySlideTemplateConfiguration><![CDATA[{"slideVersion":1,"isValidatorEnabled":false,"isLocked":false,"elementsMetadata":[{"elementConfiguration":{"inheritDimensions":"{{InheritDimensions.InheritNone}}","width":"","height":"","image":"{{Form.SelectLogo.Logo_white}}","visibility":"","disableUpdates":false,"type":"image"},"type":"shape"}],"slideId":"638101559846784071","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103577119263867","enableDocumentContentUpdater":false,"version":"2.0"}]]></TemplafySlideTemplateConfiguration>
</file>

<file path=customXml/item5.xml><?xml version="1.0" encoding="utf-8"?>
<TemplafySlideFormConfiguration><![CDATA[{"formFields":[{"distinct":false,"hideIfNoUserInteractionRequired":false,"required":false,"autoSelectFirstOption":false,"helpTexts":{},"spacing":{},"shareValue":false,"type":"dropDown","dataSourceName":"Logos","dataSourceFieldName":"Name","name":"SelectLogo","label":"Select Logo"}],"formDataEntries":[]}]]></TemplafySlideFormConfiguration>
</file>

<file path=customXml/item6.xml><?xml version="1.0" encoding="utf-8"?>
<TemplafySlideFormConfiguration><![CDATA[{"formFields":[],"formDataEntries":[]}]]></TemplafySlideFormConfiguration>
</file>

<file path=customXml/item7.xml><?xml version="1.0" encoding="utf-8"?>
<TemplafyFormConfiguration><![CDATA[{"formFields":[{"distinct":false,"hideIfNoUserInteractionRequired":false,"required":false,"autoSelectFirstOption":false,"helpTexts":{},"spacing":{},"shareValue":false,"type":"dropDown","dataSourceName":"Logos","dataSourceFieldName":"Name","name":"SelectLogo","label":"Select Logo"},{"required":false,"autoSelectFirstOption":false,"helpTexts":{},"spacing":{},"shareValue":false,"type":"comboBox","dataSourceName":"Footers","dataSourceFieldName":"Name","name":"SelectOrTypeFooter","label":"Select or type footer:"}],"formDataEntries":[{"name":"SelectLogo","value":"IcXyq+qDW4UWys8Y+lj8KqQ6ut/2taSe5JN0mJEfYIs="},{"name":"SelectOrTypeFooter","value":"O13/YjEJ8kswB5gtaF5t0A=="}]}]]></TemplafyFormConfiguration>
</file>

<file path=customXml/item8.xml><?xml version="1.0" encoding="utf-8"?>
<TemplafySlideTemplateConfiguration><![CDATA[{"slideVersion":1,"isValidatorEnabled":false,"isLocked":false,"elementsMetadata":[],"slideId":"638101559849193536","enableDocumentContentUpdater":false,"version":"2.0"}]]></TemplafySlideTemplateConfiguration>
</file>

<file path=customXml/itemProps1.xml><?xml version="1.0" encoding="utf-8"?>
<ds:datastoreItem xmlns:ds="http://schemas.openxmlformats.org/officeDocument/2006/customXml" ds:itemID="{8B390A47-7C58-4096-A2CD-BDC3C0704E56}">
  <ds:schemaRefs/>
</ds:datastoreItem>
</file>

<file path=customXml/itemProps2.xml><?xml version="1.0" encoding="utf-8"?>
<ds:datastoreItem xmlns:ds="http://schemas.openxmlformats.org/officeDocument/2006/customXml" ds:itemID="{60521A20-1BEE-4532-8B06-276DA2DF81E6}">
  <ds:schemaRefs/>
</ds:datastoreItem>
</file>

<file path=customXml/itemProps3.xml><?xml version="1.0" encoding="utf-8"?>
<ds:datastoreItem xmlns:ds="http://schemas.openxmlformats.org/officeDocument/2006/customXml" ds:itemID="{B4EE6F35-5A50-4B32-82A7-A041AB52C3F2}">
  <ds:schemaRefs/>
</ds:datastoreItem>
</file>

<file path=customXml/itemProps4.xml><?xml version="1.0" encoding="utf-8"?>
<ds:datastoreItem xmlns:ds="http://schemas.openxmlformats.org/officeDocument/2006/customXml" ds:itemID="{64AE3BA5-C5EE-4D0B-8A35-CE09E1867A7A}">
  <ds:schemaRefs/>
</ds:datastoreItem>
</file>

<file path=customXml/itemProps5.xml><?xml version="1.0" encoding="utf-8"?>
<ds:datastoreItem xmlns:ds="http://schemas.openxmlformats.org/officeDocument/2006/customXml" ds:itemID="{C87B117A-2688-47A4-B2B6-5ED9D9F0253F}">
  <ds:schemaRefs/>
</ds:datastoreItem>
</file>

<file path=customXml/itemProps6.xml><?xml version="1.0" encoding="utf-8"?>
<ds:datastoreItem xmlns:ds="http://schemas.openxmlformats.org/officeDocument/2006/customXml" ds:itemID="{C93F71F7-32F7-49AD-8016-FA2446039362}">
  <ds:schemaRefs/>
</ds:datastoreItem>
</file>

<file path=customXml/itemProps7.xml><?xml version="1.0" encoding="utf-8"?>
<ds:datastoreItem xmlns:ds="http://schemas.openxmlformats.org/officeDocument/2006/customXml" ds:itemID="{3AE8D32F-AC01-42AC-92C6-DAF95DE03028}">
  <ds:schemaRefs/>
</ds:datastoreItem>
</file>

<file path=customXml/itemProps8.xml><?xml version="1.0" encoding="utf-8"?>
<ds:datastoreItem xmlns:ds="http://schemas.openxmlformats.org/officeDocument/2006/customXml" ds:itemID="{38680248-8DCA-4AB2-9AAB-939003395C62}">
  <ds:schemaRefs/>
</ds:datastoreItem>
</file>

<file path=docProps/app.xml><?xml version="1.0" encoding="utf-8"?>
<Properties xmlns="http://schemas.openxmlformats.org/officeDocument/2006/extended-properties" xmlns:vt="http://schemas.openxmlformats.org/officeDocument/2006/docPropsVTypes">
  <Template/>
  <TotalTime>1403</TotalTime>
  <Words>902</Words>
  <Application>Microsoft Office PowerPoint</Application>
  <PresentationFormat>Widescreen</PresentationFormat>
  <Paragraphs>81</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AAML 1831 Sonographer Office Hours</vt:lpstr>
      <vt:lpstr>Welcome!</vt:lpstr>
      <vt:lpstr>Case presentation- Ilona Dizon, Seattle Children’s Hospital   Tips and Tricks for improving communication between echo lab and study team</vt:lpstr>
      <vt:lpstr>Case Presentation</vt:lpstr>
      <vt:lpstr>Would you like to present at the next office hours?</vt:lpstr>
      <vt:lpstr>Tips and Tricks to Improve Communication Between Study Team and Echo Lab</vt:lpstr>
      <vt:lpstr>Tips and Tricks to Improve Communication Between Study Team and Echo Lab</vt:lpstr>
      <vt:lpstr>Questions</vt:lpstr>
      <vt:lpstr>PowerPoint Presentation</vt:lpstr>
      <vt:lpstr>Core Lab Echo QC and Analysis</vt:lpstr>
      <vt:lpstr>General Imaging Guidelines</vt:lpstr>
      <vt:lpstr>All 2D images should be recorded with at least 3 beats per clip and at an acquisition frame rate of 50 to 70 frames/sec.   If patients heart rate is greater than 100 bpm, please record 5 beats per clip in the apical (4C, 2C, 3C, RV), short axis, and parasternal long axis views of the left ventricle. </vt:lpstr>
      <vt:lpstr>This aspect is particularly critical for strain analysis.    </vt:lpstr>
      <vt:lpstr>Please acquire images focused on the LV and LA individually.  2D focused on the left ventricular only (include annulus and 1/4 of LA).  2D zoom on left atrium only.  </vt:lpstr>
      <vt:lpstr>Please acquire images focused on the RV   Please include both the epicardium and endocardium of the RV free wall in a RV focused apical 4-chamber view.   </vt:lpstr>
      <vt:lpstr>In apical imaging planes, the maximum cavity lengths must be displayed and should be the same in all apical images. It is very important to avoid foreshortening of the ventricular cavities, especially of the left ventricle.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Daniels, Amber</dc:creator>
  <cp:keywords/>
  <dc:description/>
  <cp:lastModifiedBy>Smith, Amanda M</cp:lastModifiedBy>
  <cp:revision>116</cp:revision>
  <dcterms:created xsi:type="dcterms:W3CDTF">2023-04-19T13:36:27Z</dcterms:created>
  <dcterms:modified xsi:type="dcterms:W3CDTF">2023-09-14T16:25:02Z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2023-03-02T19:31:42</vt:lpwstr>
  </property>
  <property fmtid="{D5CDD505-2E9C-101B-9397-08002B2CF9AE}" pid="3" name="TemplafyTenantId">
    <vt:lpwstr>pennmedicine</vt:lpwstr>
  </property>
  <property fmtid="{D5CDD505-2E9C-101B-9397-08002B2CF9AE}" pid="4" name="TemplafyTemplateId">
    <vt:lpwstr>638101547883233111</vt:lpwstr>
  </property>
  <property fmtid="{D5CDD505-2E9C-101B-9397-08002B2CF9AE}" pid="5" name="TemplafyUserProfileId">
    <vt:lpwstr>638106407131420474</vt:lpwstr>
  </property>
  <property fmtid="{D5CDD505-2E9C-101B-9397-08002B2CF9AE}" pid="6" name="TemplafyFromBlank">
    <vt:bool>false</vt:bool>
  </property>
</Properties>
</file>