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theme/theme12.xml" ContentType="application/vnd.openxmlformats-officedocument.theme+xml"/>
  <Override PartName="/ppt/slideLayouts/slideLayout24.xml" ContentType="application/vnd.openxmlformats-officedocument.presentationml.slideLayout+xml"/>
  <Override PartName="/ppt/theme/theme1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0" r:id="rId4"/>
    <p:sldMasterId id="2147483714" r:id="rId5"/>
    <p:sldMasterId id="2147483732" r:id="rId6"/>
    <p:sldMasterId id="2147483734" r:id="rId7"/>
    <p:sldMasterId id="2147483744" r:id="rId8"/>
    <p:sldMasterId id="2147483746" r:id="rId9"/>
    <p:sldMasterId id="2147483748" r:id="rId10"/>
    <p:sldMasterId id="2147483752" r:id="rId11"/>
    <p:sldMasterId id="2147483754" r:id="rId12"/>
    <p:sldMasterId id="2147483756" r:id="rId13"/>
    <p:sldMasterId id="2147483784" r:id="rId14"/>
    <p:sldMasterId id="2147483786" r:id="rId15"/>
    <p:sldMasterId id="2147483788" r:id="rId16"/>
    <p:sldMasterId id="2147483902" r:id="rId17"/>
  </p:sldMasterIdLst>
  <p:notesMasterIdLst>
    <p:notesMasterId r:id="rId104"/>
  </p:notesMasterIdLst>
  <p:sldIdLst>
    <p:sldId id="369" r:id="rId18"/>
    <p:sldId id="438" r:id="rId19"/>
    <p:sldId id="416" r:id="rId20"/>
    <p:sldId id="417" r:id="rId21"/>
    <p:sldId id="418" r:id="rId22"/>
    <p:sldId id="419" r:id="rId23"/>
    <p:sldId id="420" r:id="rId24"/>
    <p:sldId id="425" r:id="rId25"/>
    <p:sldId id="622" r:id="rId26"/>
    <p:sldId id="617" r:id="rId27"/>
    <p:sldId id="618" r:id="rId28"/>
    <p:sldId id="452" r:id="rId29"/>
    <p:sldId id="443" r:id="rId30"/>
    <p:sldId id="454" r:id="rId31"/>
    <p:sldId id="439" r:id="rId32"/>
    <p:sldId id="619" r:id="rId33"/>
    <p:sldId id="458" r:id="rId34"/>
    <p:sldId id="648" r:id="rId35"/>
    <p:sldId id="464" r:id="rId36"/>
    <p:sldId id="460" r:id="rId37"/>
    <p:sldId id="459" r:id="rId38"/>
    <p:sldId id="433" r:id="rId39"/>
    <p:sldId id="434" r:id="rId40"/>
    <p:sldId id="595" r:id="rId41"/>
    <p:sldId id="474" r:id="rId42"/>
    <p:sldId id="479" r:id="rId43"/>
    <p:sldId id="485" r:id="rId44"/>
    <p:sldId id="486" r:id="rId45"/>
    <p:sldId id="586" r:id="rId46"/>
    <p:sldId id="487" r:id="rId47"/>
    <p:sldId id="596" r:id="rId48"/>
    <p:sldId id="456" r:id="rId49"/>
    <p:sldId id="482" r:id="rId50"/>
    <p:sldId id="517" r:id="rId51"/>
    <p:sldId id="623" r:id="rId52"/>
    <p:sldId id="624" r:id="rId53"/>
    <p:sldId id="625" r:id="rId54"/>
    <p:sldId id="626" r:id="rId55"/>
    <p:sldId id="627" r:id="rId56"/>
    <p:sldId id="628" r:id="rId57"/>
    <p:sldId id="629" r:id="rId58"/>
    <p:sldId id="630" r:id="rId59"/>
    <p:sldId id="518" r:id="rId60"/>
    <p:sldId id="519" r:id="rId61"/>
    <p:sldId id="631" r:id="rId62"/>
    <p:sldId id="649" r:id="rId63"/>
    <p:sldId id="632" r:id="rId64"/>
    <p:sldId id="633" r:id="rId65"/>
    <p:sldId id="634" r:id="rId66"/>
    <p:sldId id="427" r:id="rId67"/>
    <p:sldId id="636" r:id="rId68"/>
    <p:sldId id="638" r:id="rId69"/>
    <p:sldId id="637" r:id="rId70"/>
    <p:sldId id="639" r:id="rId71"/>
    <p:sldId id="646" r:id="rId72"/>
    <p:sldId id="650" r:id="rId73"/>
    <p:sldId id="640" r:id="rId74"/>
    <p:sldId id="511" r:id="rId75"/>
    <p:sldId id="641" r:id="rId76"/>
    <p:sldId id="587" r:id="rId77"/>
    <p:sldId id="652" r:id="rId78"/>
    <p:sldId id="660" r:id="rId79"/>
    <p:sldId id="661" r:id="rId80"/>
    <p:sldId id="662" r:id="rId81"/>
    <p:sldId id="659" r:id="rId82"/>
    <p:sldId id="656" r:id="rId83"/>
    <p:sldId id="468" r:id="rId84"/>
    <p:sldId id="655" r:id="rId85"/>
    <p:sldId id="653" r:id="rId86"/>
    <p:sldId id="609" r:id="rId87"/>
    <p:sldId id="614" r:id="rId88"/>
    <p:sldId id="654" r:id="rId89"/>
    <p:sldId id="556" r:id="rId90"/>
    <p:sldId id="657" r:id="rId91"/>
    <p:sldId id="472" r:id="rId92"/>
    <p:sldId id="606" r:id="rId93"/>
    <p:sldId id="579" r:id="rId94"/>
    <p:sldId id="601" r:id="rId95"/>
    <p:sldId id="602" r:id="rId96"/>
    <p:sldId id="608" r:id="rId97"/>
    <p:sldId id="658" r:id="rId98"/>
    <p:sldId id="651" r:id="rId99"/>
    <p:sldId id="605" r:id="rId100"/>
    <p:sldId id="607" r:id="rId101"/>
    <p:sldId id="582" r:id="rId102"/>
    <p:sldId id="502" r:id="rId103"/>
  </p:sldIdLst>
  <p:sldSz cx="9144000" cy="5143500" type="screen16x9"/>
  <p:notesSz cx="9144000" cy="6858000"/>
  <p:embeddedFontLst>
    <p:embeddedFont>
      <p:font typeface="Gotham Bold" panose="02000803030000020004" pitchFamily="2" charset="0"/>
      <p:regular r:id="rId105"/>
      <p:bold r:id="rId106"/>
      <p:italic r:id="rId107"/>
      <p:boldItalic r:id="rId108"/>
    </p:embeddedFont>
    <p:embeddedFont>
      <p:font typeface="Gotham Book" panose="02000603040000090004" pitchFamily="2" charset="0"/>
      <p:regular r:id="rId109"/>
      <p:bold r:id="rId110"/>
      <p:italic r:id="rId111"/>
      <p:boldItalic r:id="rId112"/>
    </p:embeddedFont>
    <p:embeddedFont>
      <p:font typeface="Gotham Medium" panose="02000604030000020004" pitchFamily="50" charset="0"/>
      <p:regular r:id="rId113"/>
      <p:bold r:id="rId114"/>
      <p:italic r:id="rId115"/>
      <p:boldItalic r:id="rId116"/>
    </p:embeddedFont>
    <p:embeddedFont>
      <p:font typeface="Gotham-Book" panose="02000604040000020004" pitchFamily="50" charset="0"/>
      <p:regular r:id="rId117"/>
      <p:bold r:id="rId118"/>
      <p:italic r:id="rId119"/>
      <p:boldItalic r:id="rId120"/>
    </p:embeddedFont>
    <p:embeddedFont>
      <p:font typeface="Gotham-BookItalic" panose="02000603040000020004" pitchFamily="50" charset="0"/>
      <p:regular r:id="rId121"/>
      <p:bold r:id="rId122"/>
      <p:italic r:id="rId123"/>
      <p:boldItalic r:id="rId124"/>
    </p:embeddedFont>
    <p:embeddedFont>
      <p:font typeface="Gotham-Medium" panose="02000604030000020004" pitchFamily="50" charset="0"/>
      <p:regular r:id="rId125"/>
      <p:bold r:id="rId126"/>
      <p:italic r:id="rId127"/>
      <p:boldItalic r:id="rId128"/>
    </p:embeddedFont>
    <p:embeddedFont>
      <p:font typeface="Montserrat" panose="00000500000000000000" pitchFamily="2" charset="0"/>
      <p:regular r:id="rId129"/>
      <p:bold r:id="rId130"/>
      <p:italic r:id="rId131"/>
      <p:boldItalic r:id="rId132"/>
    </p:embeddedFont>
  </p:embeddedFontLst>
  <p:custDataLst>
    <p:tags r:id="rId1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A9B"/>
    <a:srgbClr val="18B2BA"/>
    <a:srgbClr val="08AACA"/>
    <a:srgbClr val="0599CD"/>
    <a:srgbClr val="028BD0"/>
    <a:srgbClr val="FFCDE6"/>
    <a:srgbClr val="CC0066"/>
    <a:srgbClr val="FF9966"/>
    <a:srgbClr val="FFEEDD"/>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0" autoAdjust="0"/>
    <p:restoredTop sz="71158" autoAdjust="0"/>
  </p:normalViewPr>
  <p:slideViewPr>
    <p:cSldViewPr>
      <p:cViewPr varScale="1">
        <p:scale>
          <a:sx n="104" d="100"/>
          <a:sy n="104" d="100"/>
        </p:scale>
        <p:origin x="1926"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248"/>
    </p:cViewPr>
  </p:sorterViewPr>
  <p:notesViewPr>
    <p:cSldViewPr>
      <p:cViewPr varScale="1">
        <p:scale>
          <a:sx n="54" d="100"/>
          <a:sy n="54" d="100"/>
        </p:scale>
        <p:origin x="1692"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font" Target="fonts/font13.fntdata"/><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font" Target="fonts/font8.fntdata"/><Relationship Id="rId133" Type="http://schemas.openxmlformats.org/officeDocument/2006/relationships/tags" Target="tags/tag1.xml"/><Relationship Id="rId138" Type="http://schemas.openxmlformats.org/officeDocument/2006/relationships/tableStyles" Target="tableStyles.xml"/><Relationship Id="rId16" Type="http://schemas.openxmlformats.org/officeDocument/2006/relationships/slideMaster" Target="slideMasters/slideMaster13.xml"/><Relationship Id="rId107" Type="http://schemas.openxmlformats.org/officeDocument/2006/relationships/font" Target="fonts/font3.fntdata"/><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font" Target="fonts/font19.fntdata"/><Relationship Id="rId128" Type="http://schemas.openxmlformats.org/officeDocument/2006/relationships/font" Target="fonts/font24.fntdata"/><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font" Target="fonts/font1.fntdata"/><Relationship Id="rId113" Type="http://schemas.openxmlformats.org/officeDocument/2006/relationships/font" Target="fonts/font9.fntdata"/><Relationship Id="rId118" Type="http://schemas.openxmlformats.org/officeDocument/2006/relationships/font" Target="fonts/font14.fntdata"/><Relationship Id="rId126" Type="http://schemas.openxmlformats.org/officeDocument/2006/relationships/font" Target="fonts/font22.fntdata"/><Relationship Id="rId13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font" Target="fonts/font4.fntdata"/><Relationship Id="rId116" Type="http://schemas.openxmlformats.org/officeDocument/2006/relationships/font" Target="fonts/font12.fntdata"/><Relationship Id="rId124" Type="http://schemas.openxmlformats.org/officeDocument/2006/relationships/font" Target="fonts/font20.fntdata"/><Relationship Id="rId129" Type="http://schemas.openxmlformats.org/officeDocument/2006/relationships/font" Target="fonts/font25.fntdata"/><Relationship Id="rId137"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font" Target="fonts/font7.fntdata"/><Relationship Id="rId132" Type="http://schemas.openxmlformats.org/officeDocument/2006/relationships/font" Target="fonts/font28.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font" Target="fonts/font2.fntdata"/><Relationship Id="rId114" Type="http://schemas.openxmlformats.org/officeDocument/2006/relationships/font" Target="fonts/font10.fntdata"/><Relationship Id="rId119" Type="http://schemas.openxmlformats.org/officeDocument/2006/relationships/font" Target="fonts/font15.fntdata"/><Relationship Id="rId127" Type="http://schemas.openxmlformats.org/officeDocument/2006/relationships/font" Target="fonts/font23.fntdata"/><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font" Target="fonts/font18.fntdata"/><Relationship Id="rId130" Type="http://schemas.openxmlformats.org/officeDocument/2006/relationships/font" Target="fonts/font26.fntdata"/><Relationship Id="rId13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font" Target="fonts/font5.fntdata"/><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notesMaster" Target="notesMasters/notesMaster1.xml"/><Relationship Id="rId120" Type="http://schemas.openxmlformats.org/officeDocument/2006/relationships/font" Target="fonts/font16.fntdata"/><Relationship Id="rId125" Type="http://schemas.openxmlformats.org/officeDocument/2006/relationships/font" Target="fonts/font21.fntdata"/><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font" Target="fonts/font6.fntdata"/><Relationship Id="rId115" Type="http://schemas.openxmlformats.org/officeDocument/2006/relationships/font" Target="fonts/font11.fntdata"/><Relationship Id="rId131" Type="http://schemas.openxmlformats.org/officeDocument/2006/relationships/font" Target="fonts/font27.fntdata"/><Relationship Id="rId136" Type="http://schemas.openxmlformats.org/officeDocument/2006/relationships/viewProps" Target="view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4082EE-F884-42B9-913F-6C57CC52ED86}" type="doc">
      <dgm:prSet loTypeId="urn:diagrams.loki3.com/BracketList" loCatId="officeonline" qsTypeId="urn:microsoft.com/office/officeart/2005/8/quickstyle/simple1" qsCatId="simple" csTypeId="urn:microsoft.com/office/officeart/2005/8/colors/accent1_2" csCatId="accent1" phldr="1"/>
      <dgm:spPr/>
      <dgm:t>
        <a:bodyPr/>
        <a:lstStyle/>
        <a:p>
          <a:endParaRPr lang="en-US"/>
        </a:p>
      </dgm:t>
    </dgm:pt>
    <dgm:pt modelId="{F9C2BB9F-6E6A-45FB-BCF4-3CF5FAF9A97E}">
      <dgm:prSet phldrT="[Text]"/>
      <dgm:spPr/>
      <dgm:t>
        <a:bodyPr/>
        <a:lstStyle/>
        <a:p>
          <a:pPr algn="ctr"/>
          <a:r>
            <a:rPr lang="en-US" b="0" dirty="0">
              <a:latin typeface="Gotham Bold" pitchFamily="50" charset="0"/>
            </a:rPr>
            <a:t>Good examples</a:t>
          </a:r>
        </a:p>
      </dgm:t>
    </dgm:pt>
    <dgm:pt modelId="{90862BF0-153B-4CB4-A63F-E90236A58A35}" type="parTrans" cxnId="{B42BCEEA-42FC-4C8E-BBD9-5DFEF4BD2898}">
      <dgm:prSet/>
      <dgm:spPr/>
      <dgm:t>
        <a:bodyPr/>
        <a:lstStyle/>
        <a:p>
          <a:endParaRPr lang="en-US"/>
        </a:p>
      </dgm:t>
    </dgm:pt>
    <dgm:pt modelId="{5185FD33-5585-4B58-B3F6-8C54DAADA279}" type="sibTrans" cxnId="{B42BCEEA-42FC-4C8E-BBD9-5DFEF4BD2898}">
      <dgm:prSet/>
      <dgm:spPr/>
      <dgm:t>
        <a:bodyPr/>
        <a:lstStyle/>
        <a:p>
          <a:endParaRPr lang="en-US"/>
        </a:p>
      </dgm:t>
    </dgm:pt>
    <dgm:pt modelId="{E43CF8AD-A4F8-4D33-AD53-3C7A8B45EB41}">
      <dgm:prSet phldrT="[Text]" custT="1"/>
      <dgm:spPr>
        <a:solidFill>
          <a:srgbClr val="0085A2"/>
        </a:solidFill>
      </dgm:spPr>
      <dgm:t>
        <a:bodyPr/>
        <a:lstStyle/>
        <a:p>
          <a:pPr>
            <a:lnSpc>
              <a:spcPct val="100000"/>
            </a:lnSpc>
            <a:spcAft>
              <a:spcPts val="600"/>
            </a:spcAft>
          </a:pPr>
          <a:r>
            <a:rPr lang="en-US" sz="1600" dirty="0">
              <a:latin typeface="Gotham Book" pitchFamily="50" charset="0"/>
            </a:rPr>
            <a:t>“I really appreciate how kind you’re being to your brother.”</a:t>
          </a:r>
        </a:p>
      </dgm:t>
    </dgm:pt>
    <dgm:pt modelId="{6B7935F4-51A5-4468-9B99-7EB3DDA8DB03}" type="parTrans" cxnId="{30084E45-2A86-4BEF-9496-935CDBFF07B4}">
      <dgm:prSet/>
      <dgm:spPr/>
      <dgm:t>
        <a:bodyPr/>
        <a:lstStyle/>
        <a:p>
          <a:endParaRPr lang="en-US"/>
        </a:p>
      </dgm:t>
    </dgm:pt>
    <dgm:pt modelId="{53C9C2D8-6F2E-433C-88EF-B13347E27B82}" type="sibTrans" cxnId="{30084E45-2A86-4BEF-9496-935CDBFF07B4}">
      <dgm:prSet/>
      <dgm:spPr/>
      <dgm:t>
        <a:bodyPr/>
        <a:lstStyle/>
        <a:p>
          <a:endParaRPr lang="en-US"/>
        </a:p>
      </dgm:t>
    </dgm:pt>
    <dgm:pt modelId="{B3F6F38E-D47D-4BDB-BF98-7B0130A3A9D2}">
      <dgm:prSet phldrT="[Text]"/>
      <dgm:spPr/>
      <dgm:t>
        <a:bodyPr/>
        <a:lstStyle/>
        <a:p>
          <a:r>
            <a:rPr lang="en-US" b="0" dirty="0">
              <a:latin typeface="Gotham Bold" pitchFamily="50" charset="0"/>
            </a:rPr>
            <a:t>Not good examples</a:t>
          </a:r>
        </a:p>
      </dgm:t>
    </dgm:pt>
    <dgm:pt modelId="{35B3201C-8D29-4DA6-A87C-4AB3F961EE66}" type="parTrans" cxnId="{762D6A6A-1671-45BE-8C94-494FB76B22EB}">
      <dgm:prSet/>
      <dgm:spPr/>
      <dgm:t>
        <a:bodyPr/>
        <a:lstStyle/>
        <a:p>
          <a:endParaRPr lang="en-US"/>
        </a:p>
      </dgm:t>
    </dgm:pt>
    <dgm:pt modelId="{4D06B7C2-5139-4346-B5D5-A607E002716A}" type="sibTrans" cxnId="{762D6A6A-1671-45BE-8C94-494FB76B22EB}">
      <dgm:prSet/>
      <dgm:spPr/>
      <dgm:t>
        <a:bodyPr/>
        <a:lstStyle/>
        <a:p>
          <a:endParaRPr lang="en-US"/>
        </a:p>
      </dgm:t>
    </dgm:pt>
    <dgm:pt modelId="{84A9E002-C139-4460-A4AB-15D9F8D69018}">
      <dgm:prSet phldrT="[Text]" custT="1"/>
      <dgm:spPr>
        <a:solidFill>
          <a:srgbClr val="0085A2"/>
        </a:solidFill>
      </dgm:spPr>
      <dgm:t>
        <a:bodyPr/>
        <a:lstStyle/>
        <a:p>
          <a:pPr>
            <a:lnSpc>
              <a:spcPct val="100000"/>
            </a:lnSpc>
            <a:spcAft>
              <a:spcPts val="600"/>
            </a:spcAft>
          </a:pPr>
          <a:r>
            <a:rPr lang="en-US" sz="1600" dirty="0">
              <a:latin typeface="Gotham Book" pitchFamily="50" charset="0"/>
            </a:rPr>
            <a:t>Compliments with a kick: “You put your shirt in the laundry, why didn’t you do your pants too?”</a:t>
          </a:r>
        </a:p>
      </dgm:t>
    </dgm:pt>
    <dgm:pt modelId="{3CD80BD8-B8D8-4B12-B3BE-AB2F039C02A9}" type="parTrans" cxnId="{50871242-7D17-4127-BC87-DC7197B2D844}">
      <dgm:prSet/>
      <dgm:spPr/>
      <dgm:t>
        <a:bodyPr/>
        <a:lstStyle/>
        <a:p>
          <a:endParaRPr lang="en-US"/>
        </a:p>
      </dgm:t>
    </dgm:pt>
    <dgm:pt modelId="{177BA820-296D-4334-B1AA-23C8EE404E36}" type="sibTrans" cxnId="{50871242-7D17-4127-BC87-DC7197B2D844}">
      <dgm:prSet/>
      <dgm:spPr/>
      <dgm:t>
        <a:bodyPr/>
        <a:lstStyle/>
        <a:p>
          <a:endParaRPr lang="en-US"/>
        </a:p>
      </dgm:t>
    </dgm:pt>
    <dgm:pt modelId="{A914E46A-4B77-4F6B-8B99-5BD13D117CF7}">
      <dgm:prSet phldrT="[Text]" custT="1"/>
      <dgm:spPr>
        <a:solidFill>
          <a:srgbClr val="0085A2"/>
        </a:solidFill>
      </dgm:spPr>
      <dgm:t>
        <a:bodyPr/>
        <a:lstStyle/>
        <a:p>
          <a:pPr>
            <a:lnSpc>
              <a:spcPct val="100000"/>
            </a:lnSpc>
            <a:spcAft>
              <a:spcPts val="600"/>
            </a:spcAft>
          </a:pPr>
          <a:r>
            <a:rPr lang="en-US" sz="1600" dirty="0">
              <a:latin typeface="Gotham Book" pitchFamily="50" charset="0"/>
            </a:rPr>
            <a:t>“Thank you for rinsing your dishes after dinner.”</a:t>
          </a:r>
        </a:p>
      </dgm:t>
    </dgm:pt>
    <dgm:pt modelId="{7504C252-4D38-4285-835C-A86E2AA711A0}" type="parTrans" cxnId="{A679FDDD-CEC4-4549-88D8-4F750F319660}">
      <dgm:prSet/>
      <dgm:spPr/>
      <dgm:t>
        <a:bodyPr/>
        <a:lstStyle/>
        <a:p>
          <a:endParaRPr lang="en-US"/>
        </a:p>
      </dgm:t>
    </dgm:pt>
    <dgm:pt modelId="{3808BABA-7732-41FA-BD1B-1E2782DE0F1F}" type="sibTrans" cxnId="{A679FDDD-CEC4-4549-88D8-4F750F319660}">
      <dgm:prSet/>
      <dgm:spPr/>
      <dgm:t>
        <a:bodyPr/>
        <a:lstStyle/>
        <a:p>
          <a:endParaRPr lang="en-US"/>
        </a:p>
      </dgm:t>
    </dgm:pt>
    <dgm:pt modelId="{759ADB60-8FCE-4230-A04E-D8A9E1A95B5D}">
      <dgm:prSet phldrT="[Text]" custT="1"/>
      <dgm:spPr>
        <a:solidFill>
          <a:srgbClr val="0085A2"/>
        </a:solidFill>
      </dgm:spPr>
      <dgm:t>
        <a:bodyPr/>
        <a:lstStyle/>
        <a:p>
          <a:pPr>
            <a:lnSpc>
              <a:spcPct val="100000"/>
            </a:lnSpc>
            <a:spcAft>
              <a:spcPct val="15000"/>
            </a:spcAft>
          </a:pPr>
          <a:r>
            <a:rPr lang="en-US" sz="1600" dirty="0">
              <a:latin typeface="Gotham Book" pitchFamily="50" charset="0"/>
            </a:rPr>
            <a:t>“Nice work sticking with that math even though you felt it was hard.”</a:t>
          </a:r>
        </a:p>
      </dgm:t>
    </dgm:pt>
    <dgm:pt modelId="{7B19A363-8027-44C1-84A9-F6800F681F74}" type="parTrans" cxnId="{39AF60A8-D721-4704-87BE-AF2353C916D8}">
      <dgm:prSet/>
      <dgm:spPr/>
      <dgm:t>
        <a:bodyPr/>
        <a:lstStyle/>
        <a:p>
          <a:endParaRPr lang="en-US"/>
        </a:p>
      </dgm:t>
    </dgm:pt>
    <dgm:pt modelId="{9CF63441-72DE-41B6-8ADE-7D4735A0E631}" type="sibTrans" cxnId="{39AF60A8-D721-4704-87BE-AF2353C916D8}">
      <dgm:prSet/>
      <dgm:spPr/>
      <dgm:t>
        <a:bodyPr/>
        <a:lstStyle/>
        <a:p>
          <a:endParaRPr lang="en-US"/>
        </a:p>
      </dgm:t>
    </dgm:pt>
    <dgm:pt modelId="{18FD12AE-3A10-4E7A-8457-DEF73B6F3C38}">
      <dgm:prSet phldrT="[Text]" custT="1"/>
      <dgm:spPr>
        <a:solidFill>
          <a:srgbClr val="0085A2"/>
        </a:solidFill>
      </dgm:spPr>
      <dgm:t>
        <a:bodyPr/>
        <a:lstStyle/>
        <a:p>
          <a:pPr>
            <a:lnSpc>
              <a:spcPct val="100000"/>
            </a:lnSpc>
            <a:spcAft>
              <a:spcPct val="15000"/>
            </a:spcAft>
          </a:pPr>
          <a:r>
            <a:rPr lang="en-US" sz="1600" dirty="0">
              <a:latin typeface="Gotham Book" pitchFamily="50" charset="0"/>
            </a:rPr>
            <a:t>Unlabeled/generic praise: “Nice work!” “Thanks for being good”</a:t>
          </a:r>
        </a:p>
      </dgm:t>
    </dgm:pt>
    <dgm:pt modelId="{74A7CB71-D3C2-4481-9040-CB3277838B66}" type="parTrans" cxnId="{2B06BBD4-4621-4301-AA82-D88AA6020491}">
      <dgm:prSet/>
      <dgm:spPr/>
      <dgm:t>
        <a:bodyPr/>
        <a:lstStyle/>
        <a:p>
          <a:endParaRPr lang="en-US"/>
        </a:p>
      </dgm:t>
    </dgm:pt>
    <dgm:pt modelId="{442F6C73-E6B5-45E8-B7D1-34F0BCE0235E}" type="sibTrans" cxnId="{2B06BBD4-4621-4301-AA82-D88AA6020491}">
      <dgm:prSet/>
      <dgm:spPr/>
      <dgm:t>
        <a:bodyPr/>
        <a:lstStyle/>
        <a:p>
          <a:endParaRPr lang="en-US"/>
        </a:p>
      </dgm:t>
    </dgm:pt>
    <dgm:pt modelId="{1FCF7EE8-5D65-4C8D-B4CC-C560DB68086E}" type="pres">
      <dgm:prSet presAssocID="{434082EE-F884-42B9-913F-6C57CC52ED86}" presName="Name0" presStyleCnt="0">
        <dgm:presLayoutVars>
          <dgm:dir/>
          <dgm:animLvl val="lvl"/>
          <dgm:resizeHandles val="exact"/>
        </dgm:presLayoutVars>
      </dgm:prSet>
      <dgm:spPr/>
    </dgm:pt>
    <dgm:pt modelId="{C6C308D2-A054-4EA8-8B85-7DF2CC8770AF}" type="pres">
      <dgm:prSet presAssocID="{F9C2BB9F-6E6A-45FB-BCF4-3CF5FAF9A97E}" presName="linNode" presStyleCnt="0"/>
      <dgm:spPr/>
    </dgm:pt>
    <dgm:pt modelId="{F969890D-B190-4AB2-A74A-C0E6D0D49695}" type="pres">
      <dgm:prSet presAssocID="{F9C2BB9F-6E6A-45FB-BCF4-3CF5FAF9A97E}" presName="parTx" presStyleLbl="revTx" presStyleIdx="0" presStyleCnt="2">
        <dgm:presLayoutVars>
          <dgm:chMax val="1"/>
          <dgm:bulletEnabled val="1"/>
        </dgm:presLayoutVars>
      </dgm:prSet>
      <dgm:spPr/>
    </dgm:pt>
    <dgm:pt modelId="{267418C3-F7E3-4276-A076-5E7B80655769}" type="pres">
      <dgm:prSet presAssocID="{F9C2BB9F-6E6A-45FB-BCF4-3CF5FAF9A97E}" presName="bracket" presStyleLbl="parChTrans1D1" presStyleIdx="0" presStyleCnt="2"/>
      <dgm:spPr>
        <a:ln w="25400">
          <a:solidFill>
            <a:srgbClr val="007A9B"/>
          </a:solidFill>
        </a:ln>
      </dgm:spPr>
    </dgm:pt>
    <dgm:pt modelId="{1ADA258C-C359-4843-A036-56453C8B0054}" type="pres">
      <dgm:prSet presAssocID="{F9C2BB9F-6E6A-45FB-BCF4-3CF5FAF9A97E}" presName="spH" presStyleCnt="0"/>
      <dgm:spPr/>
    </dgm:pt>
    <dgm:pt modelId="{BF47CB0C-ED0A-475F-AAD2-48FE48EAC6F1}" type="pres">
      <dgm:prSet presAssocID="{F9C2BB9F-6E6A-45FB-BCF4-3CF5FAF9A97E}" presName="desTx" presStyleLbl="node1" presStyleIdx="0" presStyleCnt="2">
        <dgm:presLayoutVars>
          <dgm:bulletEnabled val="1"/>
        </dgm:presLayoutVars>
      </dgm:prSet>
      <dgm:spPr/>
    </dgm:pt>
    <dgm:pt modelId="{1E59CA70-3C26-4B45-951D-6AA2090CD8A8}" type="pres">
      <dgm:prSet presAssocID="{5185FD33-5585-4B58-B3F6-8C54DAADA279}" presName="spV" presStyleCnt="0"/>
      <dgm:spPr/>
    </dgm:pt>
    <dgm:pt modelId="{A611BC14-180A-4DBA-8192-65CFE2AA49E0}" type="pres">
      <dgm:prSet presAssocID="{B3F6F38E-D47D-4BDB-BF98-7B0130A3A9D2}" presName="linNode" presStyleCnt="0"/>
      <dgm:spPr/>
    </dgm:pt>
    <dgm:pt modelId="{17D2ACD6-1A90-4F8D-AD56-75F312C72CF3}" type="pres">
      <dgm:prSet presAssocID="{B3F6F38E-D47D-4BDB-BF98-7B0130A3A9D2}" presName="parTx" presStyleLbl="revTx" presStyleIdx="1" presStyleCnt="2">
        <dgm:presLayoutVars>
          <dgm:chMax val="1"/>
          <dgm:bulletEnabled val="1"/>
        </dgm:presLayoutVars>
      </dgm:prSet>
      <dgm:spPr/>
    </dgm:pt>
    <dgm:pt modelId="{2E669B07-84A8-48D6-9382-3FFC5B4DEAE7}" type="pres">
      <dgm:prSet presAssocID="{B3F6F38E-D47D-4BDB-BF98-7B0130A3A9D2}" presName="bracket" presStyleLbl="parChTrans1D1" presStyleIdx="1" presStyleCnt="2"/>
      <dgm:spPr>
        <a:ln w="25400">
          <a:solidFill>
            <a:srgbClr val="007A9B"/>
          </a:solidFill>
        </a:ln>
      </dgm:spPr>
    </dgm:pt>
    <dgm:pt modelId="{910A5630-3F18-4247-920E-87121B30740A}" type="pres">
      <dgm:prSet presAssocID="{B3F6F38E-D47D-4BDB-BF98-7B0130A3A9D2}" presName="spH" presStyleCnt="0"/>
      <dgm:spPr/>
    </dgm:pt>
    <dgm:pt modelId="{C0461C84-7850-4C6B-84DB-E14F79605EE5}" type="pres">
      <dgm:prSet presAssocID="{B3F6F38E-D47D-4BDB-BF98-7B0130A3A9D2}" presName="desTx" presStyleLbl="node1" presStyleIdx="1" presStyleCnt="2">
        <dgm:presLayoutVars>
          <dgm:bulletEnabled val="1"/>
        </dgm:presLayoutVars>
      </dgm:prSet>
      <dgm:spPr/>
    </dgm:pt>
  </dgm:ptLst>
  <dgm:cxnLst>
    <dgm:cxn modelId="{CA583F5C-E06D-4F91-81EC-631BB7B36E95}" type="presOf" srcId="{18FD12AE-3A10-4E7A-8457-DEF73B6F3C38}" destId="{C0461C84-7850-4C6B-84DB-E14F79605EE5}" srcOrd="0" destOrd="1" presId="urn:diagrams.loki3.com/BracketList"/>
    <dgm:cxn modelId="{50871242-7D17-4127-BC87-DC7197B2D844}" srcId="{B3F6F38E-D47D-4BDB-BF98-7B0130A3A9D2}" destId="{84A9E002-C139-4460-A4AB-15D9F8D69018}" srcOrd="0" destOrd="0" parTransId="{3CD80BD8-B8D8-4B12-B3BE-AB2F039C02A9}" sibTransId="{177BA820-296D-4334-B1AA-23C8EE404E36}"/>
    <dgm:cxn modelId="{30084E45-2A86-4BEF-9496-935CDBFF07B4}" srcId="{F9C2BB9F-6E6A-45FB-BCF4-3CF5FAF9A97E}" destId="{E43CF8AD-A4F8-4D33-AD53-3C7A8B45EB41}" srcOrd="0" destOrd="0" parTransId="{6B7935F4-51A5-4468-9B99-7EB3DDA8DB03}" sibTransId="{53C9C2D8-6F2E-433C-88EF-B13347E27B82}"/>
    <dgm:cxn modelId="{762D6A6A-1671-45BE-8C94-494FB76B22EB}" srcId="{434082EE-F884-42B9-913F-6C57CC52ED86}" destId="{B3F6F38E-D47D-4BDB-BF98-7B0130A3A9D2}" srcOrd="1" destOrd="0" parTransId="{35B3201C-8D29-4DA6-A87C-4AB3F961EE66}" sibTransId="{4D06B7C2-5139-4346-B5D5-A607E002716A}"/>
    <dgm:cxn modelId="{9CA0059C-65F5-4974-B27A-55F9094CAC34}" type="presOf" srcId="{434082EE-F884-42B9-913F-6C57CC52ED86}" destId="{1FCF7EE8-5D65-4C8D-B4CC-C560DB68086E}" srcOrd="0" destOrd="0" presId="urn:diagrams.loki3.com/BracketList"/>
    <dgm:cxn modelId="{18E95CA3-81F9-436C-BE80-E390C1EB9958}" type="presOf" srcId="{A914E46A-4B77-4F6B-8B99-5BD13D117CF7}" destId="{BF47CB0C-ED0A-475F-AAD2-48FE48EAC6F1}" srcOrd="0" destOrd="1" presId="urn:diagrams.loki3.com/BracketList"/>
    <dgm:cxn modelId="{39AF60A8-D721-4704-87BE-AF2353C916D8}" srcId="{F9C2BB9F-6E6A-45FB-BCF4-3CF5FAF9A97E}" destId="{759ADB60-8FCE-4230-A04E-D8A9E1A95B5D}" srcOrd="2" destOrd="0" parTransId="{7B19A363-8027-44C1-84A9-F6800F681F74}" sibTransId="{9CF63441-72DE-41B6-8ADE-7D4735A0E631}"/>
    <dgm:cxn modelId="{931008AF-F6CC-42A5-9E6A-4614BA524012}" type="presOf" srcId="{84A9E002-C139-4460-A4AB-15D9F8D69018}" destId="{C0461C84-7850-4C6B-84DB-E14F79605EE5}" srcOrd="0" destOrd="0" presId="urn:diagrams.loki3.com/BracketList"/>
    <dgm:cxn modelId="{E42C04CA-79F4-4D3A-AF02-8898B63F0634}" type="presOf" srcId="{F9C2BB9F-6E6A-45FB-BCF4-3CF5FAF9A97E}" destId="{F969890D-B190-4AB2-A74A-C0E6D0D49695}" srcOrd="0" destOrd="0" presId="urn:diagrams.loki3.com/BracketList"/>
    <dgm:cxn modelId="{2B06BBD4-4621-4301-AA82-D88AA6020491}" srcId="{B3F6F38E-D47D-4BDB-BF98-7B0130A3A9D2}" destId="{18FD12AE-3A10-4E7A-8457-DEF73B6F3C38}" srcOrd="1" destOrd="0" parTransId="{74A7CB71-D3C2-4481-9040-CB3277838B66}" sibTransId="{442F6C73-E6B5-45E8-B7D1-34F0BCE0235E}"/>
    <dgm:cxn modelId="{A679FDDD-CEC4-4549-88D8-4F750F319660}" srcId="{F9C2BB9F-6E6A-45FB-BCF4-3CF5FAF9A97E}" destId="{A914E46A-4B77-4F6B-8B99-5BD13D117CF7}" srcOrd="1" destOrd="0" parTransId="{7504C252-4D38-4285-835C-A86E2AA711A0}" sibTransId="{3808BABA-7732-41FA-BD1B-1E2782DE0F1F}"/>
    <dgm:cxn modelId="{FF4F54E6-5418-4930-A05A-71FFD6AD6056}" type="presOf" srcId="{E43CF8AD-A4F8-4D33-AD53-3C7A8B45EB41}" destId="{BF47CB0C-ED0A-475F-AAD2-48FE48EAC6F1}" srcOrd="0" destOrd="0" presId="urn:diagrams.loki3.com/BracketList"/>
    <dgm:cxn modelId="{B42BCEEA-42FC-4C8E-BBD9-5DFEF4BD2898}" srcId="{434082EE-F884-42B9-913F-6C57CC52ED86}" destId="{F9C2BB9F-6E6A-45FB-BCF4-3CF5FAF9A97E}" srcOrd="0" destOrd="0" parTransId="{90862BF0-153B-4CB4-A63F-E90236A58A35}" sibTransId="{5185FD33-5585-4B58-B3F6-8C54DAADA279}"/>
    <dgm:cxn modelId="{DDDC83F4-65CB-4CEC-9322-D07376CC9402}" type="presOf" srcId="{B3F6F38E-D47D-4BDB-BF98-7B0130A3A9D2}" destId="{17D2ACD6-1A90-4F8D-AD56-75F312C72CF3}" srcOrd="0" destOrd="0" presId="urn:diagrams.loki3.com/BracketList"/>
    <dgm:cxn modelId="{1DF450F6-3DCE-49B6-8625-221EB086DD7A}" type="presOf" srcId="{759ADB60-8FCE-4230-A04E-D8A9E1A95B5D}" destId="{BF47CB0C-ED0A-475F-AAD2-48FE48EAC6F1}" srcOrd="0" destOrd="2" presId="urn:diagrams.loki3.com/BracketList"/>
    <dgm:cxn modelId="{44069565-98A1-49AD-832D-E48C19D8F4F9}" type="presParOf" srcId="{1FCF7EE8-5D65-4C8D-B4CC-C560DB68086E}" destId="{C6C308D2-A054-4EA8-8B85-7DF2CC8770AF}" srcOrd="0" destOrd="0" presId="urn:diagrams.loki3.com/BracketList"/>
    <dgm:cxn modelId="{E82F9055-6BAD-438C-8B00-C427441A36A0}" type="presParOf" srcId="{C6C308D2-A054-4EA8-8B85-7DF2CC8770AF}" destId="{F969890D-B190-4AB2-A74A-C0E6D0D49695}" srcOrd="0" destOrd="0" presId="urn:diagrams.loki3.com/BracketList"/>
    <dgm:cxn modelId="{E58DC987-B466-4842-AF97-ACBEB45E021C}" type="presParOf" srcId="{C6C308D2-A054-4EA8-8B85-7DF2CC8770AF}" destId="{267418C3-F7E3-4276-A076-5E7B80655769}" srcOrd="1" destOrd="0" presId="urn:diagrams.loki3.com/BracketList"/>
    <dgm:cxn modelId="{37BF28DB-6FE9-47BD-B715-233E98D147AC}" type="presParOf" srcId="{C6C308D2-A054-4EA8-8B85-7DF2CC8770AF}" destId="{1ADA258C-C359-4843-A036-56453C8B0054}" srcOrd="2" destOrd="0" presId="urn:diagrams.loki3.com/BracketList"/>
    <dgm:cxn modelId="{5A1F2639-287D-42F9-A57B-CD9EF6454E8E}" type="presParOf" srcId="{C6C308D2-A054-4EA8-8B85-7DF2CC8770AF}" destId="{BF47CB0C-ED0A-475F-AAD2-48FE48EAC6F1}" srcOrd="3" destOrd="0" presId="urn:diagrams.loki3.com/BracketList"/>
    <dgm:cxn modelId="{462A2B99-236A-417D-A6E1-213D79F1D125}" type="presParOf" srcId="{1FCF7EE8-5D65-4C8D-B4CC-C560DB68086E}" destId="{1E59CA70-3C26-4B45-951D-6AA2090CD8A8}" srcOrd="1" destOrd="0" presId="urn:diagrams.loki3.com/BracketList"/>
    <dgm:cxn modelId="{08AC4212-C9DB-41F3-B3A9-CB763B45C241}" type="presParOf" srcId="{1FCF7EE8-5D65-4C8D-B4CC-C560DB68086E}" destId="{A611BC14-180A-4DBA-8192-65CFE2AA49E0}" srcOrd="2" destOrd="0" presId="urn:diagrams.loki3.com/BracketList"/>
    <dgm:cxn modelId="{9BC595E6-3CD5-4D44-85F1-C000D525E82B}" type="presParOf" srcId="{A611BC14-180A-4DBA-8192-65CFE2AA49E0}" destId="{17D2ACD6-1A90-4F8D-AD56-75F312C72CF3}" srcOrd="0" destOrd="0" presId="urn:diagrams.loki3.com/BracketList"/>
    <dgm:cxn modelId="{750FD599-1BAE-4FFF-9040-6314AC1DE7DF}" type="presParOf" srcId="{A611BC14-180A-4DBA-8192-65CFE2AA49E0}" destId="{2E669B07-84A8-48D6-9382-3FFC5B4DEAE7}" srcOrd="1" destOrd="0" presId="urn:diagrams.loki3.com/BracketList"/>
    <dgm:cxn modelId="{237BA666-5653-4CF5-919A-DF56D5A19249}" type="presParOf" srcId="{A611BC14-180A-4DBA-8192-65CFE2AA49E0}" destId="{910A5630-3F18-4247-920E-87121B30740A}" srcOrd="2" destOrd="0" presId="urn:diagrams.loki3.com/BracketList"/>
    <dgm:cxn modelId="{9773A255-D7FF-4A15-BB8E-A5E86FCB57BB}" type="presParOf" srcId="{A611BC14-180A-4DBA-8192-65CFE2AA49E0}" destId="{C0461C84-7850-4C6B-84DB-E14F79605EE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9890D-B190-4AB2-A74A-C0E6D0D49695}">
      <dsp:nvSpPr>
        <dsp:cNvPr id="0" name=""/>
        <dsp:cNvSpPr/>
      </dsp:nvSpPr>
      <dsp:spPr>
        <a:xfrm>
          <a:off x="4152" y="869987"/>
          <a:ext cx="2123903" cy="11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83820" rIns="234696" bIns="83820" numCol="1" spcCol="1270" anchor="ctr" anchorCtr="0">
          <a:noAutofit/>
        </a:bodyPr>
        <a:lstStyle/>
        <a:p>
          <a:pPr marL="0" lvl="0" indent="0" algn="ctr" defTabSz="1466850">
            <a:lnSpc>
              <a:spcPct val="90000"/>
            </a:lnSpc>
            <a:spcBef>
              <a:spcPct val="0"/>
            </a:spcBef>
            <a:spcAft>
              <a:spcPct val="35000"/>
            </a:spcAft>
            <a:buNone/>
          </a:pPr>
          <a:r>
            <a:rPr lang="en-US" sz="3300" b="0" kern="1200" dirty="0">
              <a:latin typeface="Gotham Bold" pitchFamily="50" charset="0"/>
            </a:rPr>
            <a:t>Good examples</a:t>
          </a:r>
        </a:p>
      </dsp:txBody>
      <dsp:txXfrm>
        <a:off x="4152" y="869987"/>
        <a:ext cx="2123903" cy="1102612"/>
      </dsp:txXfrm>
    </dsp:sp>
    <dsp:sp modelId="{267418C3-F7E3-4276-A076-5E7B80655769}">
      <dsp:nvSpPr>
        <dsp:cNvPr id="0" name=""/>
        <dsp:cNvSpPr/>
      </dsp:nvSpPr>
      <dsp:spPr>
        <a:xfrm>
          <a:off x="2128056" y="783845"/>
          <a:ext cx="424780" cy="1274895"/>
        </a:xfrm>
        <a:prstGeom prst="leftBrace">
          <a:avLst>
            <a:gd name="adj1" fmla="val 35000"/>
            <a:gd name="adj2" fmla="val 50000"/>
          </a:avLst>
        </a:prstGeom>
        <a:noFill/>
        <a:ln w="25400" cap="flat" cmpd="sng" algn="ctr">
          <a:solidFill>
            <a:srgbClr val="007A9B"/>
          </a:solidFill>
          <a:prstDash val="solid"/>
          <a:miter lim="800000"/>
        </a:ln>
        <a:effectLst/>
      </dsp:spPr>
      <dsp:style>
        <a:lnRef idx="2">
          <a:scrgbClr r="0" g="0" b="0"/>
        </a:lnRef>
        <a:fillRef idx="0">
          <a:scrgbClr r="0" g="0" b="0"/>
        </a:fillRef>
        <a:effectRef idx="0">
          <a:scrgbClr r="0" g="0" b="0"/>
        </a:effectRef>
        <a:fontRef idx="minor"/>
      </dsp:style>
    </dsp:sp>
    <dsp:sp modelId="{BF47CB0C-ED0A-475F-AAD2-48FE48EAC6F1}">
      <dsp:nvSpPr>
        <dsp:cNvPr id="0" name=""/>
        <dsp:cNvSpPr/>
      </dsp:nvSpPr>
      <dsp:spPr>
        <a:xfrm>
          <a:off x="2722749" y="783845"/>
          <a:ext cx="5777018" cy="1274895"/>
        </a:xfrm>
        <a:prstGeom prst="rect">
          <a:avLst/>
        </a:prstGeom>
        <a:solidFill>
          <a:srgbClr val="0085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100000"/>
            </a:lnSpc>
            <a:spcBef>
              <a:spcPct val="0"/>
            </a:spcBef>
            <a:spcAft>
              <a:spcPts val="600"/>
            </a:spcAft>
            <a:buChar char="•"/>
          </a:pPr>
          <a:r>
            <a:rPr lang="en-US" sz="1600" kern="1200" dirty="0">
              <a:latin typeface="Gotham Book" pitchFamily="50" charset="0"/>
            </a:rPr>
            <a:t>“I really appreciate how kind you’re being to your brother.”</a:t>
          </a:r>
        </a:p>
        <a:p>
          <a:pPr marL="171450" lvl="1" indent="-171450" algn="l" defTabSz="711200">
            <a:lnSpc>
              <a:spcPct val="100000"/>
            </a:lnSpc>
            <a:spcBef>
              <a:spcPct val="0"/>
            </a:spcBef>
            <a:spcAft>
              <a:spcPts val="600"/>
            </a:spcAft>
            <a:buChar char="•"/>
          </a:pPr>
          <a:r>
            <a:rPr lang="en-US" sz="1600" kern="1200" dirty="0">
              <a:latin typeface="Gotham Book" pitchFamily="50" charset="0"/>
            </a:rPr>
            <a:t>“Thank you for rinsing your dishes after dinner.”</a:t>
          </a:r>
        </a:p>
        <a:p>
          <a:pPr marL="171450" lvl="1" indent="-171450" algn="l" defTabSz="711200">
            <a:lnSpc>
              <a:spcPct val="100000"/>
            </a:lnSpc>
            <a:spcBef>
              <a:spcPct val="0"/>
            </a:spcBef>
            <a:spcAft>
              <a:spcPct val="15000"/>
            </a:spcAft>
            <a:buChar char="•"/>
          </a:pPr>
          <a:r>
            <a:rPr lang="en-US" sz="1600" kern="1200" dirty="0">
              <a:latin typeface="Gotham Book" pitchFamily="50" charset="0"/>
            </a:rPr>
            <a:t>“Nice work sticking with that math even though you felt it was hard.”</a:t>
          </a:r>
        </a:p>
      </dsp:txBody>
      <dsp:txXfrm>
        <a:off x="2722749" y="783845"/>
        <a:ext cx="5777018" cy="1274895"/>
      </dsp:txXfrm>
    </dsp:sp>
    <dsp:sp modelId="{17D2ACD6-1A90-4F8D-AD56-75F312C72CF3}">
      <dsp:nvSpPr>
        <dsp:cNvPr id="0" name=""/>
        <dsp:cNvSpPr/>
      </dsp:nvSpPr>
      <dsp:spPr>
        <a:xfrm>
          <a:off x="4152" y="2177541"/>
          <a:ext cx="2123903" cy="11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83820" rIns="234696" bIns="83820" numCol="1" spcCol="1270" anchor="ctr" anchorCtr="0">
          <a:noAutofit/>
        </a:bodyPr>
        <a:lstStyle/>
        <a:p>
          <a:pPr marL="0" lvl="0" indent="0" algn="r" defTabSz="1466850">
            <a:lnSpc>
              <a:spcPct val="90000"/>
            </a:lnSpc>
            <a:spcBef>
              <a:spcPct val="0"/>
            </a:spcBef>
            <a:spcAft>
              <a:spcPct val="35000"/>
            </a:spcAft>
            <a:buNone/>
          </a:pPr>
          <a:r>
            <a:rPr lang="en-US" sz="3300" b="0" kern="1200" dirty="0">
              <a:latin typeface="Gotham Bold" pitchFamily="50" charset="0"/>
            </a:rPr>
            <a:t>Not good examples</a:t>
          </a:r>
        </a:p>
      </dsp:txBody>
      <dsp:txXfrm>
        <a:off x="4152" y="2177541"/>
        <a:ext cx="2123903" cy="1102612"/>
      </dsp:txXfrm>
    </dsp:sp>
    <dsp:sp modelId="{2E669B07-84A8-48D6-9382-3FFC5B4DEAE7}">
      <dsp:nvSpPr>
        <dsp:cNvPr id="0" name=""/>
        <dsp:cNvSpPr/>
      </dsp:nvSpPr>
      <dsp:spPr>
        <a:xfrm>
          <a:off x="2128056" y="2177541"/>
          <a:ext cx="424780" cy="1102612"/>
        </a:xfrm>
        <a:prstGeom prst="leftBrace">
          <a:avLst>
            <a:gd name="adj1" fmla="val 35000"/>
            <a:gd name="adj2" fmla="val 50000"/>
          </a:avLst>
        </a:prstGeom>
        <a:noFill/>
        <a:ln w="25400" cap="flat" cmpd="sng" algn="ctr">
          <a:solidFill>
            <a:srgbClr val="007A9B"/>
          </a:solidFill>
          <a:prstDash val="solid"/>
          <a:miter lim="800000"/>
        </a:ln>
        <a:effectLst/>
      </dsp:spPr>
      <dsp:style>
        <a:lnRef idx="2">
          <a:scrgbClr r="0" g="0" b="0"/>
        </a:lnRef>
        <a:fillRef idx="0">
          <a:scrgbClr r="0" g="0" b="0"/>
        </a:fillRef>
        <a:effectRef idx="0">
          <a:scrgbClr r="0" g="0" b="0"/>
        </a:effectRef>
        <a:fontRef idx="minor"/>
      </dsp:style>
    </dsp:sp>
    <dsp:sp modelId="{C0461C84-7850-4C6B-84DB-E14F79605EE5}">
      <dsp:nvSpPr>
        <dsp:cNvPr id="0" name=""/>
        <dsp:cNvSpPr/>
      </dsp:nvSpPr>
      <dsp:spPr>
        <a:xfrm>
          <a:off x="2722749" y="2177541"/>
          <a:ext cx="5777018" cy="1102612"/>
        </a:xfrm>
        <a:prstGeom prst="rect">
          <a:avLst/>
        </a:prstGeom>
        <a:solidFill>
          <a:srgbClr val="0085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100000"/>
            </a:lnSpc>
            <a:spcBef>
              <a:spcPct val="0"/>
            </a:spcBef>
            <a:spcAft>
              <a:spcPts val="600"/>
            </a:spcAft>
            <a:buChar char="•"/>
          </a:pPr>
          <a:r>
            <a:rPr lang="en-US" sz="1600" kern="1200" dirty="0">
              <a:latin typeface="Gotham Book" pitchFamily="50" charset="0"/>
            </a:rPr>
            <a:t>Compliments with a kick: “You put your shirt in the laundry, why didn’t you do your pants too?”</a:t>
          </a:r>
        </a:p>
        <a:p>
          <a:pPr marL="171450" lvl="1" indent="-171450" algn="l" defTabSz="711200">
            <a:lnSpc>
              <a:spcPct val="100000"/>
            </a:lnSpc>
            <a:spcBef>
              <a:spcPct val="0"/>
            </a:spcBef>
            <a:spcAft>
              <a:spcPct val="15000"/>
            </a:spcAft>
            <a:buChar char="•"/>
          </a:pPr>
          <a:r>
            <a:rPr lang="en-US" sz="1600" kern="1200" dirty="0">
              <a:latin typeface="Gotham Book" pitchFamily="50" charset="0"/>
            </a:rPr>
            <a:t>Unlabeled/generic praise: “Nice work!” “Thanks for being good”</a:t>
          </a:r>
        </a:p>
      </dsp:txBody>
      <dsp:txXfrm>
        <a:off x="2722749" y="2177541"/>
        <a:ext cx="5777018" cy="1102612"/>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Gotham Medium" panose="02000604030000020004" pitchFamily="50" charset="0"/>
              </a:defRPr>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0188ECF4-768B-4843-884A-A8A086421153}" type="datetimeFigureOut">
              <a:rPr lang="en-US" smtClean="0"/>
              <a:t>5/15/2025</a:t>
            </a:fld>
            <a:endParaRPr lang="en-US" dirty="0"/>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B324095-D171-4341-A9DD-CA8C38DFA13D}" type="slidenum">
              <a:rPr lang="en-US" smtClean="0"/>
              <a:t>‹#›</a:t>
            </a:fld>
            <a:endParaRPr lang="en-US" dirty="0"/>
          </a:p>
        </p:txBody>
      </p:sp>
    </p:spTree>
    <p:extLst>
      <p:ext uri="{BB962C8B-B14F-4D97-AF65-F5344CB8AC3E}">
        <p14:creationId xmlns:p14="http://schemas.microsoft.com/office/powerpoint/2010/main" val="2617603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otham Book" panose="02000604040000020004" pitchFamily="50" charset="0"/>
        <a:ea typeface="+mn-ea"/>
        <a:cs typeface="+mn-cs"/>
      </a:defRPr>
    </a:lvl1pPr>
    <a:lvl2pPr marL="457200" algn="l" defTabSz="914400" rtl="0" eaLnBrk="1" latinLnBrk="0" hangingPunct="1">
      <a:defRPr sz="1200" kern="1200">
        <a:solidFill>
          <a:schemeClr val="tx1"/>
        </a:solidFill>
        <a:latin typeface="Gotham Book" panose="02000604040000020004" pitchFamily="50" charset="0"/>
        <a:ea typeface="+mn-ea"/>
        <a:cs typeface="+mn-cs"/>
      </a:defRPr>
    </a:lvl2pPr>
    <a:lvl3pPr marL="914400" algn="l" defTabSz="914400" rtl="0" eaLnBrk="1" latinLnBrk="0" hangingPunct="1">
      <a:defRPr sz="1200" kern="1200">
        <a:solidFill>
          <a:schemeClr val="tx1"/>
        </a:solidFill>
        <a:latin typeface="Gotham Book" panose="02000604040000020004" pitchFamily="50" charset="0"/>
        <a:ea typeface="+mn-ea"/>
        <a:cs typeface="+mn-cs"/>
      </a:defRPr>
    </a:lvl3pPr>
    <a:lvl4pPr marL="1371600" algn="l" defTabSz="914400" rtl="0" eaLnBrk="1" latinLnBrk="0" hangingPunct="1">
      <a:defRPr sz="1200" kern="1200">
        <a:solidFill>
          <a:schemeClr val="tx1"/>
        </a:solidFill>
        <a:latin typeface="Gotham Book" panose="02000604040000020004" pitchFamily="50" charset="0"/>
        <a:ea typeface="+mn-ea"/>
        <a:cs typeface="+mn-cs"/>
      </a:defRPr>
    </a:lvl4pPr>
    <a:lvl5pPr marL="1828800" algn="l" defTabSz="914400" rtl="0" eaLnBrk="1" latinLnBrk="0" hangingPunct="1">
      <a:defRPr sz="1200" kern="1200">
        <a:solidFill>
          <a:schemeClr val="tx1"/>
        </a:solidFill>
        <a:latin typeface="Gotham Book" panose="0200060404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a:t>
            </a:fld>
            <a:endParaRPr lang="en-US" dirty="0"/>
          </a:p>
        </p:txBody>
      </p:sp>
    </p:spTree>
    <p:extLst>
      <p:ext uri="{BB962C8B-B14F-4D97-AF65-F5344CB8AC3E}">
        <p14:creationId xmlns:p14="http://schemas.microsoft.com/office/powerpoint/2010/main" val="321188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 HW and refer to handouts in Workbook</a:t>
            </a:r>
          </a:p>
        </p:txBody>
      </p:sp>
      <p:sp>
        <p:nvSpPr>
          <p:cNvPr id="4" name="Slide Number Placeholder 3"/>
          <p:cNvSpPr>
            <a:spLocks noGrp="1"/>
          </p:cNvSpPr>
          <p:nvPr>
            <p:ph type="sldNum" sz="quarter" idx="5"/>
          </p:nvPr>
        </p:nvSpPr>
        <p:spPr/>
        <p:txBody>
          <a:bodyPr/>
          <a:lstStyle/>
          <a:p>
            <a:fld id="{1B324095-D171-4341-A9DD-CA8C38DFA13D}" type="slidenum">
              <a:rPr lang="en-US" smtClean="0"/>
              <a:t>14</a:t>
            </a:fld>
            <a:endParaRPr lang="en-US" dirty="0"/>
          </a:p>
        </p:txBody>
      </p:sp>
    </p:spTree>
    <p:extLst>
      <p:ext uri="{BB962C8B-B14F-4D97-AF65-F5344CB8AC3E}">
        <p14:creationId xmlns:p14="http://schemas.microsoft.com/office/powerpoint/2010/main" val="89394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a:t>
            </a:r>
            <a:r>
              <a:rPr lang="en-US" baseline="0" dirty="0"/>
              <a:t> question for chat: What is one activity your child chose this week for special time?  Also, any burning questions for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Who can share a success story to start us 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Later: Who ran into challenges?</a:t>
            </a:r>
            <a:endParaRPr lang="en-US" dirty="0"/>
          </a:p>
          <a:p>
            <a:pPr algn="l"/>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16</a:t>
            </a:fld>
            <a:endParaRPr lang="en-US" dirty="0"/>
          </a:p>
        </p:txBody>
      </p:sp>
    </p:spTree>
    <p:extLst>
      <p:ext uri="{BB962C8B-B14F-4D97-AF65-F5344CB8AC3E}">
        <p14:creationId xmlns:p14="http://schemas.microsoft.com/office/powerpoint/2010/main" val="72305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Gotham-Book" panose="02000604040000020004" pitchFamily="50" charset="0"/>
              </a:rPr>
              <a:t>Introduction: </a:t>
            </a:r>
            <a:r>
              <a:rPr lang="en-US" sz="1800" b="0" i="1" u="none" strike="noStrike" baseline="0" dirty="0">
                <a:latin typeface="Gotham-BookItalic" panose="02000603040000020004" pitchFamily="50" charset="0"/>
              </a:rPr>
              <a:t>“We are going to start using the principle of positive reinforcement to increase positive</a:t>
            </a:r>
          </a:p>
          <a:p>
            <a:pPr algn="l"/>
            <a:r>
              <a:rPr lang="en-US" sz="1800" b="0" i="1" u="none" strike="noStrike" baseline="0" dirty="0">
                <a:latin typeface="Gotham-BookItalic" panose="02000603040000020004" pitchFamily="50" charset="0"/>
              </a:rPr>
              <a:t>behaviors and help your child learn new skills.”</a:t>
            </a:r>
          </a:p>
          <a:p>
            <a:pPr algn="l"/>
            <a:r>
              <a:rPr lang="en-US" sz="1800" b="0" i="0" u="none" strike="noStrike" baseline="0" dirty="0">
                <a:latin typeface="Gotham-Medium" panose="02000604030000020004" pitchFamily="50" charset="0"/>
              </a:rPr>
              <a:t>B. </a:t>
            </a:r>
            <a:r>
              <a:rPr lang="en-US" sz="1800" b="0" i="0" u="none" strike="noStrike" baseline="0" dirty="0">
                <a:latin typeface="Gotham-Book" panose="02000604040000020004" pitchFamily="50" charset="0"/>
              </a:rPr>
              <a:t>Discuss 3 important points about rewarding/praising behavior:</a:t>
            </a:r>
          </a:p>
          <a:p>
            <a:pPr algn="l"/>
            <a:r>
              <a:rPr lang="en-US" sz="1800" b="0" i="0" u="none" strike="noStrike" baseline="0" dirty="0">
                <a:latin typeface="Gotham-Book" panose="02000604040000020004" pitchFamily="50" charset="0"/>
              </a:rPr>
              <a:t>1. </a:t>
            </a:r>
            <a:r>
              <a:rPr lang="en-US" sz="1800" b="0" i="1" u="none" strike="noStrike" baseline="0" dirty="0">
                <a:latin typeface="Gotham-BookItalic" panose="02000603040000020004" pitchFamily="50" charset="0"/>
              </a:rPr>
              <a:t>“Good behavior only continues as long as it is noticed. Think about how you feel if you go out of your</a:t>
            </a:r>
          </a:p>
          <a:p>
            <a:pPr algn="l"/>
            <a:r>
              <a:rPr lang="en-US" sz="1800" b="0" i="1" u="none" strike="noStrike" baseline="0" dirty="0">
                <a:latin typeface="Gotham-BookItalic" panose="02000603040000020004" pitchFamily="50" charset="0"/>
              </a:rPr>
              <a:t>way to make a really nice dinner for your friends and no one says anything about it. How likely will you</a:t>
            </a:r>
          </a:p>
          <a:p>
            <a:pPr algn="l"/>
            <a:r>
              <a:rPr lang="en-US" sz="1800" b="0" i="1" u="none" strike="noStrike" baseline="0" dirty="0">
                <a:latin typeface="Gotham-BookItalic" panose="02000603040000020004" pitchFamily="50" charset="0"/>
              </a:rPr>
              <a:t>be to do that again?”</a:t>
            </a:r>
          </a:p>
          <a:p>
            <a:pPr algn="l"/>
            <a:r>
              <a:rPr lang="en-US" sz="1800" b="0" i="0" u="none" strike="noStrike" baseline="0" dirty="0">
                <a:latin typeface="Gotham-Book" panose="02000604040000020004" pitchFamily="50" charset="0"/>
              </a:rPr>
              <a:t>2. Consistent: </a:t>
            </a:r>
            <a:r>
              <a:rPr lang="en-US" sz="1800" b="0" i="1" u="none" strike="noStrike" baseline="0" dirty="0">
                <a:latin typeface="Gotham-BookItalic" panose="02000603040000020004" pitchFamily="50" charset="0"/>
              </a:rPr>
              <a:t>“If you want to teach a new behavior, reinforcement need to happen EVERY TIME. It can be</a:t>
            </a:r>
          </a:p>
          <a:p>
            <a:pPr algn="l"/>
            <a:r>
              <a:rPr lang="en-US" sz="1800" b="0" i="1" u="none" strike="noStrike" baseline="0" dirty="0">
                <a:latin typeface="Gotham-BookItalic" panose="02000603040000020004" pitchFamily="50" charset="0"/>
              </a:rPr>
              <a:t>less frequent after your child has really learned these new skills.”</a:t>
            </a:r>
          </a:p>
          <a:p>
            <a:pPr algn="l"/>
            <a:r>
              <a:rPr lang="en-US" sz="1800" b="0" i="0" u="none" strike="noStrike" baseline="0" dirty="0">
                <a:latin typeface="Gotham-Book" panose="02000604040000020004" pitchFamily="50" charset="0"/>
              </a:rPr>
              <a:t>3. </a:t>
            </a:r>
            <a:r>
              <a:rPr lang="en-US" sz="1800" b="0" i="1" u="none" strike="noStrike" baseline="0" dirty="0">
                <a:latin typeface="Gotham-BookItalic" panose="02000603040000020004" pitchFamily="50" charset="0"/>
              </a:rPr>
              <a:t>Immediate: “It needs to occur in the moment at the same time as the behavior is happening, otherwise,</a:t>
            </a:r>
          </a:p>
          <a:p>
            <a:pPr algn="l"/>
            <a:r>
              <a:rPr lang="en-US" sz="1800" b="0" i="1" u="none" strike="noStrike" baseline="0" dirty="0">
                <a:latin typeface="Gotham-BookItalic" panose="02000603040000020004" pitchFamily="50" charset="0"/>
              </a:rPr>
              <a:t>the connection between the behavior and the positive attention is lost.”</a:t>
            </a:r>
          </a:p>
          <a:p>
            <a:pPr algn="l"/>
            <a:r>
              <a:rPr lang="en-US" sz="1800" b="0" i="0" u="none" strike="noStrike" baseline="0" dirty="0">
                <a:latin typeface="Gotham-Book" panose="02000604040000020004" pitchFamily="50" charset="0"/>
              </a:rPr>
              <a:t>4. New behaviors need to be shaped:</a:t>
            </a:r>
          </a:p>
          <a:p>
            <a:pPr algn="l"/>
            <a:r>
              <a:rPr lang="en-US" sz="1800" b="0" i="0" u="none" strike="noStrike" baseline="0" dirty="0">
                <a:latin typeface="Gotham-Book" panose="02000604040000020004" pitchFamily="50" charset="0"/>
              </a:rPr>
              <a:t>a. </a:t>
            </a:r>
            <a:r>
              <a:rPr lang="en-US" sz="1800" b="0" i="1" u="none" strike="noStrike" baseline="0" dirty="0">
                <a:latin typeface="Gotham-BookItalic" panose="02000603040000020004" pitchFamily="50" charset="0"/>
              </a:rPr>
              <a:t>“Reward small behaviors that come closer and closer to the exact behavior you want your</a:t>
            </a:r>
          </a:p>
          <a:p>
            <a:pPr algn="l"/>
            <a:r>
              <a:rPr lang="en-US" sz="1800" b="0" i="1" u="none" strike="noStrike" baseline="0" dirty="0">
                <a:latin typeface="Gotham-BookItalic" panose="02000603040000020004" pitchFamily="50" charset="0"/>
              </a:rPr>
              <a:t>child to learn.”</a:t>
            </a:r>
          </a:p>
          <a:p>
            <a:pPr algn="l"/>
            <a:r>
              <a:rPr lang="en-US" sz="1800" b="0" i="0" u="none" strike="noStrike" baseline="0" dirty="0">
                <a:latin typeface="Gotham-Book" panose="02000604040000020004" pitchFamily="50" charset="0"/>
              </a:rPr>
              <a:t>b. </a:t>
            </a:r>
            <a:r>
              <a:rPr lang="en-US" sz="1800" b="0" i="1" u="none" strike="noStrike" baseline="0" dirty="0">
                <a:latin typeface="Gotham-BookItalic" panose="02000603040000020004" pitchFamily="50" charset="0"/>
              </a:rPr>
              <a:t>“Recall your child learning to walk. You laughed, applauded with pulling up, cruising, and first</a:t>
            </a:r>
          </a:p>
          <a:p>
            <a:pPr algn="l"/>
            <a:r>
              <a:rPr lang="en-US" sz="1800" b="0" i="1" u="none" strike="noStrike" baseline="0" dirty="0">
                <a:latin typeface="Gotham-BookItalic" panose="02000603040000020004" pitchFamily="50" charset="0"/>
              </a:rPr>
              <a:t>steps rather than waiting until he walked across the room.”</a:t>
            </a:r>
          </a:p>
          <a:p>
            <a:pPr algn="l"/>
            <a:r>
              <a:rPr lang="en-US" sz="1800" b="0" i="0" u="none" strike="noStrike" baseline="0" dirty="0">
                <a:latin typeface="Gotham-Book" panose="02000604040000020004" pitchFamily="50" charset="0"/>
              </a:rPr>
              <a:t>c. Example: </a:t>
            </a:r>
            <a:r>
              <a:rPr lang="en-US" sz="1800" b="0" i="1" u="none" strike="noStrike" baseline="0" dirty="0">
                <a:latin typeface="Gotham-BookItalic" panose="02000603040000020004" pitchFamily="50" charset="0"/>
              </a:rPr>
              <a:t>“If goal is getting dressed independently, praise each step of this (putting on shirt,</a:t>
            </a:r>
          </a:p>
          <a:p>
            <a:pPr algn="l"/>
            <a:r>
              <a:rPr lang="en-US" sz="1800" b="0" i="1" u="none" strike="noStrike" baseline="0" dirty="0">
                <a:latin typeface="Gotham-BookItalic" panose="02000603040000020004" pitchFamily="50" charset="0"/>
              </a:rPr>
              <a:t>socks, </a:t>
            </a:r>
            <a:r>
              <a:rPr lang="en-US" sz="1800" b="0" i="1" u="none" strike="noStrike" baseline="0" dirty="0" err="1">
                <a:latin typeface="Gotham-BookItalic" panose="02000603040000020004" pitchFamily="50" charset="0"/>
              </a:rPr>
              <a:t>etc</a:t>
            </a:r>
            <a:r>
              <a:rPr lang="en-US" sz="1800" b="0" i="1" u="none" strike="noStrike" baseline="0" dirty="0">
                <a:latin typeface="Gotham-BookItalic" panose="02000603040000020004" pitchFamily="50" charset="0"/>
              </a:rPr>
              <a:t>), rather than waiting until they are completely dressed to praise.”</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17</a:t>
            </a:fld>
            <a:endParaRPr lang="en-US" dirty="0"/>
          </a:p>
        </p:txBody>
      </p:sp>
    </p:spTree>
    <p:extLst>
      <p:ext uri="{BB962C8B-B14F-4D97-AF65-F5344CB8AC3E}">
        <p14:creationId xmlns:p14="http://schemas.microsoft.com/office/powerpoint/2010/main" val="3238782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means giving lots of attention to things we like and want to see more of, and giving less attention, or sometimes no attention at all, to behaviors we want to go away.</a:t>
            </a:r>
          </a:p>
        </p:txBody>
      </p:sp>
      <p:sp>
        <p:nvSpPr>
          <p:cNvPr id="4" name="Slide Number Placeholder 3"/>
          <p:cNvSpPr>
            <a:spLocks noGrp="1"/>
          </p:cNvSpPr>
          <p:nvPr>
            <p:ph type="sldNum" sz="quarter" idx="5"/>
          </p:nvPr>
        </p:nvSpPr>
        <p:spPr/>
        <p:txBody>
          <a:bodyPr/>
          <a:lstStyle/>
          <a:p>
            <a:fld id="{1B324095-D171-4341-A9DD-CA8C38DFA13D}" type="slidenum">
              <a:rPr lang="en-US" smtClean="0"/>
              <a:t>18</a:t>
            </a:fld>
            <a:endParaRPr lang="en-US" dirty="0"/>
          </a:p>
        </p:txBody>
      </p:sp>
    </p:spTree>
    <p:extLst>
      <p:ext uri="{BB962C8B-B14F-4D97-AF65-F5344CB8AC3E}">
        <p14:creationId xmlns:p14="http://schemas.microsoft.com/office/powerpoint/2010/main" val="251795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Gotham-Book" panose="02000604040000020004" pitchFamily="50" charset="0"/>
              </a:rPr>
              <a:t>We call paying attention to good behaviors “Catch ‘</a:t>
            </a:r>
            <a:r>
              <a:rPr lang="en-US" sz="1800" b="0" i="0" u="none" strike="noStrike" baseline="0" dirty="0" err="1">
                <a:latin typeface="Gotham-Book" panose="02000604040000020004" pitchFamily="50" charset="0"/>
              </a:rPr>
              <a:t>Em</a:t>
            </a:r>
            <a:r>
              <a:rPr lang="en-US" sz="1800" b="0" i="0" u="none" strike="noStrike" baseline="0" dirty="0">
                <a:latin typeface="Gotham-Book" panose="02000604040000020004" pitchFamily="50" charset="0"/>
              </a:rPr>
              <a:t> Being Good” (CEBG)</a:t>
            </a:r>
          </a:p>
          <a:p>
            <a:pPr algn="l"/>
            <a:r>
              <a:rPr lang="en-US" sz="1800" b="0" i="0" u="none" strike="noStrike" baseline="0" dirty="0">
                <a:latin typeface="Gotham-Book" panose="02000604040000020004" pitchFamily="50" charset="0"/>
              </a:rPr>
              <a:t>A. How-</a:t>
            </a:r>
            <a:r>
              <a:rPr lang="en-US" sz="1800" b="0" i="0" u="none" strike="noStrike" baseline="0" dirty="0" err="1">
                <a:latin typeface="Gotham-Book" panose="02000604040000020004" pitchFamily="50" charset="0"/>
              </a:rPr>
              <a:t>To’s</a:t>
            </a:r>
            <a:r>
              <a:rPr lang="en-US" sz="1800" b="0" i="0" u="none" strike="noStrike" baseline="0" dirty="0">
                <a:latin typeface="Gotham-Book" panose="02000604040000020004" pitchFamily="50" charset="0"/>
              </a:rPr>
              <a:t> of Catch your Child Being Good (Refer to Handout 5: Catch ‘</a:t>
            </a:r>
            <a:r>
              <a:rPr lang="en-US" sz="1800" b="0" i="0" u="none" strike="noStrike" baseline="0" dirty="0" err="1">
                <a:latin typeface="Gotham-Book" panose="02000604040000020004" pitchFamily="50" charset="0"/>
              </a:rPr>
              <a:t>Em</a:t>
            </a:r>
            <a:r>
              <a:rPr lang="en-US" sz="1800" b="0" i="0" u="none" strike="noStrike" baseline="0" dirty="0">
                <a:latin typeface="Gotham-Book" panose="02000604040000020004" pitchFamily="50" charset="0"/>
              </a:rPr>
              <a:t> Being Good)</a:t>
            </a:r>
          </a:p>
          <a:p>
            <a:pPr algn="l"/>
            <a:r>
              <a:rPr lang="en-US" sz="1800" b="0" i="0" u="none" strike="noStrike" baseline="0" dirty="0">
                <a:latin typeface="Gotham-Book" panose="02000604040000020004" pitchFamily="50" charset="0"/>
              </a:rPr>
              <a:t>1. </a:t>
            </a:r>
            <a:r>
              <a:rPr lang="en-US" sz="1800" b="0" i="1" u="none" strike="noStrike" baseline="0" dirty="0">
                <a:latin typeface="Gotham-BookItalic" panose="02000603040000020004" pitchFamily="50" charset="0"/>
              </a:rPr>
              <a:t>“CEBG is using specific praise to tell kids that you like and appreciate what they are doing.”</a:t>
            </a:r>
          </a:p>
          <a:p>
            <a:pPr algn="l"/>
            <a:r>
              <a:rPr lang="en-US" sz="1800" b="0" i="0" u="none" strike="noStrike" baseline="0" dirty="0">
                <a:latin typeface="Gotham-Book" panose="02000604040000020004" pitchFamily="50" charset="0"/>
              </a:rPr>
              <a:t>2. “</a:t>
            </a:r>
            <a:r>
              <a:rPr lang="en-US" sz="1800" b="0" i="1" u="none" strike="noStrike" baseline="0" dirty="0">
                <a:latin typeface="Gotham-BookItalic" panose="02000603040000020004" pitchFamily="50" charset="0"/>
              </a:rPr>
              <a:t>Do CEBG by using praise, compliments and physical affection. It is like using the 1-on-1 Time skill</a:t>
            </a:r>
          </a:p>
          <a:p>
            <a:pPr algn="l"/>
            <a:r>
              <a:rPr lang="en-US" sz="1800" b="0" i="1" u="none" strike="noStrike" baseline="0" dirty="0">
                <a:latin typeface="Gotham-BookItalic" panose="02000603040000020004" pitchFamily="50" charset="0"/>
              </a:rPr>
              <a:t>of being the sportscaster and focusing attention on the child when they are doing well.”</a:t>
            </a:r>
          </a:p>
          <a:p>
            <a:pPr algn="l"/>
            <a:r>
              <a:rPr lang="en-US" sz="1800" b="0" i="0" u="none" strike="noStrike" baseline="0" dirty="0">
                <a:latin typeface="Gotham-Book" panose="02000604040000020004" pitchFamily="50" charset="0"/>
              </a:rPr>
              <a:t>3. Labeled Praise examples (see Handout 5)</a:t>
            </a:r>
          </a:p>
          <a:p>
            <a:pPr algn="l"/>
            <a:r>
              <a:rPr lang="en-US" sz="1800" b="0" i="1" u="none" strike="noStrike" baseline="0" dirty="0">
                <a:latin typeface="Gotham-BookItalic" panose="02000603040000020004" pitchFamily="50" charset="0"/>
              </a:rPr>
              <a:t>“Being specific helps keep kids on track by providing clear feedback about how they are doing.”</a:t>
            </a:r>
          </a:p>
          <a:p>
            <a:pPr algn="l"/>
            <a:r>
              <a:rPr lang="en-US" sz="1800" b="0" i="0" u="none" strike="noStrike" baseline="0" dirty="0">
                <a:latin typeface="Gotham-Book" panose="02000604040000020004" pitchFamily="50" charset="0"/>
              </a:rPr>
              <a:t>B. NOT CEBG:</a:t>
            </a:r>
          </a:p>
          <a:p>
            <a:pPr algn="l"/>
            <a:r>
              <a:rPr lang="en-US" sz="1800" b="0" i="0" u="none" strike="noStrike" baseline="0" dirty="0">
                <a:latin typeface="Gotham-Book" panose="02000604040000020004" pitchFamily="50" charset="0"/>
              </a:rPr>
              <a:t>1. Unlabeled Praise: General statement of approval, not specific to a behavior.</a:t>
            </a:r>
          </a:p>
          <a:p>
            <a:pPr algn="l"/>
            <a:r>
              <a:rPr lang="en-US" sz="1800" b="0" i="0" u="none" strike="noStrike" baseline="0" dirty="0">
                <a:latin typeface="Gotham-Book" panose="02000604040000020004" pitchFamily="50" charset="0"/>
              </a:rPr>
              <a:t>Examples: “That’s great.”, “Good job”, “Thank you”.</a:t>
            </a:r>
          </a:p>
          <a:p>
            <a:pPr algn="l"/>
            <a:r>
              <a:rPr lang="en-US" sz="1800" b="0" i="0" u="none" strike="noStrike" baseline="0" dirty="0">
                <a:latin typeface="Gotham-Book" panose="02000604040000020004" pitchFamily="50" charset="0"/>
              </a:rPr>
              <a:t>2. “Compliments with a Kick”: Ending a compliment with a “zinger”</a:t>
            </a:r>
          </a:p>
          <a:p>
            <a:pPr algn="l"/>
            <a:r>
              <a:rPr lang="en-US" sz="1800" b="0" i="0" u="none" strike="noStrike" baseline="0" dirty="0">
                <a:latin typeface="Gotham-Book" panose="02000604040000020004" pitchFamily="50" charset="0"/>
              </a:rPr>
              <a:t>a. Share examples from handout</a:t>
            </a:r>
          </a:p>
          <a:p>
            <a:pPr algn="l"/>
            <a:r>
              <a:rPr lang="en-US" sz="1800" b="0" i="0" u="none" strike="noStrike" baseline="0" dirty="0">
                <a:latin typeface="Gotham-Book" panose="02000604040000020004" pitchFamily="50" charset="0"/>
              </a:rPr>
              <a:t>b. </a:t>
            </a:r>
            <a:r>
              <a:rPr lang="en-US" sz="1800" b="0" i="1" u="none" strike="noStrike" baseline="0" dirty="0">
                <a:latin typeface="Gotham-BookItalic" panose="02000603040000020004" pitchFamily="50" charset="0"/>
              </a:rPr>
              <a:t>“What do children take away from a comment like that?” </a:t>
            </a:r>
            <a:r>
              <a:rPr lang="en-US" sz="1800" b="0" i="0" u="none" strike="noStrike" baseline="0" dirty="0">
                <a:latin typeface="Gotham-Book" panose="02000604040000020004" pitchFamily="50" charset="0"/>
              </a:rPr>
              <a:t>The positive intent is often lost.</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19</a:t>
            </a:fld>
            <a:endParaRPr lang="en-US" dirty="0"/>
          </a:p>
        </p:txBody>
      </p:sp>
    </p:spTree>
    <p:extLst>
      <p:ext uri="{BB962C8B-B14F-4D97-AF65-F5344CB8AC3E}">
        <p14:creationId xmlns:p14="http://schemas.microsoft.com/office/powerpoint/2010/main" val="2402442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 made a wonderful dinner for your family. Chose a recipe, shopped for it, and spent several hours making it.  And then no one said anything about it.  Would you be likely to continue to put this effort in?</a:t>
            </a:r>
          </a:p>
        </p:txBody>
      </p:sp>
      <p:sp>
        <p:nvSpPr>
          <p:cNvPr id="4" name="Slide Number Placeholder 3"/>
          <p:cNvSpPr>
            <a:spLocks noGrp="1"/>
          </p:cNvSpPr>
          <p:nvPr>
            <p:ph type="sldNum" sz="quarter" idx="5"/>
          </p:nvPr>
        </p:nvSpPr>
        <p:spPr/>
        <p:txBody>
          <a:bodyPr/>
          <a:lstStyle/>
          <a:p>
            <a:fld id="{1B324095-D171-4341-A9DD-CA8C38DFA13D}" type="slidenum">
              <a:rPr lang="en-US" smtClean="0"/>
              <a:t>21</a:t>
            </a:fld>
            <a:endParaRPr lang="en-US" dirty="0"/>
          </a:p>
        </p:txBody>
      </p:sp>
    </p:spTree>
    <p:extLst>
      <p:ext uri="{BB962C8B-B14F-4D97-AF65-F5344CB8AC3E}">
        <p14:creationId xmlns:p14="http://schemas.microsoft.com/office/powerpoint/2010/main" val="1026800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orange writing – ask group to come up with a way to define a “baby step” behavior (clear and observable) toward this goal</a:t>
            </a:r>
          </a:p>
        </p:txBody>
      </p:sp>
      <p:sp>
        <p:nvSpPr>
          <p:cNvPr id="4" name="Slide Number Placeholder 3"/>
          <p:cNvSpPr>
            <a:spLocks noGrp="1"/>
          </p:cNvSpPr>
          <p:nvPr>
            <p:ph type="sldNum" sz="quarter" idx="5"/>
          </p:nvPr>
        </p:nvSpPr>
        <p:spPr/>
        <p:txBody>
          <a:bodyPr/>
          <a:lstStyle/>
          <a:p>
            <a:fld id="{1B324095-D171-4341-A9DD-CA8C38DFA13D}" type="slidenum">
              <a:rPr lang="en-US" smtClean="0"/>
              <a:t>22</a:t>
            </a:fld>
            <a:endParaRPr lang="en-US" dirty="0"/>
          </a:p>
        </p:txBody>
      </p:sp>
    </p:spTree>
    <p:extLst>
      <p:ext uri="{BB962C8B-B14F-4D97-AF65-F5344CB8AC3E}">
        <p14:creationId xmlns:p14="http://schemas.microsoft.com/office/powerpoint/2010/main" val="285129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type in the chat</a:t>
            </a:r>
            <a:r>
              <a:rPr lang="en-US" baseline="0" dirty="0"/>
              <a:t> one “catch them being good” phrase you will say to your child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Which behaviors will you especially focus on catching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Freebies are things your child is already awesome at doing</a:t>
            </a:r>
            <a:endParaRPr lang="en-US" dirty="0"/>
          </a:p>
          <a:p>
            <a:endParaRPr lang="en-US" dirty="0"/>
          </a:p>
          <a:p>
            <a:r>
              <a:rPr lang="en-US" dirty="0"/>
              <a:t>This is the tracking sheet from the handouts</a:t>
            </a:r>
          </a:p>
        </p:txBody>
      </p:sp>
      <p:sp>
        <p:nvSpPr>
          <p:cNvPr id="4" name="Slide Number Placeholder 3"/>
          <p:cNvSpPr>
            <a:spLocks noGrp="1"/>
          </p:cNvSpPr>
          <p:nvPr>
            <p:ph type="sldNum" sz="quarter" idx="5"/>
          </p:nvPr>
        </p:nvSpPr>
        <p:spPr/>
        <p:txBody>
          <a:bodyPr/>
          <a:lstStyle/>
          <a:p>
            <a:fld id="{1B324095-D171-4341-A9DD-CA8C38DFA13D}" type="slidenum">
              <a:rPr lang="en-US" smtClean="0"/>
              <a:t>24</a:t>
            </a:fld>
            <a:endParaRPr lang="en-US" dirty="0"/>
          </a:p>
        </p:txBody>
      </p:sp>
    </p:spTree>
    <p:extLst>
      <p:ext uri="{BB962C8B-B14F-4D97-AF65-F5344CB8AC3E}">
        <p14:creationId xmlns:p14="http://schemas.microsoft.com/office/powerpoint/2010/main" val="33585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“Why</a:t>
            </a:r>
            <a:r>
              <a:rPr lang="en-US" baseline="0" dirty="0"/>
              <a:t> can it be helpful to ignore some behaviors?”</a:t>
            </a:r>
          </a:p>
          <a:p>
            <a:endParaRPr lang="en-US" baseline="0" dirty="0"/>
          </a:p>
          <a:p>
            <a:endParaRPr lang="en-US" baseline="0" dirty="0"/>
          </a:p>
          <a:p>
            <a:pPr algn="l"/>
            <a:r>
              <a:rPr lang="en-US" sz="1800" b="0" i="0" u="none" strike="noStrike" baseline="0" dirty="0">
                <a:latin typeface="Gotham-Book" panose="02000604040000020004" pitchFamily="50" charset="0"/>
              </a:rPr>
              <a:t>Introduce rationale</a:t>
            </a:r>
          </a:p>
          <a:p>
            <a:pPr algn="l"/>
            <a:r>
              <a:rPr lang="en-US" sz="1800" b="0" i="0" u="none" strike="noStrike" baseline="0" dirty="0">
                <a:latin typeface="Gotham-Book" panose="02000604040000020004" pitchFamily="50" charset="0"/>
              </a:rPr>
              <a:t>1. </a:t>
            </a:r>
            <a:r>
              <a:rPr lang="en-US" sz="1800" b="0" i="1" u="none" strike="noStrike" baseline="0" dirty="0">
                <a:latin typeface="Gotham-BookItalic" panose="02000603040000020004" pitchFamily="50" charset="0"/>
              </a:rPr>
              <a:t>“Now that we’ve discussed positive attention, we will talk about how to think wisely about how you’re</a:t>
            </a:r>
          </a:p>
          <a:p>
            <a:pPr algn="l"/>
            <a:r>
              <a:rPr lang="en-US" sz="1800" b="0" i="1" u="none" strike="noStrike" baseline="0" dirty="0">
                <a:latin typeface="Gotham-BookItalic" panose="02000603040000020004" pitchFamily="50" charset="0"/>
              </a:rPr>
              <a:t>using negative attention and whether it is accomplishing what you want it to — is it decreasing</a:t>
            </a:r>
          </a:p>
          <a:p>
            <a:pPr algn="l"/>
            <a:r>
              <a:rPr lang="en-US" sz="1800" b="0" i="1" u="none" strike="noStrike" baseline="0" dirty="0">
                <a:latin typeface="Gotham-BookItalic" panose="02000603040000020004" pitchFamily="50" charset="0"/>
              </a:rPr>
              <a:t>negative behavior? We are going to talk about how to remove your attention in order to decrease</a:t>
            </a:r>
          </a:p>
          <a:p>
            <a:pPr algn="l"/>
            <a:r>
              <a:rPr lang="en-US" sz="1800" b="0" i="1" u="none" strike="noStrike" baseline="0" dirty="0">
                <a:latin typeface="Gotham-BookItalic" panose="02000603040000020004" pitchFamily="50" charset="0"/>
              </a:rPr>
              <a:t>minor, negative behaviors.”</a:t>
            </a:r>
          </a:p>
          <a:p>
            <a:pPr algn="l"/>
            <a:r>
              <a:rPr lang="en-US" sz="1800" b="0" i="0" u="none" strike="noStrike" baseline="0" dirty="0">
                <a:latin typeface="Gotham-Book" panose="02000604040000020004" pitchFamily="50" charset="0"/>
              </a:rPr>
              <a:t>2. </a:t>
            </a:r>
            <a:r>
              <a:rPr lang="en-US" sz="1800" b="0" i="1" u="none" strike="noStrike" baseline="0" dirty="0">
                <a:latin typeface="Gotham-BookItalic" panose="02000603040000020004" pitchFamily="50" charset="0"/>
              </a:rPr>
              <a:t>“Sometimes parent attention can accidentally reward negative behaviors. We may think that yelling</a:t>
            </a:r>
          </a:p>
          <a:p>
            <a:pPr algn="l"/>
            <a:r>
              <a:rPr lang="en-US" sz="1800" b="0" i="1" u="none" strike="noStrike" baseline="0" dirty="0">
                <a:latin typeface="Gotham-BookItalic" panose="02000603040000020004" pitchFamily="50" charset="0"/>
              </a:rPr>
              <a:t>and lecturing are punishments — but if child’s behavior doesn’t decrease, then it is not really serving as</a:t>
            </a:r>
          </a:p>
          <a:p>
            <a:pPr algn="l"/>
            <a:r>
              <a:rPr lang="en-US" sz="1800" b="0" i="1" u="none" strike="noStrike" baseline="0" dirty="0">
                <a:latin typeface="Gotham-BookItalic" panose="02000603040000020004" pitchFamily="50" charset="0"/>
              </a:rPr>
              <a:t>a punishment and may be rewarding the behavior. If you are giving the same lecture over and over</a:t>
            </a:r>
          </a:p>
          <a:p>
            <a:pPr algn="l"/>
            <a:r>
              <a:rPr lang="en-US" sz="1800" b="0" i="1" u="none" strike="noStrike" baseline="0" dirty="0">
                <a:latin typeface="Gotham-BookItalic" panose="02000603040000020004" pitchFamily="50" charset="0"/>
              </a:rPr>
              <a:t>again, you can be sure it is not serving as a punishment. “</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25</a:t>
            </a:fld>
            <a:endParaRPr lang="en-US" dirty="0"/>
          </a:p>
        </p:txBody>
      </p:sp>
    </p:spTree>
    <p:extLst>
      <p:ext uri="{BB962C8B-B14F-4D97-AF65-F5344CB8AC3E}">
        <p14:creationId xmlns:p14="http://schemas.microsoft.com/office/powerpoint/2010/main" val="278808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Gotham-Book" panose="02000604040000020004" pitchFamily="50" charset="0"/>
              </a:rPr>
              <a:t>This is a screenshot from the handout.</a:t>
            </a:r>
          </a:p>
          <a:p>
            <a:pPr algn="l"/>
            <a:endParaRPr lang="en-US" sz="1800" b="0" i="0" u="none" strike="noStrike" baseline="0" dirty="0">
              <a:latin typeface="Gotham-Book" panose="02000604040000020004" pitchFamily="50" charset="0"/>
            </a:endParaRPr>
          </a:p>
          <a:p>
            <a:pPr algn="l"/>
            <a:r>
              <a:rPr lang="en-US" sz="1800" b="0" i="0" u="none" strike="noStrike" baseline="0" dirty="0">
                <a:latin typeface="Gotham-Book" panose="02000604040000020004" pitchFamily="50" charset="0"/>
              </a:rPr>
              <a:t>Defining planned ignoring strategy</a:t>
            </a:r>
          </a:p>
          <a:p>
            <a:pPr algn="l"/>
            <a:r>
              <a:rPr lang="en-US" sz="1800" b="0" i="0" u="none" strike="noStrike" baseline="0" dirty="0">
                <a:latin typeface="Gotham-Book" panose="02000604040000020004" pitchFamily="50" charset="0"/>
              </a:rPr>
              <a:t>1. Active technique: </a:t>
            </a:r>
            <a:r>
              <a:rPr lang="en-US" sz="1800" b="0" i="1" u="none" strike="noStrike" baseline="0" dirty="0">
                <a:latin typeface="Gotham-BookItalic" panose="02000603040000020004" pitchFamily="50" charset="0"/>
              </a:rPr>
              <a:t>Planned Ignoring is an active technique — it is not doing nothing. It’s</a:t>
            </a:r>
          </a:p>
          <a:p>
            <a:pPr algn="l"/>
            <a:r>
              <a:rPr lang="en-US" sz="1800" b="0" i="1" u="none" strike="noStrike" baseline="0" dirty="0">
                <a:latin typeface="Gotham-BookItalic" panose="02000603040000020004" pitchFamily="50" charset="0"/>
              </a:rPr>
              <a:t>intentionally removing attention from a negative behavior.</a:t>
            </a:r>
          </a:p>
          <a:p>
            <a:pPr algn="l"/>
            <a:r>
              <a:rPr lang="en-US" sz="1800" b="0" i="0" u="none" strike="noStrike" baseline="0" dirty="0">
                <a:latin typeface="Gotham-Book" panose="02000604040000020004" pitchFamily="50" charset="0"/>
              </a:rPr>
              <a:t>2. </a:t>
            </a:r>
            <a:r>
              <a:rPr lang="en-US" sz="1800" b="0" i="1" u="none" strike="noStrike" baseline="0" dirty="0">
                <a:latin typeface="Gotham-BookItalic" panose="02000603040000020004" pitchFamily="50" charset="0"/>
              </a:rPr>
              <a:t>You can tell your child in advance you will no longer respond to this certain behavior. But, you</a:t>
            </a:r>
          </a:p>
          <a:p>
            <a:pPr algn="l"/>
            <a:r>
              <a:rPr lang="en-US" sz="1800" b="0" i="1" u="none" strike="noStrike" baseline="0" dirty="0">
                <a:latin typeface="Gotham-BookItalic" panose="02000603040000020004" pitchFamily="50" charset="0"/>
              </a:rPr>
              <a:t>need to know your child. Some children will see this as a challenge to “win,” and in that case you</a:t>
            </a:r>
          </a:p>
          <a:p>
            <a:pPr algn="l"/>
            <a:r>
              <a:rPr lang="en-US" sz="1800" b="0" i="1" u="none" strike="noStrike" baseline="0" dirty="0">
                <a:latin typeface="Gotham-BookItalic" panose="02000603040000020004" pitchFamily="50" charset="0"/>
              </a:rPr>
              <a:t>should ignore without explaining the strategy.</a:t>
            </a:r>
          </a:p>
          <a:p>
            <a:pPr algn="l"/>
            <a:r>
              <a:rPr lang="en-US" sz="1800" b="0" i="0" u="none" strike="noStrike" baseline="0" dirty="0">
                <a:latin typeface="Gotham-Book" panose="02000604040000020004" pitchFamily="50" charset="0"/>
              </a:rPr>
              <a:t>3. </a:t>
            </a:r>
            <a:r>
              <a:rPr lang="en-US" sz="1800" b="0" i="1" u="none" strike="noStrike" baseline="0" dirty="0">
                <a:latin typeface="Gotham-BookItalic" panose="02000603040000020004" pitchFamily="50" charset="0"/>
              </a:rPr>
              <a:t>Tell your child about the positive opposite behavior that you will respond to. (Example: You will</a:t>
            </a:r>
          </a:p>
          <a:p>
            <a:pPr algn="l"/>
            <a:r>
              <a:rPr lang="en-US" sz="1800" b="0" i="1" u="none" strike="noStrike" baseline="0" dirty="0">
                <a:latin typeface="Gotham-BookItalic" panose="02000603040000020004" pitchFamily="50" charset="0"/>
              </a:rPr>
              <a:t>ignore interrupting of adult conversations, but you will respond if they tap you on the arm and wait).</a:t>
            </a:r>
          </a:p>
          <a:p>
            <a:pPr algn="l"/>
            <a:r>
              <a:rPr lang="en-US" sz="1800" b="0" i="0" u="none" strike="noStrike" baseline="0" dirty="0">
                <a:latin typeface="Gotham-Book" panose="02000604040000020004" pitchFamily="50" charset="0"/>
              </a:rPr>
              <a:t>4. Refer to Handout 7. </a:t>
            </a:r>
            <a:r>
              <a:rPr lang="en-US" sz="1800" b="0" i="1" u="none" strike="noStrike" baseline="0" dirty="0">
                <a:latin typeface="Gotham-BookItalic" panose="02000603040000020004" pitchFamily="50" charset="0"/>
              </a:rPr>
              <a:t>Give no verbal/nonverbal attention; including not telling the child you are</a:t>
            </a:r>
          </a:p>
          <a:p>
            <a:pPr algn="l"/>
            <a:r>
              <a:rPr lang="en-US" sz="1800" b="0" i="1" u="none" strike="noStrike" baseline="0" dirty="0">
                <a:latin typeface="Gotham-BookItalic" panose="02000603040000020004" pitchFamily="50" charset="0"/>
              </a:rPr>
              <a:t>ignoring them repeatedly in the moment: No rolling eyes, no sighing loudly, no making faces,</a:t>
            </a:r>
          </a:p>
          <a:p>
            <a:pPr algn="l"/>
            <a:r>
              <a:rPr lang="en-US" sz="1800" b="0" i="1" u="none" strike="noStrike" baseline="0" dirty="0">
                <a:latin typeface="Gotham-BookItalic" panose="02000603040000020004" pitchFamily="50" charset="0"/>
              </a:rPr>
              <a:t>no muttering.</a:t>
            </a:r>
          </a:p>
          <a:p>
            <a:pPr algn="l"/>
            <a:r>
              <a:rPr lang="en-US" sz="1800" b="0" i="0" u="none" strike="noStrike" baseline="0" dirty="0">
                <a:latin typeface="Gotham-Book" panose="02000604040000020004" pitchFamily="50" charset="0"/>
              </a:rPr>
              <a:t>5. </a:t>
            </a:r>
            <a:r>
              <a:rPr lang="en-US" sz="1800" b="0" i="1" u="none" strike="noStrike" baseline="0" dirty="0">
                <a:latin typeface="Gotham-BookItalic" panose="02000603040000020004" pitchFamily="50" charset="0"/>
              </a:rPr>
              <a:t>Try to stay in the room so you can monitor child’s response — you want to be able to praise/</a:t>
            </a:r>
          </a:p>
          <a:p>
            <a:pPr algn="l"/>
            <a:r>
              <a:rPr lang="en-US" sz="1800" b="0" i="1" u="none" strike="noStrike" baseline="0" dirty="0">
                <a:latin typeface="Gotham-BookItalic" panose="02000603040000020004" pitchFamily="50" charset="0"/>
              </a:rPr>
              <a:t>respond positively when they stop doing the negative behavior. Do leave the room if you are</a:t>
            </a:r>
          </a:p>
          <a:p>
            <a:pPr algn="l"/>
            <a:r>
              <a:rPr lang="en-US" sz="1800" b="0" i="1" u="none" strike="noStrike" baseline="0" dirty="0">
                <a:latin typeface="Gotham-BookItalic" panose="02000603040000020004" pitchFamily="50" charset="0"/>
              </a:rPr>
              <a:t>about to lose your cool and respond.</a:t>
            </a:r>
          </a:p>
          <a:p>
            <a:pPr algn="l"/>
            <a:r>
              <a:rPr lang="en-US" sz="1800" b="0" i="0" u="none" strike="noStrike" baseline="0" dirty="0">
                <a:latin typeface="Gotham-Book" panose="02000604040000020004" pitchFamily="50" charset="0"/>
              </a:rPr>
              <a:t>6. </a:t>
            </a:r>
            <a:r>
              <a:rPr lang="en-US" sz="1800" b="0" i="1" u="none" strike="noStrike" baseline="0" dirty="0">
                <a:latin typeface="Gotham-BookItalic" panose="02000603040000020004" pitchFamily="50" charset="0"/>
              </a:rPr>
              <a:t>Parents should do something calming to distract themselves while ignoring. </a:t>
            </a:r>
            <a:r>
              <a:rPr lang="en-US" sz="1800" b="0" i="0" u="none" strike="noStrike" baseline="0" dirty="0">
                <a:latin typeface="Gotham-Book" panose="02000604040000020004" pitchFamily="50" charset="0"/>
              </a:rPr>
              <a:t>Brainstorm ideas</a:t>
            </a:r>
          </a:p>
          <a:p>
            <a:pPr algn="l"/>
            <a:r>
              <a:rPr lang="en-US" sz="1800" b="0" i="0" u="none" strike="noStrike" baseline="0" dirty="0">
                <a:latin typeface="Gotham-Book" panose="02000604040000020004" pitchFamily="50" charset="0"/>
              </a:rPr>
              <a:t>with parents. Ideas: pet the cat/dog, flip through a catalog, tidy up, practice deep breaths, remind</a:t>
            </a:r>
          </a:p>
          <a:p>
            <a:pPr algn="l"/>
            <a:r>
              <a:rPr lang="en-US" sz="1800" b="0" i="0" u="none" strike="noStrike" baseline="0" dirty="0">
                <a:latin typeface="Gotham-Book" panose="02000604040000020004" pitchFamily="50" charset="0"/>
              </a:rPr>
              <a:t>themselves of the reason for doing this (e.g., “Not responding will help my child learn a better</a:t>
            </a:r>
          </a:p>
          <a:p>
            <a:pPr algn="l"/>
            <a:r>
              <a:rPr lang="en-US" sz="1800" b="0" i="0" u="none" strike="noStrike" baseline="0" dirty="0">
                <a:latin typeface="Gotham-Book" panose="02000604040000020004" pitchFamily="50" charset="0"/>
              </a:rPr>
              <a:t>way”)</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26</a:t>
            </a:fld>
            <a:endParaRPr lang="en-US" dirty="0"/>
          </a:p>
        </p:txBody>
      </p:sp>
    </p:spTree>
    <p:extLst>
      <p:ext uri="{BB962C8B-B14F-4D97-AF65-F5344CB8AC3E}">
        <p14:creationId xmlns:p14="http://schemas.microsoft.com/office/powerpoint/2010/main" val="210939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program will not change your child’s temperament altogether, or get rid of ADHD.  We are focused on helping your teen be successful, and improving communication and boundaries in your relationship with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sz="1800" b="0" i="0" u="none" strike="noStrike" baseline="0" dirty="0">
                <a:latin typeface="Gotham-Book" panose="02000604040000020004" pitchFamily="50" charset="0"/>
              </a:rPr>
              <a:t>1. Evidence-based skills</a:t>
            </a:r>
          </a:p>
          <a:p>
            <a:pPr marL="342900" indent="-342900" algn="l">
              <a:buAutoNum type="alphaLcPeriod"/>
            </a:pPr>
            <a:r>
              <a:rPr lang="en-US" sz="1800" b="0" i="1" u="none" strike="noStrike" baseline="0" dirty="0">
                <a:latin typeface="Gotham-BookItalic" panose="02000603040000020004" pitchFamily="50" charset="0"/>
              </a:rPr>
              <a:t>“The skills we will practice are part of “well-established” treatments for teens with challenging behavior. </a:t>
            </a:r>
          </a:p>
          <a:p>
            <a:pPr marL="342900" indent="-342900" algn="l">
              <a:buAutoNum type="alphaLcPeriod"/>
            </a:pPr>
            <a:r>
              <a:rPr lang="en-US" sz="1800" b="0" i="0" u="none" strike="noStrike" baseline="0" dirty="0">
                <a:latin typeface="Gotham-Book" panose="02000604040000020004" pitchFamily="50" charset="0"/>
              </a:rPr>
              <a:t>b. This type of treatment is called Parent Behavior Management Training</a:t>
            </a:r>
          </a:p>
          <a:p>
            <a:pPr algn="l"/>
            <a:r>
              <a:rPr lang="en-US" sz="1800" b="0" i="0" u="none" strike="noStrike" baseline="0" dirty="0">
                <a:latin typeface="Gotham-Book" panose="02000604040000020004" pitchFamily="50" charset="0"/>
              </a:rPr>
              <a:t>2. What to expect</a:t>
            </a:r>
          </a:p>
          <a:p>
            <a:pPr algn="l"/>
            <a:r>
              <a:rPr lang="en-US" sz="1800" b="0" i="0" u="none" strike="noStrike" baseline="0" dirty="0">
                <a:latin typeface="Gotham-Book" panose="02000604040000020004" pitchFamily="50" charset="0"/>
              </a:rPr>
              <a:t>a. Skills focus: </a:t>
            </a:r>
            <a:r>
              <a:rPr lang="en-US" sz="1800" b="0" i="1" u="none" strike="noStrike" baseline="0" dirty="0">
                <a:latin typeface="Gotham-BookItalic" panose="02000603040000020004" pitchFamily="50" charset="0"/>
              </a:rPr>
              <a:t>“Each time we meet, I will introduce something new to try out with your child at</a:t>
            </a:r>
          </a:p>
          <a:p>
            <a:pPr algn="l"/>
            <a:r>
              <a:rPr lang="en-US" sz="1800" b="0" i="1" u="none" strike="noStrike" baseline="0" dirty="0">
                <a:latin typeface="Gotham-BookItalic" panose="02000603040000020004" pitchFamily="50" charset="0"/>
              </a:rPr>
              <a:t>home, and we will troubleshoot how it went the next time we meet. This program will only work</a:t>
            </a:r>
          </a:p>
          <a:p>
            <a:pPr algn="l"/>
            <a:r>
              <a:rPr lang="en-US" sz="1800" b="0" i="1" u="none" strike="noStrike" baseline="0" dirty="0">
                <a:latin typeface="Gotham-BookItalic" panose="02000603040000020004" pitchFamily="50" charset="0"/>
              </a:rPr>
              <a:t>if you try out the things we talk about. Each skill builds on the previous one, so they work best</a:t>
            </a:r>
          </a:p>
          <a:p>
            <a:pPr algn="l"/>
            <a:r>
              <a:rPr lang="en-US" sz="1800" b="0" i="1" u="none" strike="noStrike" baseline="0" dirty="0">
                <a:latin typeface="Gotham-BookItalic" panose="02000603040000020004" pitchFamily="50" charset="0"/>
              </a:rPr>
              <a:t>together as a package. The more you put into working on these things outside of our meetings</a:t>
            </a:r>
          </a:p>
          <a:p>
            <a:pPr algn="l"/>
            <a:r>
              <a:rPr lang="en-US" sz="1800" b="0" i="1" u="none" strike="noStrike" baseline="0" dirty="0">
                <a:latin typeface="Gotham-BookItalic" panose="02000603040000020004" pitchFamily="50" charset="0"/>
              </a:rPr>
              <a:t>here, the more change you will see in managing your child at home.”</a:t>
            </a:r>
          </a:p>
          <a:p>
            <a:pPr algn="l"/>
            <a:r>
              <a:rPr lang="en-US" sz="1800" b="0" i="0" u="none" strike="noStrike" baseline="0" dirty="0">
                <a:latin typeface="Gotham-Book" panose="02000604040000020004" pitchFamily="50" charset="0"/>
              </a:rPr>
              <a:t>b. </a:t>
            </a:r>
            <a:r>
              <a:rPr lang="en-US" sz="1800" b="0" i="1" u="none" strike="noStrike" baseline="0" dirty="0">
                <a:latin typeface="Gotham-BookItalic" panose="02000603040000020004" pitchFamily="50" charset="0"/>
              </a:rPr>
              <a:t>“You may have already tried similar things and found they haven’t worked. However, for an</a:t>
            </a:r>
          </a:p>
          <a:p>
            <a:pPr algn="l"/>
            <a:r>
              <a:rPr lang="en-US" sz="1800" b="0" i="1" u="none" strike="noStrike" baseline="0" dirty="0">
                <a:latin typeface="Gotham-BookItalic" panose="02000603040000020004" pitchFamily="50" charset="0"/>
              </a:rPr>
              <a:t>especially challenging child, the usual strategies need to be tweaked, and that’s something we</a:t>
            </a:r>
          </a:p>
          <a:p>
            <a:pPr algn="l"/>
            <a:r>
              <a:rPr lang="en-US" sz="1800" b="0" i="1" u="none" strike="noStrike" baseline="0" dirty="0">
                <a:latin typeface="Gotham-BookItalic" panose="02000603040000020004" pitchFamily="50" charset="0"/>
              </a:rPr>
              <a:t>will do together. This program will give you the structure and support to practice using and</a:t>
            </a:r>
          </a:p>
          <a:p>
            <a:pPr algn="l"/>
            <a:r>
              <a:rPr lang="en-US" sz="1800" b="0" i="1" u="none" strike="noStrike" baseline="0" dirty="0">
                <a:latin typeface="Gotham-BookItalic" panose="02000603040000020004" pitchFamily="50" charset="0"/>
              </a:rPr>
              <a:t>fine-tuning these strategies successfully.”</a:t>
            </a:r>
          </a:p>
          <a:p>
            <a:pPr algn="l"/>
            <a:r>
              <a:rPr lang="en-US" sz="1800" b="0" i="0" u="none" strike="noStrike" baseline="0" dirty="0">
                <a:latin typeface="Gotham-Book" panose="02000604040000020004" pitchFamily="50" charset="0"/>
              </a:rPr>
              <a:t>c. </a:t>
            </a:r>
            <a:r>
              <a:rPr lang="en-US" sz="1800" b="0" i="1" u="none" strike="noStrike" baseline="0" dirty="0">
                <a:latin typeface="Gotham-BookItalic" panose="02000603040000020004" pitchFamily="50" charset="0"/>
              </a:rPr>
              <a:t>“Finally, I will warn you that some kids may resist new changes at home, so there will be ups and downs. Things may get worse before they start to get better.  We’ll be here to talk about it every step of the way.</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6</a:t>
            </a:fld>
            <a:endParaRPr lang="en-US" dirty="0"/>
          </a:p>
        </p:txBody>
      </p:sp>
    </p:spTree>
    <p:extLst>
      <p:ext uri="{BB962C8B-B14F-4D97-AF65-F5344CB8AC3E}">
        <p14:creationId xmlns:p14="http://schemas.microsoft.com/office/powerpoint/2010/main" val="1040999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people to type or call out</a:t>
            </a:r>
            <a:r>
              <a:rPr lang="en-US" baseline="0" dirty="0"/>
              <a:t> </a:t>
            </a:r>
            <a:r>
              <a:rPr lang="en-US" dirty="0"/>
              <a:t>things they think are ignorable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sz="1800" b="0" i="0" u="none" strike="noStrike" baseline="0" dirty="0">
                <a:latin typeface="Gotham-Book" panose="02000604040000020004" pitchFamily="50" charset="0"/>
              </a:rPr>
              <a:t>Ask parents what sorts of behaviors their children do that earn frequent negative attention from them,</a:t>
            </a:r>
          </a:p>
          <a:p>
            <a:pPr algn="l"/>
            <a:r>
              <a:rPr lang="en-US" sz="1800" b="0" i="0" u="none" strike="noStrike" baseline="0" dirty="0">
                <a:latin typeface="Gotham-Book" panose="02000604040000020004" pitchFamily="50" charset="0"/>
              </a:rPr>
              <a:t>or that they find themselves getting into silly arguments about behaviors, things that seem designed</a:t>
            </a:r>
          </a:p>
          <a:p>
            <a:pPr algn="l"/>
            <a:r>
              <a:rPr lang="en-US" sz="1800" b="0" i="0" u="none" strike="noStrike" baseline="0" dirty="0">
                <a:latin typeface="Gotham-Book" panose="02000604040000020004" pitchFamily="50" charset="0"/>
              </a:rPr>
              <a:t>to get negative attention from others.</a:t>
            </a:r>
          </a:p>
          <a:p>
            <a:pPr algn="l"/>
            <a:r>
              <a:rPr lang="en-US" sz="1800" b="0" i="0" u="none" strike="noStrike" baseline="0" dirty="0">
                <a:latin typeface="Gotham-Book" panose="02000604040000020004" pitchFamily="50" charset="0"/>
              </a:rPr>
              <a:t>2. List behaviors to ignore. Refer to Handout 7: Planned Ignoring and add to the list on the handout.</a:t>
            </a:r>
          </a:p>
          <a:p>
            <a:pPr algn="l"/>
            <a:r>
              <a:rPr lang="en-US" sz="1800" b="0" i="0" u="none" strike="noStrike" baseline="0" dirty="0">
                <a:latin typeface="Gotham-Book" panose="02000604040000020004" pitchFamily="50" charset="0"/>
              </a:rPr>
              <a:t>a. Whining, complaining, pouting,</a:t>
            </a:r>
          </a:p>
          <a:p>
            <a:pPr algn="l"/>
            <a:r>
              <a:rPr lang="en-US" sz="1800" b="0" i="0" u="none" strike="noStrike" baseline="0" dirty="0">
                <a:latin typeface="Gotham-Book" panose="02000604040000020004" pitchFamily="50" charset="0"/>
              </a:rPr>
              <a:t>b. Arguing, negotiating</a:t>
            </a:r>
          </a:p>
          <a:p>
            <a:pPr algn="l"/>
            <a:r>
              <a:rPr lang="en-US" sz="1800" b="0" i="0" u="none" strike="noStrike" baseline="0" dirty="0">
                <a:latin typeface="Gotham-Book" panose="02000604040000020004" pitchFamily="50" charset="0"/>
              </a:rPr>
              <a:t>c. Tantrums</a:t>
            </a:r>
          </a:p>
          <a:p>
            <a:pPr algn="l"/>
            <a:r>
              <a:rPr lang="en-US" sz="1800" b="0" i="0" u="none" strike="noStrike" baseline="0" dirty="0">
                <a:latin typeface="Gotham-Book" panose="02000604040000020004" pitchFamily="50" charset="0"/>
              </a:rPr>
              <a:t>d. Sassy tone, making faces, stomping feet, rolling eyes</a:t>
            </a:r>
          </a:p>
          <a:p>
            <a:pPr algn="l"/>
            <a:r>
              <a:rPr lang="en-US" sz="1800" b="0" i="0" u="none" strike="noStrike" baseline="0" dirty="0">
                <a:latin typeface="Gotham-Book" panose="02000604040000020004" pitchFamily="50" charset="0"/>
              </a:rPr>
              <a:t>3. What behaviors are not ignorable? Add behaviors to a second column that are NOT ignorable</a:t>
            </a:r>
          </a:p>
          <a:p>
            <a:pPr algn="l"/>
            <a:r>
              <a:rPr lang="en-US" sz="1800" b="0" i="0" u="none" strike="noStrike" baseline="0" dirty="0">
                <a:latin typeface="Gotham-Book" panose="02000604040000020004" pitchFamily="50" charset="0"/>
              </a:rPr>
              <a:t>behaviors — behaviors that feel good or are rewarding on their own, whether or not they get</a:t>
            </a:r>
          </a:p>
          <a:p>
            <a:pPr algn="l"/>
            <a:r>
              <a:rPr lang="en-US" sz="1800" b="0" i="0" u="none" strike="noStrike" baseline="0" dirty="0">
                <a:latin typeface="Gotham-Book" panose="02000604040000020004" pitchFamily="50" charset="0"/>
              </a:rPr>
              <a:t>parent attention.</a:t>
            </a:r>
          </a:p>
          <a:p>
            <a:pPr algn="l"/>
            <a:r>
              <a:rPr lang="en-US" sz="1800" b="0" i="0" u="none" strike="noStrike" baseline="0" dirty="0">
                <a:latin typeface="Gotham-Book" panose="02000604040000020004" pitchFamily="50" charset="0"/>
              </a:rPr>
              <a:t>a. Aggression (and other safety issues)</a:t>
            </a:r>
          </a:p>
          <a:p>
            <a:pPr algn="l"/>
            <a:r>
              <a:rPr lang="en-US" sz="1800" b="0" i="0" u="none" strike="noStrike" baseline="0" dirty="0">
                <a:latin typeface="Gotham-Book" panose="02000604040000020004" pitchFamily="50" charset="0"/>
              </a:rPr>
              <a:t>b. Noncompliance (the reward is not having to do the thing parent just asked, so ignoring won’t help)</a:t>
            </a:r>
          </a:p>
          <a:p>
            <a:pPr algn="l"/>
            <a:r>
              <a:rPr lang="en-US" sz="1800" b="0" i="0" u="none" strike="noStrike" baseline="0" dirty="0">
                <a:latin typeface="Gotham-Book" panose="02000604040000020004" pitchFamily="50" charset="0"/>
              </a:rPr>
              <a:t>c. Bullying/teasing siblings (rewarded by the sibling’s response)</a:t>
            </a:r>
          </a:p>
          <a:p>
            <a:pPr algn="l"/>
            <a:r>
              <a:rPr lang="en-US" sz="1800" b="0" i="0" u="none" strike="noStrike" baseline="0" dirty="0">
                <a:latin typeface="Gotham-Book" panose="02000604040000020004" pitchFamily="50" charset="0"/>
              </a:rPr>
              <a:t>d. Swearing, breaking things (could feel fun for the child — ignoring may or may not work)</a:t>
            </a:r>
          </a:p>
          <a:p>
            <a:pPr algn="l"/>
            <a:r>
              <a:rPr lang="en-US" sz="1800" b="0" i="0" u="none" strike="noStrike" baseline="0" dirty="0">
                <a:latin typeface="Gotham-Book" panose="02000604040000020004" pitchFamily="50" charset="0"/>
              </a:rPr>
              <a:t>4. </a:t>
            </a:r>
            <a:r>
              <a:rPr lang="en-US" sz="1800" b="0" i="1" u="none" strike="noStrike" baseline="0" dirty="0">
                <a:latin typeface="Gotham-BookItalic" panose="02000603040000020004" pitchFamily="50" charset="0"/>
              </a:rPr>
              <a:t>“Different families have different standards about what to ignore — this is ok! Do not ignore if kids are</a:t>
            </a:r>
          </a:p>
          <a:p>
            <a:pPr algn="l"/>
            <a:r>
              <a:rPr lang="en-US" sz="1800" b="0" i="1" u="none" strike="noStrike" baseline="0" dirty="0">
                <a:latin typeface="Gotham-BookItalic" panose="02000603040000020004" pitchFamily="50" charset="0"/>
              </a:rPr>
              <a:t>violating rules or otherwise crossing your line for what is respectful or acceptable in your home. “</a:t>
            </a:r>
          </a:p>
          <a:p>
            <a:pPr algn="l"/>
            <a:r>
              <a:rPr lang="en-US" sz="1800" b="0" i="0" u="none" strike="noStrike" baseline="0" dirty="0">
                <a:latin typeface="Gotham-Book" panose="02000604040000020004" pitchFamily="50" charset="0"/>
              </a:rPr>
              <a:t>5. </a:t>
            </a:r>
            <a:r>
              <a:rPr lang="en-US" sz="1800" b="0" i="1" u="none" strike="noStrike" baseline="0" dirty="0">
                <a:latin typeface="Gotham-BookItalic" panose="02000603040000020004" pitchFamily="50" charset="0"/>
              </a:rPr>
              <a:t>“On the other hand, if you respond to too many behaviors, you will have constant battles. You will need</a:t>
            </a:r>
          </a:p>
          <a:p>
            <a:pPr algn="l"/>
            <a:r>
              <a:rPr lang="en-US" sz="1800" b="0" i="1" u="none" strike="noStrike" baseline="0" dirty="0">
                <a:latin typeface="Gotham-BookItalic" panose="02000603040000020004" pitchFamily="50" charset="0"/>
              </a:rPr>
              <a:t>to pick your battles! Try putting some of the more minor behaviors on the ignorable list for now.”</a:t>
            </a:r>
            <a:endParaRPr lang="en-US" dirty="0"/>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27</a:t>
            </a:fld>
            <a:endParaRPr lang="en-US" dirty="0"/>
          </a:p>
        </p:txBody>
      </p:sp>
    </p:spTree>
    <p:extLst>
      <p:ext uri="{BB962C8B-B14F-4D97-AF65-F5344CB8AC3E}">
        <p14:creationId xmlns:p14="http://schemas.microsoft.com/office/powerpoint/2010/main" val="4021388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Gotham-Book" panose="02000604040000020004" pitchFamily="50" charset="0"/>
              </a:rPr>
              <a:t>Extinction burst: “It will get worse before it gets better!”</a:t>
            </a:r>
          </a:p>
          <a:p>
            <a:pPr algn="l"/>
            <a:r>
              <a:rPr lang="en-US" sz="1800" b="0" i="0" u="none" strike="noStrike" baseline="0" dirty="0">
                <a:latin typeface="Gotham-Book" panose="02000604040000020004" pitchFamily="50" charset="0"/>
              </a:rPr>
              <a:t>1. Ask parents what is likely to happen if they ignore something that they have previously been</a:t>
            </a:r>
          </a:p>
          <a:p>
            <a:pPr algn="l"/>
            <a:r>
              <a:rPr lang="en-US" sz="1800" b="0" i="0" u="none" strike="noStrike" baseline="0" dirty="0">
                <a:latin typeface="Gotham-Book" panose="02000604040000020004" pitchFamily="50" charset="0"/>
              </a:rPr>
              <a:t>responding to (refer to graph on handout).</a:t>
            </a:r>
          </a:p>
          <a:p>
            <a:pPr algn="l"/>
            <a:r>
              <a:rPr lang="en-US" sz="1800" b="0" i="0" u="none" strike="noStrike" baseline="0" dirty="0">
                <a:latin typeface="Gotham-Book" panose="02000604040000020004" pitchFamily="50" charset="0"/>
              </a:rPr>
              <a:t>2. </a:t>
            </a:r>
            <a:r>
              <a:rPr lang="en-US" sz="1800" b="0" i="1" u="none" strike="noStrike" baseline="0" dirty="0">
                <a:latin typeface="Gotham-BookItalic" panose="02000603040000020004" pitchFamily="50" charset="0"/>
              </a:rPr>
              <a:t>Many kids will “try </a:t>
            </a:r>
            <a:r>
              <a:rPr lang="en-US" sz="1800" b="0" i="1" u="none" strike="noStrike" baseline="0" dirty="0" err="1">
                <a:latin typeface="Gotham-BookItalic" panose="02000603040000020004" pitchFamily="50" charset="0"/>
              </a:rPr>
              <a:t>harder”to</a:t>
            </a:r>
            <a:r>
              <a:rPr lang="en-US" sz="1800" b="0" i="1" u="none" strike="noStrike" baseline="0" dirty="0">
                <a:latin typeface="Gotham-BookItalic" panose="02000603040000020004" pitchFamily="50" charset="0"/>
              </a:rPr>
              <a:t> get your attention and behavior will get initially worse. If you see</a:t>
            </a:r>
          </a:p>
          <a:p>
            <a:pPr algn="l"/>
            <a:r>
              <a:rPr lang="en-US" sz="1800" b="0" i="1" u="none" strike="noStrike" baseline="0" dirty="0">
                <a:latin typeface="Gotham-BookItalic" panose="02000603040000020004" pitchFamily="50" charset="0"/>
              </a:rPr>
              <a:t>this, you know that ignoring is working! You must stick to it for behavior to go down eventually.</a:t>
            </a:r>
          </a:p>
          <a:p>
            <a:pPr algn="l"/>
            <a:r>
              <a:rPr lang="en-US" sz="1800" b="0" i="1" u="none" strike="noStrike" baseline="0" dirty="0">
                <a:latin typeface="Gotham-BookItalic" panose="02000603040000020004" pitchFamily="50" charset="0"/>
              </a:rPr>
              <a:t>If you give in, you could end up making behavior worse (child learns they must up the ante to</a:t>
            </a:r>
          </a:p>
          <a:p>
            <a:pPr algn="l"/>
            <a:r>
              <a:rPr lang="en-US" sz="1800" b="0" i="1" u="none" strike="noStrike" baseline="0" dirty="0">
                <a:latin typeface="Gotham-BookItalic" panose="02000603040000020004" pitchFamily="50" charset="0"/>
              </a:rPr>
              <a:t>succeed in getting parent’s attention).</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28</a:t>
            </a:fld>
            <a:endParaRPr lang="en-US" dirty="0"/>
          </a:p>
        </p:txBody>
      </p:sp>
    </p:spTree>
    <p:extLst>
      <p:ext uri="{BB962C8B-B14F-4D97-AF65-F5344CB8AC3E}">
        <p14:creationId xmlns:p14="http://schemas.microsoft.com/office/powerpoint/2010/main" val="277217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29</a:t>
            </a:fld>
            <a:endParaRPr lang="en-US" dirty="0"/>
          </a:p>
        </p:txBody>
      </p:sp>
    </p:spTree>
    <p:extLst>
      <p:ext uri="{BB962C8B-B14F-4D97-AF65-F5344CB8AC3E}">
        <p14:creationId xmlns:p14="http://schemas.microsoft.com/office/powerpoint/2010/main" val="792386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out if more than 6 parents in group</a:t>
            </a:r>
          </a:p>
          <a:p>
            <a:endParaRPr lang="en-US" dirty="0"/>
          </a:p>
          <a:p>
            <a:r>
              <a:rPr lang="en-US" dirty="0"/>
              <a:t>Ask each family to type the behavior they’ll ignore into the chat, read them aloud</a:t>
            </a:r>
          </a:p>
          <a:p>
            <a:endParaRPr lang="en-US" dirty="0"/>
          </a:p>
          <a:p>
            <a:r>
              <a:rPr lang="en-US" dirty="0"/>
              <a:t>Ask families to type in what they will do to keep calm</a:t>
            </a:r>
          </a:p>
        </p:txBody>
      </p:sp>
      <p:sp>
        <p:nvSpPr>
          <p:cNvPr id="4" name="Slide Number Placeholder 3"/>
          <p:cNvSpPr>
            <a:spLocks noGrp="1"/>
          </p:cNvSpPr>
          <p:nvPr>
            <p:ph type="sldNum" sz="quarter" idx="5"/>
          </p:nvPr>
        </p:nvSpPr>
        <p:spPr/>
        <p:txBody>
          <a:bodyPr/>
          <a:lstStyle/>
          <a:p>
            <a:fld id="{1B324095-D171-4341-A9DD-CA8C38DFA13D}" type="slidenum">
              <a:rPr lang="en-US" smtClean="0"/>
              <a:t>30</a:t>
            </a:fld>
            <a:endParaRPr lang="en-US" dirty="0"/>
          </a:p>
        </p:txBody>
      </p:sp>
    </p:spTree>
    <p:extLst>
      <p:ext uri="{BB962C8B-B14F-4D97-AF65-F5344CB8AC3E}">
        <p14:creationId xmlns:p14="http://schemas.microsoft.com/office/powerpoint/2010/main" val="2158277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type in the chat</a:t>
            </a:r>
            <a:r>
              <a:rPr lang="en-US" baseline="0" dirty="0"/>
              <a:t> one “catch them being good” phrase you will say to your child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Which behaviors will you especially focus on catching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Freebies are things your child is already awesome at doing</a:t>
            </a:r>
            <a:endParaRPr lang="en-US" dirty="0"/>
          </a:p>
          <a:p>
            <a:endParaRPr lang="en-US" dirty="0"/>
          </a:p>
          <a:p>
            <a:r>
              <a:rPr lang="en-US" dirty="0"/>
              <a:t>This is the tracking sheet from the handouts</a:t>
            </a:r>
          </a:p>
        </p:txBody>
      </p:sp>
      <p:sp>
        <p:nvSpPr>
          <p:cNvPr id="4" name="Slide Number Placeholder 3"/>
          <p:cNvSpPr>
            <a:spLocks noGrp="1"/>
          </p:cNvSpPr>
          <p:nvPr>
            <p:ph type="sldNum" sz="quarter" idx="5"/>
          </p:nvPr>
        </p:nvSpPr>
        <p:spPr/>
        <p:txBody>
          <a:bodyPr/>
          <a:lstStyle/>
          <a:p>
            <a:fld id="{1B324095-D171-4341-A9DD-CA8C38DFA13D}" type="slidenum">
              <a:rPr lang="en-US" smtClean="0"/>
              <a:t>31</a:t>
            </a:fld>
            <a:endParaRPr lang="en-US" dirty="0"/>
          </a:p>
        </p:txBody>
      </p:sp>
    </p:spTree>
    <p:extLst>
      <p:ext uri="{BB962C8B-B14F-4D97-AF65-F5344CB8AC3E}">
        <p14:creationId xmlns:p14="http://schemas.microsoft.com/office/powerpoint/2010/main" val="1671167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a:t>
            </a:r>
            <a:r>
              <a:rPr lang="en-US" baseline="0" dirty="0"/>
              <a:t> question for chat: What is one awesome thing you caught your child doing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Homework: Catch '</a:t>
            </a:r>
            <a:r>
              <a:rPr lang="en-US" dirty="0" err="1"/>
              <a:t>Em</a:t>
            </a:r>
            <a:r>
              <a:rPr lang="en-US" dirty="0"/>
              <a:t> Being Good: How did it go? What was child's response when they praised?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Planned Ignoring: Any successes? Are they still in the extinction burst phase? Encourage families to keep with it. Change the behaviors to ignore if needed.</a:t>
            </a:r>
          </a:p>
        </p:txBody>
      </p:sp>
      <p:sp>
        <p:nvSpPr>
          <p:cNvPr id="4" name="Slide Number Placeholder 3"/>
          <p:cNvSpPr>
            <a:spLocks noGrp="1"/>
          </p:cNvSpPr>
          <p:nvPr>
            <p:ph type="sldNum" sz="quarter" idx="5"/>
          </p:nvPr>
        </p:nvSpPr>
        <p:spPr/>
        <p:txBody>
          <a:bodyPr/>
          <a:lstStyle/>
          <a:p>
            <a:fld id="{1B324095-D171-4341-A9DD-CA8C38DFA13D}" type="slidenum">
              <a:rPr lang="en-US" smtClean="0"/>
              <a:t>33</a:t>
            </a:fld>
            <a:endParaRPr lang="en-US" dirty="0"/>
          </a:p>
        </p:txBody>
      </p:sp>
    </p:spTree>
    <p:extLst>
      <p:ext uri="{BB962C8B-B14F-4D97-AF65-F5344CB8AC3E}">
        <p14:creationId xmlns:p14="http://schemas.microsoft.com/office/powerpoint/2010/main" val="975789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Let’s identify and discuss barriers you see in your communication.  Any of these?  Any others?  Can write on your handouts in the workbook.</a:t>
            </a:r>
          </a:p>
        </p:txBody>
      </p:sp>
      <p:sp>
        <p:nvSpPr>
          <p:cNvPr id="4" name="Slide Number Placeholder 3"/>
          <p:cNvSpPr>
            <a:spLocks noGrp="1"/>
          </p:cNvSpPr>
          <p:nvPr>
            <p:ph type="sldNum" sz="quarter" idx="5"/>
          </p:nvPr>
        </p:nvSpPr>
        <p:spPr/>
        <p:txBody>
          <a:bodyPr/>
          <a:lstStyle/>
          <a:p>
            <a:fld id="{1B324095-D171-4341-A9DD-CA8C38DFA13D}" type="slidenum">
              <a:rPr lang="en-US" smtClean="0"/>
              <a:t>34</a:t>
            </a:fld>
            <a:endParaRPr lang="en-US" dirty="0"/>
          </a:p>
        </p:txBody>
      </p:sp>
    </p:spTree>
    <p:extLst>
      <p:ext uri="{BB962C8B-B14F-4D97-AF65-F5344CB8AC3E}">
        <p14:creationId xmlns:p14="http://schemas.microsoft.com/office/powerpoint/2010/main" val="3702162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35</a:t>
            </a:fld>
            <a:endParaRPr lang="en-US" dirty="0"/>
          </a:p>
        </p:txBody>
      </p:sp>
    </p:spTree>
    <p:extLst>
      <p:ext uri="{BB962C8B-B14F-4D97-AF65-F5344CB8AC3E}">
        <p14:creationId xmlns:p14="http://schemas.microsoft.com/office/powerpoint/2010/main" val="460096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ontserrat" pitchFamily="2" charset="77"/>
              </a:rPr>
              <a:t>Who is that person in your life who listens to and validates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ontserrat" pitchFamily="2" charset="77"/>
              </a:rPr>
              <a:t>When teens don’t feel respected, they will escalate or shut down</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36</a:t>
            </a:fld>
            <a:endParaRPr lang="en-US" dirty="0"/>
          </a:p>
        </p:txBody>
      </p:sp>
    </p:spTree>
    <p:extLst>
      <p:ext uri="{BB962C8B-B14F-4D97-AF65-F5344CB8AC3E}">
        <p14:creationId xmlns:p14="http://schemas.microsoft.com/office/powerpoint/2010/main" val="1184100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ontserrat" pitchFamily="2" charset="77"/>
              </a:rPr>
              <a:t>This content is on the Validation handout</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37</a:t>
            </a:fld>
            <a:endParaRPr lang="en-US" dirty="0"/>
          </a:p>
        </p:txBody>
      </p:sp>
    </p:spTree>
    <p:extLst>
      <p:ext uri="{BB962C8B-B14F-4D97-AF65-F5344CB8AC3E}">
        <p14:creationId xmlns:p14="http://schemas.microsoft.com/office/powerpoint/2010/main" val="360322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 - break into halves if more than 8 families</a:t>
            </a:r>
          </a:p>
          <a:p>
            <a:endParaRPr lang="en-US" dirty="0"/>
          </a:p>
          <a:p>
            <a:r>
              <a:rPr lang="en-US" dirty="0"/>
              <a:t>Ask families to keep their intro to about 1 min</a:t>
            </a:r>
          </a:p>
        </p:txBody>
      </p:sp>
      <p:sp>
        <p:nvSpPr>
          <p:cNvPr id="4" name="Slide Number Placeholder 3"/>
          <p:cNvSpPr>
            <a:spLocks noGrp="1"/>
          </p:cNvSpPr>
          <p:nvPr>
            <p:ph type="sldNum" sz="quarter" idx="5"/>
          </p:nvPr>
        </p:nvSpPr>
        <p:spPr/>
        <p:txBody>
          <a:bodyPr/>
          <a:lstStyle/>
          <a:p>
            <a:fld id="{1B324095-D171-4341-A9DD-CA8C38DFA13D}" type="slidenum">
              <a:rPr lang="en-US" smtClean="0"/>
              <a:t>7</a:t>
            </a:fld>
            <a:endParaRPr lang="en-US" dirty="0"/>
          </a:p>
        </p:txBody>
      </p:sp>
    </p:spTree>
    <p:extLst>
      <p:ext uri="{BB962C8B-B14F-4D97-AF65-F5344CB8AC3E}">
        <p14:creationId xmlns:p14="http://schemas.microsoft.com/office/powerpoint/2010/main" val="2502111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ontserrat" pitchFamily="2" charset="77"/>
              </a:rPr>
              <a:t>Who is that person in your life who listens to and validates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ontserrat" pitchFamily="2" charset="77"/>
              </a:rPr>
              <a:t>When teens don’t feel respected, they will escalate or shut down</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38</a:t>
            </a:fld>
            <a:endParaRPr lang="en-US" dirty="0"/>
          </a:p>
        </p:txBody>
      </p:sp>
    </p:spTree>
    <p:extLst>
      <p:ext uri="{BB962C8B-B14F-4D97-AF65-F5344CB8AC3E}">
        <p14:creationId xmlns:p14="http://schemas.microsoft.com/office/powerpoint/2010/main" val="3599936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fontAlgn="base">
              <a:spcBef>
                <a:spcPts val="0"/>
              </a:spcBef>
              <a:buFont typeface="Arial" panose="020B0604020202020204" pitchFamily="34" charset="0"/>
              <a:buChar char="•"/>
            </a:pPr>
            <a:r>
              <a:rPr lang="en-US" sz="1200" b="0" i="1" u="none" strike="noStrike" dirty="0">
                <a:solidFill>
                  <a:srgbClr val="000000"/>
                </a:solidFill>
                <a:effectLst/>
                <a:latin typeface="Montserrat" pitchFamily="2" charset="77"/>
              </a:rPr>
              <a:t>Why do they feel this way? Have I ever had a similar experience?</a:t>
            </a:r>
          </a:p>
          <a:p>
            <a:pPr marL="742950" lvl="1" indent="-285750" fontAlgn="base">
              <a:spcBef>
                <a:spcPts val="0"/>
              </a:spcBef>
              <a:buFont typeface="Arial" panose="020B0604020202020204" pitchFamily="34" charset="0"/>
              <a:buChar char="•"/>
            </a:pPr>
            <a:endParaRPr lang="en-US" sz="1200" b="0" i="1" u="none" strike="noStrike" dirty="0">
              <a:solidFill>
                <a:srgbClr val="000000"/>
              </a:solidFill>
              <a:effectLst/>
              <a:latin typeface="Montserrat" pitchFamily="2" charset="77"/>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solidFill>
                  <a:srgbClr val="000000"/>
                </a:solidFill>
                <a:effectLst/>
                <a:latin typeface="Montserrat" pitchFamily="2" charset="77"/>
              </a:rPr>
              <a:t>The point is to show you understand.</a:t>
            </a:r>
            <a:endParaRPr lang="en-US" sz="1100" dirty="0">
              <a:solidFill>
                <a:srgbClr val="464A4D"/>
              </a:solidFill>
              <a:latin typeface="Gotham Book" panose="02000604040000020004" pitchFamily="50" charset="0"/>
            </a:endParaRP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39</a:t>
            </a:fld>
            <a:endParaRPr lang="en-US" dirty="0"/>
          </a:p>
        </p:txBody>
      </p:sp>
    </p:spTree>
    <p:extLst>
      <p:ext uri="{BB962C8B-B14F-4D97-AF65-F5344CB8AC3E}">
        <p14:creationId xmlns:p14="http://schemas.microsoft.com/office/powerpoint/2010/main" val="187973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fontAlgn="base">
              <a:spcBef>
                <a:spcPts val="0"/>
              </a:spcBef>
              <a:buFont typeface="Arial" panose="020B0604020202020204" pitchFamily="34" charset="0"/>
              <a:buChar char="•"/>
            </a:pPr>
            <a:r>
              <a:rPr lang="en-US" sz="1200" b="0" i="1" u="none" strike="noStrike" dirty="0">
                <a:solidFill>
                  <a:srgbClr val="000000"/>
                </a:solidFill>
                <a:effectLst/>
                <a:latin typeface="Montserrat" pitchFamily="2" charset="77"/>
              </a:rPr>
              <a:t>Why do they feel this way? Have I ever had a similar experience?</a:t>
            </a:r>
          </a:p>
          <a:p>
            <a:pPr marL="742950" lvl="1" indent="-285750" fontAlgn="base">
              <a:spcBef>
                <a:spcPts val="0"/>
              </a:spcBef>
              <a:buFont typeface="Arial" panose="020B0604020202020204" pitchFamily="34" charset="0"/>
              <a:buChar char="•"/>
            </a:pPr>
            <a:endParaRPr lang="en-US" sz="1200" b="0" i="1" u="none" strike="noStrike" dirty="0">
              <a:solidFill>
                <a:srgbClr val="000000"/>
              </a:solidFill>
              <a:effectLst/>
              <a:latin typeface="Montserrat" pitchFamily="2" charset="77"/>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solidFill>
                  <a:srgbClr val="000000"/>
                </a:solidFill>
                <a:effectLst/>
                <a:latin typeface="Montserrat" pitchFamily="2" charset="77"/>
              </a:rPr>
              <a:t>The point is to show you understand.</a:t>
            </a:r>
            <a:endParaRPr lang="en-US" sz="1100" dirty="0">
              <a:solidFill>
                <a:srgbClr val="464A4D"/>
              </a:solidFill>
              <a:latin typeface="Gotham Book" panose="02000604040000020004" pitchFamily="50" charset="0"/>
            </a:endParaRP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40</a:t>
            </a:fld>
            <a:endParaRPr lang="en-US" dirty="0"/>
          </a:p>
        </p:txBody>
      </p:sp>
    </p:spTree>
    <p:extLst>
      <p:ext uri="{BB962C8B-B14F-4D97-AF65-F5344CB8AC3E}">
        <p14:creationId xmlns:p14="http://schemas.microsoft.com/office/powerpoint/2010/main" val="4035953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fontAlgn="base">
              <a:spcBef>
                <a:spcPts val="0"/>
              </a:spcBef>
              <a:buFont typeface="Arial" panose="020B0604020202020204" pitchFamily="34" charset="0"/>
              <a:buChar char="•"/>
            </a:pPr>
            <a:r>
              <a:rPr lang="en-US" sz="1200" b="0" i="1" u="none" strike="noStrike" dirty="0">
                <a:solidFill>
                  <a:srgbClr val="000000"/>
                </a:solidFill>
                <a:effectLst/>
                <a:latin typeface="Montserrat" pitchFamily="2" charset="77"/>
              </a:rPr>
              <a:t>Ask group: How will you respond to rejection?</a:t>
            </a:r>
            <a:endParaRPr lang="en-US" sz="1100" dirty="0">
              <a:solidFill>
                <a:srgbClr val="464A4D"/>
              </a:solidFill>
              <a:latin typeface="Gotham Book" panose="02000604040000020004" pitchFamily="50" charset="0"/>
            </a:endParaRP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41</a:t>
            </a:fld>
            <a:endParaRPr lang="en-US" dirty="0"/>
          </a:p>
        </p:txBody>
      </p:sp>
    </p:spTree>
    <p:extLst>
      <p:ext uri="{BB962C8B-B14F-4D97-AF65-F5344CB8AC3E}">
        <p14:creationId xmlns:p14="http://schemas.microsoft.com/office/powerpoint/2010/main" val="3065513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fontAlgn="base">
              <a:spcBef>
                <a:spcPts val="0"/>
              </a:spcBef>
              <a:buFont typeface="Arial" panose="020B0604020202020204" pitchFamily="34" charset="0"/>
              <a:buChar char="•"/>
            </a:pPr>
            <a:r>
              <a:rPr lang="en-US" sz="1200" b="0" i="1" u="none" strike="noStrike" dirty="0">
                <a:solidFill>
                  <a:srgbClr val="000000"/>
                </a:solidFill>
                <a:effectLst/>
                <a:latin typeface="Montserrat" pitchFamily="2" charset="77"/>
              </a:rPr>
              <a:t>When would it be best to NOT validate?  When is not possible to validate?</a:t>
            </a:r>
            <a:endParaRPr lang="en-US" sz="1100" dirty="0">
              <a:solidFill>
                <a:srgbClr val="464A4D"/>
              </a:solidFill>
              <a:latin typeface="Gotham Book" panose="02000604040000020004" pitchFamily="50" charset="0"/>
            </a:endParaRP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42</a:t>
            </a:fld>
            <a:endParaRPr lang="en-US" dirty="0"/>
          </a:p>
        </p:txBody>
      </p:sp>
    </p:spTree>
    <p:extLst>
      <p:ext uri="{BB962C8B-B14F-4D97-AF65-F5344CB8AC3E}">
        <p14:creationId xmlns:p14="http://schemas.microsoft.com/office/powerpoint/2010/main" val="318778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Brainstorm as a group how to validate this statement.  Remember, you don’t have to AGREE with what they’re saying!</a:t>
            </a:r>
          </a:p>
        </p:txBody>
      </p:sp>
      <p:sp>
        <p:nvSpPr>
          <p:cNvPr id="4" name="Slide Number Placeholder 3"/>
          <p:cNvSpPr>
            <a:spLocks noGrp="1"/>
          </p:cNvSpPr>
          <p:nvPr>
            <p:ph type="sldNum" sz="quarter" idx="5"/>
          </p:nvPr>
        </p:nvSpPr>
        <p:spPr/>
        <p:txBody>
          <a:bodyPr/>
          <a:lstStyle/>
          <a:p>
            <a:fld id="{1B324095-D171-4341-A9DD-CA8C38DFA13D}" type="slidenum">
              <a:rPr lang="en-US" smtClean="0"/>
              <a:t>43</a:t>
            </a:fld>
            <a:endParaRPr lang="en-US" dirty="0"/>
          </a:p>
        </p:txBody>
      </p:sp>
    </p:spTree>
    <p:extLst>
      <p:ext uri="{BB962C8B-B14F-4D97-AF65-F5344CB8AC3E}">
        <p14:creationId xmlns:p14="http://schemas.microsoft.com/office/powerpoint/2010/main" val="1309218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a:t>
            </a:r>
            <a:r>
              <a:rPr lang="en-US" baseline="0" dirty="0"/>
              <a:t> trap? Vague</a:t>
            </a:r>
          </a:p>
          <a:p>
            <a:r>
              <a:rPr lang="en-US" dirty="0"/>
              <a:t>Rephrase this instruction</a:t>
            </a:r>
          </a:p>
        </p:txBody>
      </p:sp>
      <p:sp>
        <p:nvSpPr>
          <p:cNvPr id="4" name="Slide Number Placeholder 3"/>
          <p:cNvSpPr>
            <a:spLocks noGrp="1"/>
          </p:cNvSpPr>
          <p:nvPr>
            <p:ph type="sldNum" sz="quarter" idx="5"/>
          </p:nvPr>
        </p:nvSpPr>
        <p:spPr/>
        <p:txBody>
          <a:bodyPr/>
          <a:lstStyle/>
          <a:p>
            <a:fld id="{1B324095-D171-4341-A9DD-CA8C38DFA13D}" type="slidenum">
              <a:rPr lang="en-US" smtClean="0"/>
              <a:t>44</a:t>
            </a:fld>
            <a:endParaRPr lang="en-US" dirty="0"/>
          </a:p>
        </p:txBody>
      </p:sp>
    </p:spTree>
    <p:extLst>
      <p:ext uri="{BB962C8B-B14F-4D97-AF65-F5344CB8AC3E}">
        <p14:creationId xmlns:p14="http://schemas.microsoft.com/office/powerpoint/2010/main" val="1372780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them to the handout with examples and explanations of each.</a:t>
            </a:r>
          </a:p>
          <a:p>
            <a:endParaRPr lang="en-US" dirty="0"/>
          </a:p>
          <a:p>
            <a:r>
              <a:rPr lang="en-US" dirty="0"/>
              <a:t>Which traps do you most often fall into?</a:t>
            </a:r>
          </a:p>
        </p:txBody>
      </p:sp>
      <p:sp>
        <p:nvSpPr>
          <p:cNvPr id="4" name="Slide Number Placeholder 3"/>
          <p:cNvSpPr>
            <a:spLocks noGrp="1"/>
          </p:cNvSpPr>
          <p:nvPr>
            <p:ph type="sldNum" sz="quarter" idx="5"/>
          </p:nvPr>
        </p:nvSpPr>
        <p:spPr/>
        <p:txBody>
          <a:bodyPr/>
          <a:lstStyle/>
          <a:p>
            <a:fld id="{1B324095-D171-4341-A9DD-CA8C38DFA13D}" type="slidenum">
              <a:rPr lang="en-US" smtClean="0"/>
              <a:t>45</a:t>
            </a:fld>
            <a:endParaRPr lang="en-US" dirty="0"/>
          </a:p>
        </p:txBody>
      </p:sp>
    </p:spTree>
    <p:extLst>
      <p:ext uri="{BB962C8B-B14F-4D97-AF65-F5344CB8AC3E}">
        <p14:creationId xmlns:p14="http://schemas.microsoft.com/office/powerpoint/2010/main" val="2812931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them to the handout with the 5 steps of validation to follow along</a:t>
            </a:r>
          </a:p>
        </p:txBody>
      </p:sp>
      <p:sp>
        <p:nvSpPr>
          <p:cNvPr id="4" name="Slide Number Placeholder 3"/>
          <p:cNvSpPr>
            <a:spLocks noGrp="1"/>
          </p:cNvSpPr>
          <p:nvPr>
            <p:ph type="sldNum" sz="quarter" idx="5"/>
          </p:nvPr>
        </p:nvSpPr>
        <p:spPr/>
        <p:txBody>
          <a:bodyPr/>
          <a:lstStyle/>
          <a:p>
            <a:fld id="{1B324095-D171-4341-A9DD-CA8C38DFA13D}" type="slidenum">
              <a:rPr lang="en-US" smtClean="0"/>
              <a:t>46</a:t>
            </a:fld>
            <a:endParaRPr lang="en-US" dirty="0"/>
          </a:p>
        </p:txBody>
      </p:sp>
    </p:spTree>
    <p:extLst>
      <p:ext uri="{BB962C8B-B14F-4D97-AF65-F5344CB8AC3E}">
        <p14:creationId xmlns:p14="http://schemas.microsoft.com/office/powerpoint/2010/main" val="3370932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fontAlgn="base">
              <a:spcBef>
                <a:spcPts val="0"/>
              </a:spcBef>
              <a:buFont typeface="Arial" panose="020B0604020202020204" pitchFamily="34" charset="0"/>
              <a:buChar char="•"/>
            </a:pPr>
            <a:r>
              <a:rPr lang="en-US" sz="1200" b="0" i="1" u="none" strike="noStrike" dirty="0">
                <a:solidFill>
                  <a:srgbClr val="000000"/>
                </a:solidFill>
                <a:effectLst/>
                <a:latin typeface="Montserrat" pitchFamily="2" charset="77"/>
              </a:rPr>
              <a:t>In the workbook, there is an example of this worksheet completed.</a:t>
            </a:r>
            <a:endParaRPr lang="en-US" sz="1100" dirty="0">
              <a:solidFill>
                <a:srgbClr val="464A4D"/>
              </a:solidFill>
              <a:latin typeface="Gotham Book" panose="02000604040000020004" pitchFamily="50" charset="0"/>
            </a:endParaRP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47</a:t>
            </a:fld>
            <a:endParaRPr lang="en-US" dirty="0"/>
          </a:p>
        </p:txBody>
      </p:sp>
    </p:spTree>
    <p:extLst>
      <p:ext uri="{BB962C8B-B14F-4D97-AF65-F5344CB8AC3E}">
        <p14:creationId xmlns:p14="http://schemas.microsoft.com/office/powerpoint/2010/main" val="195718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families to type into chat as you mention each column – what goes in that column for you?</a:t>
            </a:r>
          </a:p>
          <a:p>
            <a:endParaRPr lang="en-US" dirty="0"/>
          </a:p>
          <a:p>
            <a:r>
              <a:rPr lang="en-US" dirty="0"/>
              <a:t>If there  are parent or environmental factors that you think contribute to the behavior patterns, are they changeable? May wish to brainstorm possible ways to address.</a:t>
            </a:r>
          </a:p>
          <a:p>
            <a:endParaRPr lang="en-US" dirty="0"/>
          </a:p>
          <a:p>
            <a:r>
              <a:rPr lang="en-US" dirty="0"/>
              <a:t>Learned behavior patterns: Automatic ways of responding to each other.  Kids learn when to push limits, parents learn to use harsher or ineffective strategies or give up when the child gets angry. Then the child learns that this “not ok” behaviors can get them what they want, or get them out of things they dislike.</a:t>
            </a:r>
          </a:p>
          <a:p>
            <a:endParaRPr lang="en-US" dirty="0"/>
          </a:p>
          <a:p>
            <a:r>
              <a:rPr lang="en-US" dirty="0"/>
              <a:t>What arguments do you find yourself having over and over with your child?</a:t>
            </a:r>
          </a:p>
          <a:p>
            <a:endParaRPr lang="en-US" dirty="0"/>
          </a:p>
          <a:p>
            <a:r>
              <a:rPr lang="en-US" dirty="0"/>
              <a:t>Detailed examples:</a:t>
            </a:r>
          </a:p>
          <a:p>
            <a:pPr algn="l"/>
            <a:r>
              <a:rPr lang="en-US" sz="1800" b="0" i="0" u="none" strike="noStrike" baseline="0" dirty="0">
                <a:latin typeface="Gotham-Medium" panose="02000604030000020004" pitchFamily="50" charset="0"/>
              </a:rPr>
              <a:t>A. </a:t>
            </a:r>
            <a:r>
              <a:rPr lang="en-US" sz="1800" b="0" i="0" u="none" strike="noStrike" baseline="0" dirty="0">
                <a:latin typeface="Gotham-Book" panose="02000604040000020004" pitchFamily="50" charset="0"/>
              </a:rPr>
              <a:t>Rationale: </a:t>
            </a:r>
            <a:r>
              <a:rPr lang="en-US" sz="1800" b="0" i="1" u="none" strike="noStrike" baseline="0" dirty="0">
                <a:latin typeface="Gotham-BookItalic" panose="02000603040000020004" pitchFamily="50" charset="0"/>
              </a:rPr>
              <a:t>“We want to begin with better understanding WHY your child is acting up, because this will help</a:t>
            </a:r>
          </a:p>
          <a:p>
            <a:pPr algn="l"/>
            <a:r>
              <a:rPr lang="en-US" sz="1800" b="0" i="1" u="none" strike="noStrike" baseline="0" dirty="0">
                <a:latin typeface="Gotham-BookItalic" panose="02000603040000020004" pitchFamily="50" charset="0"/>
              </a:rPr>
              <a:t>us figure out how to help change behavior.”</a:t>
            </a:r>
          </a:p>
          <a:p>
            <a:pPr algn="l"/>
            <a:r>
              <a:rPr lang="en-US" sz="1800" b="0" i="0" u="none" strike="noStrike" baseline="0" dirty="0">
                <a:latin typeface="Gotham-Medium" panose="02000604030000020004" pitchFamily="50" charset="0"/>
              </a:rPr>
              <a:t>B. </a:t>
            </a:r>
            <a:r>
              <a:rPr lang="en-US" sz="1800" b="0" i="0" u="none" strike="noStrike" baseline="0" dirty="0">
                <a:latin typeface="Gotham-Book" panose="02000604040000020004" pitchFamily="50" charset="0"/>
              </a:rPr>
              <a:t>Introduce Handout 1: Causes of Child Problem Behaviors and encourage parent to fill in the blanks.</a:t>
            </a:r>
          </a:p>
          <a:p>
            <a:pPr algn="l"/>
            <a:r>
              <a:rPr lang="en-US" sz="1800" b="0" i="0" u="none" strike="noStrike" baseline="0" dirty="0">
                <a:latin typeface="Gotham-Book" panose="02000604040000020004" pitchFamily="50" charset="0"/>
              </a:rPr>
              <a:t>1. Characteristics of the Child</a:t>
            </a:r>
          </a:p>
          <a:p>
            <a:pPr algn="l"/>
            <a:r>
              <a:rPr lang="en-US" sz="1800" b="0" i="0" u="none" strike="noStrike" baseline="0" dirty="0">
                <a:latin typeface="Gotham-Book" panose="02000604040000020004" pitchFamily="50" charset="0"/>
              </a:rPr>
              <a:t>a. </a:t>
            </a:r>
            <a:r>
              <a:rPr lang="en-US" sz="1800" b="0" i="1" u="none" strike="noStrike" baseline="0" dirty="0">
                <a:latin typeface="Gotham-BookItalic" panose="02000603040000020004" pitchFamily="50" charset="0"/>
              </a:rPr>
              <a:t>“[Child] is having some challenging behaviors. Some of this stems from aspects of your</a:t>
            </a:r>
          </a:p>
          <a:p>
            <a:pPr algn="l"/>
            <a:r>
              <a:rPr lang="en-US" sz="1800" b="0" i="1" u="none" strike="noStrike" baseline="0" dirty="0">
                <a:latin typeface="Gotham-BookItalic" panose="02000603040000020004" pitchFamily="50" charset="0"/>
              </a:rPr>
              <a:t>child’s temperament and personality as well as their development of different skills (social,</a:t>
            </a:r>
          </a:p>
          <a:p>
            <a:pPr algn="l"/>
            <a:r>
              <a:rPr lang="en-US" sz="1800" b="0" i="1" u="none" strike="noStrike" baseline="0" dirty="0">
                <a:latin typeface="Gotham-BookItalic" panose="02000603040000020004" pitchFamily="50" charset="0"/>
              </a:rPr>
              <a:t>emotional, self-care, learning).”</a:t>
            </a:r>
          </a:p>
          <a:p>
            <a:pPr algn="l"/>
            <a:r>
              <a:rPr lang="en-US" sz="1800" b="0" i="0" u="none" strike="noStrike" baseline="0" dirty="0">
                <a:latin typeface="Gotham-Book" panose="02000604040000020004" pitchFamily="50" charset="0"/>
              </a:rPr>
              <a:t>b. Brainstorm in the bubble child-based difficulties or characteristics that may contribute to the</a:t>
            </a:r>
          </a:p>
          <a:p>
            <a:pPr algn="l"/>
            <a:r>
              <a:rPr lang="en-US" sz="1800" b="0" i="0" u="none" strike="noStrike" baseline="0" dirty="0">
                <a:latin typeface="Gotham-Book" panose="02000604040000020004" pitchFamily="50" charset="0"/>
              </a:rPr>
              <a:t>behavior.</a:t>
            </a:r>
          </a:p>
          <a:p>
            <a:pPr algn="l"/>
            <a:r>
              <a:rPr lang="en-US" sz="1800" b="0" i="0" u="none" strike="noStrike" baseline="0" dirty="0">
                <a:latin typeface="Gotham-Book" panose="02000604040000020004" pitchFamily="50" charset="0"/>
              </a:rPr>
              <a:t>c. </a:t>
            </a:r>
            <a:r>
              <a:rPr lang="en-US" sz="1800" b="0" i="0" u="none" strike="noStrike" baseline="0" dirty="0">
                <a:latin typeface="Gotham-Medium" panose="02000604030000020004" pitchFamily="50" charset="0"/>
              </a:rPr>
              <a:t>Examples: </a:t>
            </a:r>
            <a:r>
              <a:rPr lang="en-US" sz="1800" b="0" i="0" u="none" strike="noStrike" baseline="0" dirty="0">
                <a:latin typeface="Gotham-Book" panose="02000604040000020004" pitchFamily="50" charset="0"/>
              </a:rPr>
              <a:t>ADHD, learning problems, low frustration tolerance, high intelligence, lacking</a:t>
            </a:r>
          </a:p>
          <a:p>
            <a:pPr algn="l"/>
            <a:r>
              <a:rPr lang="en-US" sz="1800" b="0" i="0" u="none" strike="noStrike" baseline="0" dirty="0">
                <a:latin typeface="Gotham-Book" panose="02000604040000020004" pitchFamily="50" charset="0"/>
              </a:rPr>
              <a:t>social skills, need for instant gratification, focus on certain interests such as electronics,</a:t>
            </a:r>
          </a:p>
          <a:p>
            <a:pPr algn="l"/>
            <a:r>
              <a:rPr lang="en-US" sz="1800" b="0" i="0" u="none" strike="noStrike" baseline="0" dirty="0">
                <a:latin typeface="Gotham-Book" panose="02000604040000020004" pitchFamily="50" charset="0"/>
              </a:rPr>
              <a:t>emotionally sensitive, anxious, developmental delays.</a:t>
            </a:r>
          </a:p>
          <a:p>
            <a:pPr algn="l"/>
            <a:r>
              <a:rPr lang="en-US" sz="1800" b="0" i="0" u="none" strike="noStrike" baseline="0" dirty="0">
                <a:latin typeface="Gotham-Book" panose="02000604040000020004" pitchFamily="50" charset="0"/>
              </a:rPr>
              <a:t>2. Characteristics of the parent</a:t>
            </a:r>
          </a:p>
          <a:p>
            <a:pPr algn="l"/>
            <a:r>
              <a:rPr lang="en-US" sz="1800" b="0" i="0" u="none" strike="noStrike" baseline="0" dirty="0">
                <a:latin typeface="Gotham-Book" panose="02000604040000020004" pitchFamily="50" charset="0"/>
              </a:rPr>
              <a:t>a. </a:t>
            </a:r>
            <a:r>
              <a:rPr lang="en-US" sz="1800" b="0" i="1" u="none" strike="noStrike" baseline="0" dirty="0">
                <a:latin typeface="Gotham-BookItalic" panose="02000603040000020004" pitchFamily="50" charset="0"/>
              </a:rPr>
              <a:t>“As child behaviors escalate and we try to deal with them as best we can, we can get sucked into</a:t>
            </a:r>
          </a:p>
          <a:p>
            <a:pPr algn="l"/>
            <a:r>
              <a:rPr lang="en-US" sz="1800" b="0" i="1" u="none" strike="noStrike" baseline="0" dirty="0">
                <a:latin typeface="Gotham-BookItalic" panose="02000603040000020004" pitchFamily="50" charset="0"/>
              </a:rPr>
              <a:t>negative interactions that may be personally triggering for us. What are some qualities that you</a:t>
            </a:r>
          </a:p>
          <a:p>
            <a:pPr algn="l"/>
            <a:r>
              <a:rPr lang="en-US" sz="1800" b="0" i="1" u="none" strike="noStrike" baseline="0" dirty="0">
                <a:latin typeface="Gotham-BookItalic" panose="02000603040000020004" pitchFamily="50" charset="0"/>
              </a:rPr>
              <a:t>have that can make it a challenge to parent [Child]?”</a:t>
            </a:r>
          </a:p>
          <a:p>
            <a:pPr algn="l"/>
            <a:r>
              <a:rPr lang="en-US" sz="1800" b="0" i="0" u="none" strike="noStrike" baseline="0" dirty="0">
                <a:latin typeface="Gotham-Book" panose="02000604040000020004" pitchFamily="50" charset="0"/>
              </a:rPr>
              <a:t>b. </a:t>
            </a:r>
            <a:r>
              <a:rPr lang="en-US" sz="1800" b="0" i="1" u="none" strike="noStrike" baseline="0" dirty="0">
                <a:latin typeface="Gotham-BookItalic" panose="02000603040000020004" pitchFamily="50" charset="0"/>
              </a:rPr>
              <a:t>“Any qualities in [Child] that you see in yourself?”</a:t>
            </a:r>
          </a:p>
          <a:p>
            <a:pPr algn="l"/>
            <a:r>
              <a:rPr lang="en-US" sz="1800" b="0" i="0" u="none" strike="noStrike" baseline="0" dirty="0">
                <a:latin typeface="Gotham-Book" panose="02000604040000020004" pitchFamily="50" charset="0"/>
              </a:rPr>
              <a:t>c. </a:t>
            </a:r>
            <a:r>
              <a:rPr lang="en-US" sz="1800" b="0" i="0" u="none" strike="noStrike" baseline="0" dirty="0">
                <a:latin typeface="Gotham-Medium" panose="02000604030000020004" pitchFamily="50" charset="0"/>
              </a:rPr>
              <a:t>Examples: </a:t>
            </a:r>
            <a:r>
              <a:rPr lang="en-US" sz="1800" b="0" i="0" u="none" strike="noStrike" baseline="0" dirty="0">
                <a:latin typeface="Gotham-Book" panose="02000604040000020004" pitchFamily="50" charset="0"/>
              </a:rPr>
              <a:t>Parent attention problems, lack of consistency, busy work schedule, medical problems,</a:t>
            </a:r>
          </a:p>
          <a:p>
            <a:pPr algn="l"/>
            <a:r>
              <a:rPr lang="en-US" sz="1800" b="0" i="0" u="none" strike="noStrike" baseline="0" dirty="0">
                <a:latin typeface="Gotham-Book" panose="02000604040000020004" pitchFamily="50" charset="0"/>
              </a:rPr>
              <a:t>parent mental health, parent’s own experiences as a child and with caregivers, quick to anger,</a:t>
            </a:r>
          </a:p>
          <a:p>
            <a:pPr algn="l"/>
            <a:r>
              <a:rPr lang="en-US" sz="1800" b="0" i="0" u="none" strike="noStrike" baseline="0" dirty="0">
                <a:latin typeface="Gotham-Book" panose="02000604040000020004" pitchFamily="50" charset="0"/>
              </a:rPr>
              <a:t>feeling alone or unsupported, stressed by other children.</a:t>
            </a:r>
          </a:p>
          <a:p>
            <a:pPr algn="l"/>
            <a:r>
              <a:rPr lang="en-US" sz="1800" b="0" i="0" u="none" strike="noStrike" baseline="0" dirty="0">
                <a:latin typeface="Gotham-Book" panose="02000604040000020004" pitchFamily="50" charset="0"/>
              </a:rPr>
              <a:t>3. Family/environmental stressors</a:t>
            </a:r>
          </a:p>
          <a:p>
            <a:pPr algn="l"/>
            <a:r>
              <a:rPr lang="en-US" sz="1800" b="0" i="0" u="none" strike="noStrike" baseline="0" dirty="0">
                <a:latin typeface="Gotham-Book" panose="02000604040000020004" pitchFamily="50" charset="0"/>
              </a:rPr>
              <a:t>a. </a:t>
            </a:r>
            <a:r>
              <a:rPr lang="en-US" sz="1800" b="0" i="1" u="none" strike="noStrike" baseline="0" dirty="0">
                <a:latin typeface="Gotham-BookItalic" panose="02000603040000020004" pitchFamily="50" charset="0"/>
              </a:rPr>
              <a:t>“The environment can add stress and affects both children’s and parents’ behavior. What are</a:t>
            </a:r>
          </a:p>
          <a:p>
            <a:pPr algn="l"/>
            <a:r>
              <a:rPr lang="en-US" sz="1800" b="0" i="1" u="none" strike="noStrike" baseline="0" dirty="0">
                <a:latin typeface="Gotham-BookItalic" panose="02000603040000020004" pitchFamily="50" charset="0"/>
              </a:rPr>
              <a:t>things going on in your home or lives that affect you both?”</a:t>
            </a:r>
          </a:p>
          <a:p>
            <a:pPr algn="l"/>
            <a:r>
              <a:rPr lang="en-US" sz="1800" b="0" i="0" u="none" strike="noStrike" baseline="0" dirty="0">
                <a:latin typeface="Gotham-Book" panose="02000604040000020004" pitchFamily="50" charset="0"/>
              </a:rPr>
              <a:t>b. </a:t>
            </a:r>
            <a:r>
              <a:rPr lang="en-US" sz="1800" b="0" i="0" u="none" strike="noStrike" baseline="0" dirty="0">
                <a:latin typeface="Gotham-Medium" panose="02000604030000020004" pitchFamily="50" charset="0"/>
              </a:rPr>
              <a:t>Examples: </a:t>
            </a:r>
            <a:r>
              <a:rPr lang="en-US" sz="1800" b="0" i="0" u="none" strike="noStrike" baseline="0" dirty="0">
                <a:latin typeface="Gotham-Book" panose="02000604040000020004" pitchFamily="50" charset="0"/>
              </a:rPr>
              <a:t>Housing problems, poor fit with teacher/school, lack of school resources, marital</a:t>
            </a:r>
          </a:p>
          <a:p>
            <a:pPr algn="l"/>
            <a:r>
              <a:rPr lang="en-US" sz="1800" b="0" i="0" u="none" strike="noStrike" baseline="0" dirty="0">
                <a:latin typeface="Gotham-Book" panose="02000604040000020004" pitchFamily="50" charset="0"/>
              </a:rPr>
              <a:t>conflict, other family members’ difficulties, financial problems, unsafe neighborhood, lack of</a:t>
            </a:r>
          </a:p>
          <a:p>
            <a:pPr algn="l"/>
            <a:r>
              <a:rPr lang="en-US" sz="1800" b="0" i="0" u="none" strike="noStrike" baseline="0" dirty="0">
                <a:latin typeface="Gotham-Book" panose="02000604040000020004" pitchFamily="50" charset="0"/>
              </a:rPr>
              <a:t>activities for child, stressful family schedule, loss/separation/divorce.</a:t>
            </a:r>
          </a:p>
          <a:p>
            <a:pPr algn="l"/>
            <a:r>
              <a:rPr lang="en-US" sz="1800" b="0" i="0" u="none" strike="noStrike" baseline="0" dirty="0">
                <a:latin typeface="Gotham-Book" panose="02000604040000020004" pitchFamily="50" charset="0"/>
              </a:rPr>
              <a:t>4. Interaction patterns</a:t>
            </a:r>
          </a:p>
          <a:p>
            <a:pPr algn="l"/>
            <a:r>
              <a:rPr lang="en-US" sz="1800" b="0" i="0" u="none" strike="noStrike" baseline="0" dirty="0">
                <a:latin typeface="Gotham-Book" panose="02000604040000020004" pitchFamily="50" charset="0"/>
              </a:rPr>
              <a:t>a. Refers to learned patterns of behavior over time, leads parents and children to develop</a:t>
            </a:r>
          </a:p>
          <a:p>
            <a:pPr algn="l"/>
            <a:r>
              <a:rPr lang="en-US" sz="1800" b="0" i="0" u="none" strike="noStrike" baseline="0" dirty="0">
                <a:latin typeface="Gotham-Book" panose="02000604040000020004" pitchFamily="50" charset="0"/>
              </a:rPr>
              <a:t>“automatic” ways of responding to each other.</a:t>
            </a:r>
          </a:p>
          <a:p>
            <a:pPr algn="l"/>
            <a:r>
              <a:rPr lang="en-US" sz="1800" b="0" i="0" u="none" strike="noStrike" baseline="0" dirty="0">
                <a:latin typeface="Gotham-Book" panose="02000604040000020004" pitchFamily="50" charset="0"/>
              </a:rPr>
              <a:t>b. </a:t>
            </a:r>
            <a:r>
              <a:rPr lang="en-US" sz="1800" b="0" i="1" u="none" strike="noStrike" baseline="0" dirty="0">
                <a:latin typeface="Gotham-BookItalic" panose="02000603040000020004" pitchFamily="50" charset="0"/>
              </a:rPr>
              <a:t>“Do you notice any patterns that happen between you and your child where you react in the same</a:t>
            </a:r>
          </a:p>
          <a:p>
            <a:pPr algn="l"/>
            <a:r>
              <a:rPr lang="en-US" sz="1800" b="0" i="1" u="none" strike="noStrike" baseline="0" dirty="0">
                <a:latin typeface="Gotham-BookItalic" panose="02000603040000020004" pitchFamily="50" charset="0"/>
              </a:rPr>
              <a:t>negative way to each other so often that it gets to be automatic? “</a:t>
            </a:r>
          </a:p>
          <a:p>
            <a:pPr algn="l"/>
            <a:r>
              <a:rPr lang="en-US" sz="1800" b="0" i="0" u="none" strike="noStrike" baseline="0" dirty="0">
                <a:latin typeface="Gotham-Book" panose="02000604040000020004" pitchFamily="50" charset="0"/>
              </a:rPr>
              <a:t>1) Example: </a:t>
            </a:r>
            <a:r>
              <a:rPr lang="en-US" sz="1800" b="0" i="1" u="none" strike="noStrike" baseline="0" dirty="0">
                <a:latin typeface="Gotham-BookItalic" panose="02000603040000020004" pitchFamily="50" charset="0"/>
              </a:rPr>
              <a:t>“If your child loves videogames, and you have to ask them 10 times to turn it off</a:t>
            </a:r>
          </a:p>
          <a:p>
            <a:pPr algn="l"/>
            <a:r>
              <a:rPr lang="en-US" sz="1800" b="0" i="1" u="none" strike="noStrike" baseline="0" dirty="0">
                <a:latin typeface="Gotham-BookItalic" panose="02000603040000020004" pitchFamily="50" charset="0"/>
              </a:rPr>
              <a:t>before they do it, what are they learning?” </a:t>
            </a:r>
            <a:r>
              <a:rPr lang="en-US" sz="1800" b="0" i="0" u="none" strike="noStrike" baseline="0" dirty="0">
                <a:latin typeface="Gotham-Book" panose="02000604040000020004" pitchFamily="50" charset="0"/>
              </a:rPr>
              <a:t>(answer: If they ignore you, they get to play</a:t>
            </a:r>
          </a:p>
          <a:p>
            <a:pPr algn="l"/>
            <a:r>
              <a:rPr lang="en-US" sz="1800" b="0" i="0" u="none" strike="noStrike" baseline="0" dirty="0">
                <a:latin typeface="Gotham-Book" panose="02000604040000020004" pitchFamily="50" charset="0"/>
              </a:rPr>
              <a:t>for longer)</a:t>
            </a:r>
          </a:p>
          <a:p>
            <a:pPr algn="l"/>
            <a:r>
              <a:rPr lang="en-US" sz="1800" b="0" i="0" u="none" strike="noStrike" baseline="0" dirty="0">
                <a:latin typeface="Gotham-Book" panose="02000604040000020004" pitchFamily="50" charset="0"/>
              </a:rPr>
              <a:t>2) Example: </a:t>
            </a:r>
            <a:r>
              <a:rPr lang="en-US" sz="1800" b="0" i="1" u="none" strike="noStrike" baseline="0" dirty="0">
                <a:latin typeface="Gotham-BookItalic" panose="02000603040000020004" pitchFamily="50" charset="0"/>
              </a:rPr>
              <a:t>“If your child throws a tantrum when you say “no” to something, what do many</a:t>
            </a:r>
          </a:p>
          <a:p>
            <a:pPr algn="l"/>
            <a:r>
              <a:rPr lang="en-US" sz="1800" b="0" i="1" u="none" strike="noStrike" baseline="0" dirty="0">
                <a:latin typeface="Gotham-BookItalic" panose="02000603040000020004" pitchFamily="50" charset="0"/>
              </a:rPr>
              <a:t>parents learn to do to make the tantrum go away?” </a:t>
            </a:r>
            <a:r>
              <a:rPr lang="en-US" sz="1800" b="0" i="0" u="none" strike="noStrike" baseline="0" dirty="0">
                <a:latin typeface="Gotham-Book" panose="02000604040000020004" pitchFamily="50" charset="0"/>
              </a:rPr>
              <a:t>(give in). </a:t>
            </a:r>
            <a:r>
              <a:rPr lang="en-US" sz="1800" b="0" i="1" u="none" strike="noStrike" baseline="0" dirty="0">
                <a:latin typeface="Gotham-BookItalic" panose="02000603040000020004" pitchFamily="50" charset="0"/>
              </a:rPr>
              <a:t>“And if parents give in, what do</a:t>
            </a:r>
          </a:p>
          <a:p>
            <a:pPr algn="l"/>
            <a:r>
              <a:rPr lang="en-US" sz="1800" b="0" i="1" u="none" strike="noStrike" baseline="0" dirty="0">
                <a:latin typeface="Gotham-BookItalic" panose="02000603040000020004" pitchFamily="50" charset="0"/>
              </a:rPr>
              <a:t>children learn about the usefulness of throwing a tantrum?” </a:t>
            </a:r>
            <a:r>
              <a:rPr lang="en-US" sz="1800" b="0" i="0" u="none" strike="noStrike" baseline="0" dirty="0">
                <a:latin typeface="Gotham-Book" panose="02000604040000020004" pitchFamily="50" charset="0"/>
              </a:rPr>
              <a:t>(it gets them what they want).</a:t>
            </a:r>
          </a:p>
          <a:p>
            <a:pPr algn="l"/>
            <a:r>
              <a:rPr lang="en-US" sz="1800" b="0" i="0" u="none" strike="noStrike" baseline="0" dirty="0">
                <a:latin typeface="Gotham-Book" panose="02000604040000020004" pitchFamily="50" charset="0"/>
              </a:rPr>
              <a:t>“What do parents learn about the benefits, at least in the short term, of giving in to a</a:t>
            </a:r>
          </a:p>
          <a:p>
            <a:pPr algn="l"/>
            <a:r>
              <a:rPr lang="en-US" sz="1800" b="0" i="0" u="none" strike="noStrike" baseline="0" dirty="0">
                <a:latin typeface="Gotham-Book" panose="02000604040000020004" pitchFamily="50" charset="0"/>
              </a:rPr>
              <a:t>tantrum?” (Parents also learn that the tantrum will stop if they give in).</a:t>
            </a:r>
          </a:p>
          <a:p>
            <a:pPr algn="l"/>
            <a:r>
              <a:rPr lang="en-US" sz="1800" b="0" i="0" u="none" strike="noStrike" baseline="0" dirty="0">
                <a:latin typeface="Gotham-Book" panose="02000604040000020004" pitchFamily="50" charset="0"/>
              </a:rPr>
              <a:t>c. Brainstorm types of interaction patterns between parent/child that affect behavior. Examples:</a:t>
            </a:r>
          </a:p>
          <a:p>
            <a:pPr algn="l"/>
            <a:r>
              <a:rPr lang="en-US" sz="1800" b="0" i="0" u="none" strike="noStrike" baseline="0" dirty="0">
                <a:latin typeface="Gotham-Book" panose="02000604040000020004" pitchFamily="50" charset="0"/>
              </a:rPr>
              <a:t>getting annoyed right away by a child behavior; expecting the worst; child escalates until parent</a:t>
            </a:r>
          </a:p>
          <a:p>
            <a:pPr algn="l"/>
            <a:r>
              <a:rPr lang="en-US" sz="1800" b="0" i="0" u="none" strike="noStrike" baseline="0" dirty="0">
                <a:latin typeface="Gotham-Book" panose="02000604040000020004" pitchFamily="50" charset="0"/>
              </a:rPr>
              <a:t>loses patience; parent backs down to keep the peace; child is escaping demands by being noncompliant;</a:t>
            </a:r>
          </a:p>
          <a:p>
            <a:pPr algn="l"/>
            <a:r>
              <a:rPr lang="en-US" sz="1800" b="0" i="0" u="none" strike="noStrike" baseline="0" dirty="0">
                <a:latin typeface="Gotham-Book" panose="02000604040000020004" pitchFamily="50" charset="0"/>
              </a:rPr>
              <a:t>parent is inconsistent with limits; child refuses before even hearing the instruction.</a:t>
            </a:r>
          </a:p>
          <a:p>
            <a:pPr algn="l"/>
            <a:r>
              <a:rPr lang="en-US" sz="1800" b="0" i="0" u="none" strike="noStrike" baseline="0" dirty="0">
                <a:latin typeface="Gotham-Book" panose="02000604040000020004" pitchFamily="50" charset="0"/>
              </a:rPr>
              <a:t>5. Potential pitfall: The family may have a different explanation for child’s behavior (e.g., child is lazy,</a:t>
            </a:r>
          </a:p>
          <a:p>
            <a:pPr algn="l"/>
            <a:r>
              <a:rPr lang="en-US" sz="1800" b="0" i="0" u="none" strike="noStrike" baseline="0" dirty="0">
                <a:latin typeface="Gotham-Book" panose="02000604040000020004" pitchFamily="50" charset="0"/>
              </a:rPr>
              <a:t>manipulative; child hates the parent, it’s all due to a past stressor)</a:t>
            </a:r>
          </a:p>
          <a:p>
            <a:pPr algn="l"/>
            <a:r>
              <a:rPr lang="en-US" sz="1800" b="0" i="0" u="none" strike="noStrike" baseline="0" dirty="0">
                <a:latin typeface="Gotham-Book" panose="02000604040000020004" pitchFamily="50" charset="0"/>
              </a:rPr>
              <a:t>a. Reframe parent’s explanation in as neutral of language as possible.</a:t>
            </a:r>
          </a:p>
          <a:p>
            <a:pPr algn="l"/>
            <a:r>
              <a:rPr lang="en-US" sz="1800" b="0" i="0" u="none" strike="noStrike" baseline="0" dirty="0">
                <a:latin typeface="Gotham-Book" panose="02000604040000020004" pitchFamily="50" charset="0"/>
              </a:rPr>
              <a:t>b. Find a place to put it on the worksheet as one possible contributor, and encourage focus on</a:t>
            </a:r>
          </a:p>
          <a:p>
            <a:pPr algn="l"/>
            <a:r>
              <a:rPr lang="en-US" sz="1800" b="0" i="0" u="none" strike="noStrike" baseline="0" dirty="0">
                <a:latin typeface="Gotham-Book" panose="02000604040000020004" pitchFamily="50" charset="0"/>
              </a:rPr>
              <a:t>other contributors.</a:t>
            </a:r>
            <a:endParaRPr lang="en-US" dirty="0"/>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8</a:t>
            </a:fld>
            <a:endParaRPr lang="en-US" dirty="0"/>
          </a:p>
        </p:txBody>
      </p:sp>
    </p:spTree>
    <p:extLst>
      <p:ext uri="{BB962C8B-B14F-4D97-AF65-F5344CB8AC3E}">
        <p14:creationId xmlns:p14="http://schemas.microsoft.com/office/powerpoint/2010/main" val="2663996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49</a:t>
            </a:fld>
            <a:endParaRPr lang="en-US" dirty="0"/>
          </a:p>
        </p:txBody>
      </p:sp>
    </p:spTree>
    <p:extLst>
      <p:ext uri="{BB962C8B-B14F-4D97-AF65-F5344CB8AC3E}">
        <p14:creationId xmlns:p14="http://schemas.microsoft.com/office/powerpoint/2010/main" val="3014046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963" indent="-461963"/>
            <a:r>
              <a:rPr lang="en-US" b="1" dirty="0"/>
              <a:t>What your child is doing in the window can be called a “B,” behavior.  But behavior usually isn’t totally random.  Behaviors are triggered by things going on in the environment, or their designed to get a reaction or outcome of some kind.</a:t>
            </a:r>
          </a:p>
          <a:p>
            <a:pPr marL="461963" indent="-461963"/>
            <a:endParaRPr lang="en-US" b="1" dirty="0"/>
          </a:p>
          <a:p>
            <a:pPr marL="461963" indent="-461963"/>
            <a:r>
              <a:rPr lang="en-US" b="1" dirty="0"/>
              <a:t>Antecedents- </a:t>
            </a:r>
            <a:r>
              <a:rPr lang="en-US" sz="1000" dirty="0"/>
              <a:t>What happens before the behavior – triggers, what is in the child’s environment, child’s mood/feelings, interactions with adults. </a:t>
            </a:r>
            <a:endParaRPr lang="en-US" dirty="0"/>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For example, if you know that every time the TV is on, your child can’t concentrate and get homework done so you decide to turn off the TV before they sit down to start, that’s behavior modification. You may know your child has difficulty going shopping so you develop a plan of expectations and review explicitly with your child before you 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461963" indent="-461963"/>
            <a:r>
              <a:rPr lang="en-US" sz="1200" b="1" dirty="0"/>
              <a:t>Consequence- </a:t>
            </a:r>
            <a:r>
              <a:rPr lang="en-US" sz="1200" dirty="0"/>
              <a:t>A consequence is anything that immediately follows as a result of a behavior. Could include how YOU react, others react, and whether your child gets an outcome they wanted or not. Consequences can increase the likelihood of a behavior happening again, decrease the likelihood of a behavior happening again, or have no effect on the occurrence of a behavior of the future. </a:t>
            </a: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Young children are especially influenced by their parent’s </a:t>
            </a:r>
            <a:r>
              <a:rPr lang="en-US" sz="1200" u="sng" dirty="0">
                <a:effectLst/>
                <a:latin typeface="Times New Roman" panose="02020603050405020304" pitchFamily="18" charset="0"/>
                <a:ea typeface="Calibri" panose="020F0502020204030204" pitchFamily="34" charset="0"/>
                <a:cs typeface="Times New Roman" panose="02020603050405020304" pitchFamily="18" charset="0"/>
              </a:rPr>
              <a:t>reaction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to their behavior; parents have more influence than they may realize. What this means is that you change how often your child does something by how you respond to it</a:t>
            </a: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Consequences can be both positive and negative. Parents may not be aware that they sometimes unintentionally reward a negative behavior (i.e. argument about not cleaning room while parent does it for him/her) or punish a positive behavior (i.e. your child stayed with you in the store and didn’t beg for things, you were relieved but didn’t say/do anything whereas if he/she had whined, he/she might have gotten a treat) and actually make it less likely to happen again.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Here’s an example. Child throws a tantrum and throws Xbox controller.  This may seem random, but when we look at the context…</a:t>
            </a:r>
          </a:p>
          <a:p>
            <a:endParaRPr lang="en-US" dirty="0"/>
          </a:p>
          <a:p>
            <a:r>
              <a:rPr lang="en-US" dirty="0"/>
              <a:t>It turns out parent asked child to do LITERALLY THE MOST BORING THING ON EARTH in the middle of child doing LITERALLY THE MOST EXCITING THING ON EARTH.  You’ve got a dopamine crash going on, so it’s no wonder they’re resisting the transition and are upset.</a:t>
            </a:r>
          </a:p>
          <a:p>
            <a:endParaRPr lang="en-US" dirty="0"/>
          </a:p>
          <a:p>
            <a:r>
              <a:rPr lang="en-US" dirty="0"/>
              <a:t>On the consequence side, parent talks the child down from the tantrum, but WHAT DID THE CHILD LEARN FROM THE SITUATION?  (elicit answers)</a:t>
            </a:r>
          </a:p>
          <a:p>
            <a:endParaRPr lang="en-US" dirty="0"/>
          </a:p>
          <a:p>
            <a:r>
              <a:rPr lang="en-US" dirty="0"/>
              <a:t>Yes, the child got rewarded with extra play time, plus delaying bedtime, plus lots of attention from parent</a:t>
            </a:r>
          </a:p>
          <a:p>
            <a:endParaRPr lang="en-US" dirty="0"/>
          </a:p>
          <a:p>
            <a:r>
              <a:rPr lang="en-US" dirty="0"/>
              <a:t>BUT WHAT DID THE PARENT LEARN FROM THIS?</a:t>
            </a:r>
          </a:p>
          <a:p>
            <a:endParaRPr lang="en-US" dirty="0"/>
          </a:p>
          <a:p>
            <a:r>
              <a:rPr lang="en-US" dirty="0"/>
              <a:t>Parent may think “I’m the child whisperer” but because they escaped the tantrum, they are more likely to keep backing down when their child throws a fit, and giving lots of soothing and positive attention while their child is breaking rules like throwing things.</a:t>
            </a:r>
          </a:p>
        </p:txBody>
      </p:sp>
      <p:sp>
        <p:nvSpPr>
          <p:cNvPr id="4" name="Slide Number Placeholder 3"/>
          <p:cNvSpPr>
            <a:spLocks noGrp="1"/>
          </p:cNvSpPr>
          <p:nvPr>
            <p:ph type="sldNum" sz="quarter" idx="5"/>
          </p:nvPr>
        </p:nvSpPr>
        <p:spPr/>
        <p:txBody>
          <a:bodyPr/>
          <a:lstStyle/>
          <a:p>
            <a:fld id="{1B324095-D171-4341-A9DD-CA8C38DFA13D}" type="slidenum">
              <a:rPr lang="en-US" smtClean="0"/>
              <a:t>50</a:t>
            </a:fld>
            <a:endParaRPr lang="en-US" dirty="0"/>
          </a:p>
        </p:txBody>
      </p:sp>
    </p:spTree>
    <p:extLst>
      <p:ext uri="{BB962C8B-B14F-4D97-AF65-F5344CB8AC3E}">
        <p14:creationId xmlns:p14="http://schemas.microsoft.com/office/powerpoint/2010/main" val="1990926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families see negative behaviors decrease as a result of the positive parenting strategies, but often </a:t>
            </a:r>
            <a:r>
              <a:rPr lang="en-US" dirty="0"/>
              <a:t>Positive strategies along are not enough</a:t>
            </a:r>
          </a:p>
          <a:p>
            <a:r>
              <a:rPr lang="en-US" dirty="0"/>
              <a:t>Parents need a way to address “not ok” behaviors that cross a line</a:t>
            </a:r>
          </a:p>
          <a:p>
            <a:r>
              <a:rPr lang="en-US" dirty="0"/>
              <a:t>For these behaviors, parents need to use effective punishment. </a:t>
            </a:r>
          </a:p>
          <a:p>
            <a:endParaRPr lang="en-US" dirty="0"/>
          </a:p>
          <a:p>
            <a:endParaRPr lang="en-US" dirty="0"/>
          </a:p>
          <a:p>
            <a:r>
              <a:rPr lang="en-US" dirty="0"/>
              <a:t>Example: Lecturing your child.  If you find yourself giving the same lecture over</a:t>
            </a:r>
            <a:r>
              <a:rPr lang="en-US" baseline="0" dirty="0"/>
              <a:t> and over, it is not actually serving as a punishment</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51</a:t>
            </a:fld>
            <a:endParaRPr lang="en-US" dirty="0"/>
          </a:p>
        </p:txBody>
      </p:sp>
    </p:spTree>
    <p:extLst>
      <p:ext uri="{BB962C8B-B14F-4D97-AF65-F5344CB8AC3E}">
        <p14:creationId xmlns:p14="http://schemas.microsoft.com/office/powerpoint/2010/main" val="1429701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“behavior you want to see” from the group.  Work backwards, brainstorming ways to “set up” this behavior</a:t>
            </a:r>
          </a:p>
        </p:txBody>
      </p:sp>
      <p:sp>
        <p:nvSpPr>
          <p:cNvPr id="4" name="Slide Number Placeholder 3"/>
          <p:cNvSpPr>
            <a:spLocks noGrp="1"/>
          </p:cNvSpPr>
          <p:nvPr>
            <p:ph type="sldNum" sz="quarter" idx="5"/>
          </p:nvPr>
        </p:nvSpPr>
        <p:spPr/>
        <p:txBody>
          <a:bodyPr/>
          <a:lstStyle/>
          <a:p>
            <a:fld id="{1B324095-D171-4341-A9DD-CA8C38DFA13D}" type="slidenum">
              <a:rPr lang="en-US" smtClean="0"/>
              <a:t>52</a:t>
            </a:fld>
            <a:endParaRPr lang="en-US" dirty="0"/>
          </a:p>
        </p:txBody>
      </p:sp>
    </p:spTree>
    <p:extLst>
      <p:ext uri="{BB962C8B-B14F-4D97-AF65-F5344CB8AC3E}">
        <p14:creationId xmlns:p14="http://schemas.microsoft.com/office/powerpoint/2010/main" val="2050226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“behavior you want to see” from the group.  Work backwards, brainstorming ways to “set up” this behavior</a:t>
            </a:r>
          </a:p>
        </p:txBody>
      </p:sp>
      <p:sp>
        <p:nvSpPr>
          <p:cNvPr id="4" name="Slide Number Placeholder 3"/>
          <p:cNvSpPr>
            <a:spLocks noGrp="1"/>
          </p:cNvSpPr>
          <p:nvPr>
            <p:ph type="sldNum" sz="quarter" idx="5"/>
          </p:nvPr>
        </p:nvSpPr>
        <p:spPr/>
        <p:txBody>
          <a:bodyPr/>
          <a:lstStyle/>
          <a:p>
            <a:fld id="{1B324095-D171-4341-A9DD-CA8C38DFA13D}" type="slidenum">
              <a:rPr lang="en-US" smtClean="0"/>
              <a:t>53</a:t>
            </a:fld>
            <a:endParaRPr lang="en-US" dirty="0"/>
          </a:p>
        </p:txBody>
      </p:sp>
    </p:spTree>
    <p:extLst>
      <p:ext uri="{BB962C8B-B14F-4D97-AF65-F5344CB8AC3E}">
        <p14:creationId xmlns:p14="http://schemas.microsoft.com/office/powerpoint/2010/main" val="1359893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600"/>
              </a:spcAft>
              <a:buFont typeface="+mj-lt"/>
              <a:buAutoNum type="romanUcPeriod"/>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When-Then Instructions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Goal: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We will ask you to choose a couple of behaviors that your child “Needs to Do” that are difficult, frustrating, or not exciting for them.  We will then pair those boring tasks with something your child “Wants to Do” to motivate them to get started and stick with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Key Concepts. Refer to </a:t>
            </a:r>
            <a:r>
              <a:rPr lang="en-US" sz="1200" u="sng" dirty="0">
                <a:effectLst/>
                <a:latin typeface="Times New Roman" panose="02020603050405020304" pitchFamily="18" charset="0"/>
                <a:ea typeface="Times New Roman" panose="02020603050405020304" pitchFamily="18" charset="0"/>
                <a:cs typeface="Times New Roman" panose="02020603050405020304" pitchFamily="18" charset="0"/>
              </a:rPr>
              <a:t>Handout 10: When-Then Commands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Review instructions and examples together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In the first column, list behaviors your child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needs to do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that they don’t enjoy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In other column, list some of the privileges or positive things your child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wants to do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each day.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Draw a line between a Need to Do and a Want to Do behavior that would  make a good pair.  A when-then command lets the child know they can do the “fun” activity right after the less fun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Pair things that could happen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close together in time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Make sure you define the “Need to Do” behavior very carefully and specifically, so there are  no loop holes or gray areas. Refer to suggestions on effective commands above for this.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Think about how you will monitor that it was actually done.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Set reasonable goals well within the child’s ability (pick up clothes off floor before bed, rather than “keep room clean”). Criteria can be increased as the child is more successful. If the child fails to get the reward, they will give up more quickly the next 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Examples of When/Then commands: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When you finish your homework, then you can have your screen 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When you get dressed, then you can pick out your favorite breakfast cereal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When you put on your shoes, then you can pick the music you want to hear in the car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If there isn’t a natural reward to link to the “Need to Do” behavior, you may choose a special extra reward that you will give to reward a behavior.  See </a:t>
            </a:r>
            <a:r>
              <a:rPr lang="en-US" sz="1200" u="sng" dirty="0">
                <a:effectLst/>
                <a:latin typeface="Times New Roman" panose="02020603050405020304" pitchFamily="18" charset="0"/>
                <a:ea typeface="Times New Roman" panose="02020603050405020304" pitchFamily="18" charset="0"/>
                <a:cs typeface="Times New Roman" panose="02020603050405020304" pitchFamily="18" charset="0"/>
              </a:rPr>
              <a:t>Handout 11: Examples of rewards and privileges.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You could let your child help you brainstorm reward or privilege ideas.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Only give the reward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after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target behavior, not on promise.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Give bonus rewards for especially great behaviors!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Ask parents to write down at least two When/Then commands they will try this week on </a:t>
            </a:r>
            <a:r>
              <a:rPr lang="en-US" sz="1200" u="sng" dirty="0">
                <a:effectLst/>
                <a:latin typeface="Times New Roman" panose="02020603050405020304" pitchFamily="18" charset="0"/>
                <a:ea typeface="Times New Roman" panose="02020603050405020304" pitchFamily="18" charset="0"/>
                <a:cs typeface="Times New Roman" panose="02020603050405020304" pitchFamily="18" charset="0"/>
              </a:rPr>
              <a:t>Handout 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54</a:t>
            </a:fld>
            <a:endParaRPr lang="en-US" dirty="0"/>
          </a:p>
        </p:txBody>
      </p:sp>
    </p:spTree>
    <p:extLst>
      <p:ext uri="{BB962C8B-B14F-4D97-AF65-F5344CB8AC3E}">
        <p14:creationId xmlns:p14="http://schemas.microsoft.com/office/powerpoint/2010/main" val="1679867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ideas here on the handout.</a:t>
            </a:r>
          </a:p>
          <a:p>
            <a:endParaRPr lang="en-US" dirty="0"/>
          </a:p>
          <a:p>
            <a:r>
              <a:rPr lang="en-US" dirty="0"/>
              <a:t>Write in the chat: What is a privilege or reward your child would be motivated to earn?</a:t>
            </a:r>
          </a:p>
        </p:txBody>
      </p:sp>
      <p:sp>
        <p:nvSpPr>
          <p:cNvPr id="4" name="Slide Number Placeholder 3"/>
          <p:cNvSpPr>
            <a:spLocks noGrp="1"/>
          </p:cNvSpPr>
          <p:nvPr>
            <p:ph type="sldNum" sz="quarter" idx="10"/>
          </p:nvPr>
        </p:nvSpPr>
        <p:spPr/>
        <p:txBody>
          <a:bodyPr/>
          <a:lstStyle/>
          <a:p>
            <a:fld id="{71D5B16A-D718-4165-8440-78711CFC369F}" type="slidenum">
              <a:rPr lang="en-US" smtClean="0"/>
              <a:t>55</a:t>
            </a:fld>
            <a:endParaRPr lang="en-US"/>
          </a:p>
        </p:txBody>
      </p:sp>
    </p:spTree>
    <p:extLst>
      <p:ext uri="{BB962C8B-B14F-4D97-AF65-F5344CB8AC3E}">
        <p14:creationId xmlns:p14="http://schemas.microsoft.com/office/powerpoint/2010/main" val="3497810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ideas here on the handout.</a:t>
            </a:r>
          </a:p>
          <a:p>
            <a:endParaRPr lang="en-US" dirty="0"/>
          </a:p>
          <a:p>
            <a:r>
              <a:rPr lang="en-US" dirty="0"/>
              <a:t>Write in the chat: What is a privilege or reward your child would be motivated to earn?</a:t>
            </a:r>
          </a:p>
        </p:txBody>
      </p:sp>
      <p:sp>
        <p:nvSpPr>
          <p:cNvPr id="4" name="Slide Number Placeholder 3"/>
          <p:cNvSpPr>
            <a:spLocks noGrp="1"/>
          </p:cNvSpPr>
          <p:nvPr>
            <p:ph type="sldNum" sz="quarter" idx="10"/>
          </p:nvPr>
        </p:nvSpPr>
        <p:spPr/>
        <p:txBody>
          <a:bodyPr/>
          <a:lstStyle/>
          <a:p>
            <a:fld id="{71D5B16A-D718-4165-8440-78711CFC369F}" type="slidenum">
              <a:rPr lang="en-US" smtClean="0"/>
              <a:t>56</a:t>
            </a:fld>
            <a:endParaRPr lang="en-US"/>
          </a:p>
        </p:txBody>
      </p:sp>
    </p:spTree>
    <p:extLst>
      <p:ext uri="{BB962C8B-B14F-4D97-AF65-F5344CB8AC3E}">
        <p14:creationId xmlns:p14="http://schemas.microsoft.com/office/powerpoint/2010/main" val="1757505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600"/>
              </a:spcAft>
              <a:buFont typeface="+mj-lt"/>
              <a:buAutoNum type="romanUcPeriod"/>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When-Then Instructions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Goal: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We will ask you to choose a couple of behaviors that your child “Needs to Do” that are difficult, frustrating, or not exciting for them.  We will then pair those boring tasks with something your child “Wants to Do” to motivate them to get started and stick with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Key Concepts. Refer to </a:t>
            </a:r>
            <a:r>
              <a:rPr lang="en-US" sz="1200" u="sng" dirty="0">
                <a:effectLst/>
                <a:latin typeface="Times New Roman" panose="02020603050405020304" pitchFamily="18" charset="0"/>
                <a:ea typeface="Times New Roman" panose="02020603050405020304" pitchFamily="18" charset="0"/>
                <a:cs typeface="Times New Roman" panose="02020603050405020304" pitchFamily="18" charset="0"/>
              </a:rPr>
              <a:t>Handout 10: When-Then Commands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Review instructions and examples together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In the first column, list behaviors your child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needs to do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that they don’t enjoy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In other column, list some of the privileges or positive things your child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wants to do</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each day.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Draw a line between a Need to Do and a Want to Do behavior that would  make a good pair.  A when-then command lets the child know they can do the “fun” activity right after the less fun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Pair things that could happen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close together in time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Make sure you define the “Need to Do” behavior very carefully and specifically, so there are  no loop holes or gray areas. Refer to suggestions on effective commands above for this.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Think about how you will monitor that it was actually done.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Set reasonable goals well within the child’s ability (pick up clothes off floor before bed, rather than “keep room clean”). Criteria can be increased as the child is more successful. If the child fails to get the reward, they will give up more quickly the next 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Examples of When/Then commands: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When you finish your homework, then you can have your screen 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When you get dressed, then you can pick out your favorite breakfast cereal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15000"/>
              </a:lnSpc>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When you put on your shoes, then you can pick the music you want to hear in the car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If there isn’t a natural reward to link to the “Need to Do” behavior, you may choose a special extra reward that you will give to reward a behavior.  See </a:t>
            </a:r>
            <a:r>
              <a:rPr lang="en-US" sz="1200" u="sng" dirty="0">
                <a:effectLst/>
                <a:latin typeface="Times New Roman" panose="02020603050405020304" pitchFamily="18" charset="0"/>
                <a:ea typeface="Times New Roman" panose="02020603050405020304" pitchFamily="18" charset="0"/>
                <a:cs typeface="Times New Roman" panose="02020603050405020304" pitchFamily="18" charset="0"/>
              </a:rPr>
              <a:t>Handout 11: Examples of rewards and privileges.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You could let your child help you brainstorm reward or privilege ideas.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Only give the reward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after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target behavior, not on promise.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Give bonus rewards for especially great behaviors!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Ask parents to write down at least two When/Then commands they will try this week on </a:t>
            </a:r>
            <a:r>
              <a:rPr lang="en-US" sz="1200" u="sng" dirty="0">
                <a:effectLst/>
                <a:latin typeface="Times New Roman" panose="02020603050405020304" pitchFamily="18" charset="0"/>
                <a:ea typeface="Times New Roman" panose="02020603050405020304" pitchFamily="18" charset="0"/>
                <a:cs typeface="Times New Roman" panose="02020603050405020304" pitchFamily="18" charset="0"/>
              </a:rPr>
              <a:t>Handout 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57</a:t>
            </a:fld>
            <a:endParaRPr lang="en-US" dirty="0"/>
          </a:p>
        </p:txBody>
      </p:sp>
    </p:spTree>
    <p:extLst>
      <p:ext uri="{BB962C8B-B14F-4D97-AF65-F5344CB8AC3E}">
        <p14:creationId xmlns:p14="http://schemas.microsoft.com/office/powerpoint/2010/main" val="3745405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Icebreaker question</a:t>
            </a:r>
            <a:r>
              <a:rPr lang="en-US" baseline="0" dirty="0"/>
              <a:t> in the Chat: What is one when-then reward you used this week?</a:t>
            </a:r>
          </a:p>
          <a:p>
            <a:endParaRPr lang="en-US" baseline="0" dirty="0"/>
          </a:p>
          <a:p>
            <a:r>
              <a:rPr lang="en-US" baseline="0" dirty="0"/>
              <a:t>Which instructions traps did you struggle with?</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60</a:t>
            </a:fld>
            <a:endParaRPr lang="en-US" dirty="0"/>
          </a:p>
        </p:txBody>
      </p:sp>
    </p:spTree>
    <p:extLst>
      <p:ext uri="{BB962C8B-B14F-4D97-AF65-F5344CB8AC3E}">
        <p14:creationId xmlns:p14="http://schemas.microsoft.com/office/powerpoint/2010/main" val="66583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 the bubbles that seem especially relevant in contributing to your teens’ struggles.</a:t>
            </a:r>
          </a:p>
          <a:p>
            <a:endParaRPr lang="en-US" dirty="0"/>
          </a:p>
          <a:p>
            <a:r>
              <a:rPr lang="en-US" dirty="0"/>
              <a:t>Add some notes about what their experience is with that topic.</a:t>
            </a:r>
          </a:p>
          <a:p>
            <a:endParaRPr lang="en-US" dirty="0"/>
          </a:p>
          <a:p>
            <a:r>
              <a:rPr lang="en-US" dirty="0"/>
              <a:t>Are there any that you may be able to support them with?</a:t>
            </a:r>
          </a:p>
        </p:txBody>
      </p:sp>
      <p:sp>
        <p:nvSpPr>
          <p:cNvPr id="4" name="Slide Number Placeholder 3"/>
          <p:cNvSpPr>
            <a:spLocks noGrp="1"/>
          </p:cNvSpPr>
          <p:nvPr>
            <p:ph type="sldNum" sz="quarter" idx="5"/>
          </p:nvPr>
        </p:nvSpPr>
        <p:spPr/>
        <p:txBody>
          <a:bodyPr/>
          <a:lstStyle/>
          <a:p>
            <a:fld id="{1B324095-D171-4341-A9DD-CA8C38DFA13D}" type="slidenum">
              <a:rPr lang="en-US" smtClean="0"/>
              <a:t>9</a:t>
            </a:fld>
            <a:endParaRPr lang="en-US" dirty="0"/>
          </a:p>
        </p:txBody>
      </p:sp>
    </p:spTree>
    <p:extLst>
      <p:ext uri="{BB962C8B-B14F-4D97-AF65-F5344CB8AC3E}">
        <p14:creationId xmlns:p14="http://schemas.microsoft.com/office/powerpoint/2010/main" val="2481874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a problem solving process they already use with their teen?</a:t>
            </a:r>
          </a:p>
        </p:txBody>
      </p:sp>
      <p:sp>
        <p:nvSpPr>
          <p:cNvPr id="4" name="Slide Number Placeholder 3"/>
          <p:cNvSpPr>
            <a:spLocks noGrp="1"/>
          </p:cNvSpPr>
          <p:nvPr>
            <p:ph type="sldNum" sz="quarter" idx="5"/>
          </p:nvPr>
        </p:nvSpPr>
        <p:spPr/>
        <p:txBody>
          <a:bodyPr/>
          <a:lstStyle/>
          <a:p>
            <a:fld id="{1B324095-D171-4341-A9DD-CA8C38DFA13D}" type="slidenum">
              <a:rPr lang="en-US" smtClean="0"/>
              <a:t>61</a:t>
            </a:fld>
            <a:endParaRPr lang="en-US" dirty="0"/>
          </a:p>
        </p:txBody>
      </p:sp>
    </p:spTree>
    <p:extLst>
      <p:ext uri="{BB962C8B-B14F-4D97-AF65-F5344CB8AC3E}">
        <p14:creationId xmlns:p14="http://schemas.microsoft.com/office/powerpoint/2010/main" val="4246350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group, have a parent volunteer a scenario they’ve had with their teen recently, and call on parents to demonstrate each of the steps</a:t>
            </a:r>
          </a:p>
        </p:txBody>
      </p:sp>
      <p:sp>
        <p:nvSpPr>
          <p:cNvPr id="4" name="Slide Number Placeholder 3"/>
          <p:cNvSpPr>
            <a:spLocks noGrp="1"/>
          </p:cNvSpPr>
          <p:nvPr>
            <p:ph type="sldNum" sz="quarter" idx="5"/>
          </p:nvPr>
        </p:nvSpPr>
        <p:spPr/>
        <p:txBody>
          <a:bodyPr/>
          <a:lstStyle/>
          <a:p>
            <a:fld id="{1B324095-D171-4341-A9DD-CA8C38DFA13D}" type="slidenum">
              <a:rPr lang="en-US" smtClean="0"/>
              <a:t>62</a:t>
            </a:fld>
            <a:endParaRPr lang="en-US" dirty="0"/>
          </a:p>
        </p:txBody>
      </p:sp>
    </p:spTree>
    <p:extLst>
      <p:ext uri="{BB962C8B-B14F-4D97-AF65-F5344CB8AC3E}">
        <p14:creationId xmlns:p14="http://schemas.microsoft.com/office/powerpoint/2010/main" val="4146561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group, have a parent volunteer a scenario they’ve had with their teen recently, and call on parents to demonstrate each of the steps</a:t>
            </a:r>
          </a:p>
        </p:txBody>
      </p:sp>
      <p:sp>
        <p:nvSpPr>
          <p:cNvPr id="4" name="Slide Number Placeholder 3"/>
          <p:cNvSpPr>
            <a:spLocks noGrp="1"/>
          </p:cNvSpPr>
          <p:nvPr>
            <p:ph type="sldNum" sz="quarter" idx="5"/>
          </p:nvPr>
        </p:nvSpPr>
        <p:spPr/>
        <p:txBody>
          <a:bodyPr/>
          <a:lstStyle/>
          <a:p>
            <a:fld id="{1B324095-D171-4341-A9DD-CA8C38DFA13D}" type="slidenum">
              <a:rPr lang="en-US" smtClean="0"/>
              <a:t>63</a:t>
            </a:fld>
            <a:endParaRPr lang="en-US" dirty="0"/>
          </a:p>
        </p:txBody>
      </p:sp>
    </p:spTree>
    <p:extLst>
      <p:ext uri="{BB962C8B-B14F-4D97-AF65-F5344CB8AC3E}">
        <p14:creationId xmlns:p14="http://schemas.microsoft.com/office/powerpoint/2010/main" val="31054365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group, have a parent volunteer a scenario they’ve had with their teen recently, and call on parents to demonstrate each of the steps</a:t>
            </a:r>
          </a:p>
        </p:txBody>
      </p:sp>
      <p:sp>
        <p:nvSpPr>
          <p:cNvPr id="4" name="Slide Number Placeholder 3"/>
          <p:cNvSpPr>
            <a:spLocks noGrp="1"/>
          </p:cNvSpPr>
          <p:nvPr>
            <p:ph type="sldNum" sz="quarter" idx="5"/>
          </p:nvPr>
        </p:nvSpPr>
        <p:spPr/>
        <p:txBody>
          <a:bodyPr/>
          <a:lstStyle/>
          <a:p>
            <a:fld id="{1B324095-D171-4341-A9DD-CA8C38DFA13D}" type="slidenum">
              <a:rPr lang="en-US" smtClean="0"/>
              <a:t>64</a:t>
            </a:fld>
            <a:endParaRPr lang="en-US" dirty="0"/>
          </a:p>
        </p:txBody>
      </p:sp>
    </p:spTree>
    <p:extLst>
      <p:ext uri="{BB962C8B-B14F-4D97-AF65-F5344CB8AC3E}">
        <p14:creationId xmlns:p14="http://schemas.microsoft.com/office/powerpoint/2010/main" val="2621537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a problem you’d like to solve with your teen.  On the handout, plan how you can set up a meeting to discuss the issue with them.</a:t>
            </a:r>
          </a:p>
          <a:p>
            <a:endParaRPr lang="en-US" dirty="0"/>
          </a:p>
          <a:p>
            <a:r>
              <a:rPr lang="en-US" dirty="0"/>
              <a:t>NOTE: There may be some deadlocked issues that will be REALLY hard to solve.  Start with something you think CAN be solved.  Having success with that will give you both confidence for taking on a bigger problem later.</a:t>
            </a:r>
          </a:p>
        </p:txBody>
      </p:sp>
      <p:sp>
        <p:nvSpPr>
          <p:cNvPr id="4" name="Slide Number Placeholder 3"/>
          <p:cNvSpPr>
            <a:spLocks noGrp="1"/>
          </p:cNvSpPr>
          <p:nvPr>
            <p:ph type="sldNum" sz="quarter" idx="5"/>
          </p:nvPr>
        </p:nvSpPr>
        <p:spPr/>
        <p:txBody>
          <a:bodyPr/>
          <a:lstStyle/>
          <a:p>
            <a:fld id="{1B324095-D171-4341-A9DD-CA8C38DFA13D}" type="slidenum">
              <a:rPr lang="en-US" smtClean="0"/>
              <a:t>65</a:t>
            </a:fld>
            <a:endParaRPr lang="en-US" dirty="0"/>
          </a:p>
        </p:txBody>
      </p:sp>
    </p:spTree>
    <p:extLst>
      <p:ext uri="{BB962C8B-B14F-4D97-AF65-F5344CB8AC3E}">
        <p14:creationId xmlns:p14="http://schemas.microsoft.com/office/powerpoint/2010/main" val="1047153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real, talking about problems or anything negative with a teen can get heated very fast.  And it’s common for caregivers to feel ALL the emotions. Your own upbringing, culture, </a:t>
            </a:r>
            <a:r>
              <a:rPr lang="en-US" dirty="0" err="1"/>
              <a:t>termperment</a:t>
            </a:r>
            <a:r>
              <a:rPr lang="en-US" dirty="0"/>
              <a:t>, and mental health can make you react more than you wanted to.</a:t>
            </a:r>
          </a:p>
          <a:p>
            <a:endParaRPr lang="en-US" dirty="0"/>
          </a:p>
          <a:p>
            <a:r>
              <a:rPr lang="en-US" dirty="0"/>
              <a:t>Let’s work on a plan so you can walk into tough conversations as prepared as possible. </a:t>
            </a:r>
          </a:p>
        </p:txBody>
      </p:sp>
      <p:sp>
        <p:nvSpPr>
          <p:cNvPr id="4" name="Slide Number Placeholder 3"/>
          <p:cNvSpPr>
            <a:spLocks noGrp="1"/>
          </p:cNvSpPr>
          <p:nvPr>
            <p:ph type="sldNum" sz="quarter" idx="5"/>
          </p:nvPr>
        </p:nvSpPr>
        <p:spPr/>
        <p:txBody>
          <a:bodyPr/>
          <a:lstStyle/>
          <a:p>
            <a:fld id="{1B324095-D171-4341-A9DD-CA8C38DFA13D}" type="slidenum">
              <a:rPr lang="en-US" smtClean="0"/>
              <a:t>66</a:t>
            </a:fld>
            <a:endParaRPr lang="en-US" dirty="0"/>
          </a:p>
        </p:txBody>
      </p:sp>
    </p:spTree>
    <p:extLst>
      <p:ext uri="{BB962C8B-B14F-4D97-AF65-F5344CB8AC3E}">
        <p14:creationId xmlns:p14="http://schemas.microsoft.com/office/powerpoint/2010/main" val="3092193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orange line is the “Line of No Thinking.” Once a child or adult passes that line, there is no reasoning, rationalizing, pleading or convincing that will get through to you. Your brain and body are flooded and the only thing that will help is some space and time for your </a:t>
            </a:r>
            <a:r>
              <a:rPr lang="en-US" dirty="0" err="1"/>
              <a:t>bloodpressure</a:t>
            </a:r>
            <a:r>
              <a:rPr lang="en-US" dirty="0"/>
              <a:t> to come down.  You can use emotion coaching above the line, but your child will be more receptive if you do it before or after that peak.</a:t>
            </a:r>
          </a:p>
          <a:p>
            <a:endParaRPr lang="en-US" dirty="0"/>
          </a:p>
          <a:p>
            <a:r>
              <a:rPr lang="en-US" dirty="0"/>
              <a:t>What will YOU do if you pass that line?  How will you get space? How will you know you’re ready to engage again?</a:t>
            </a:r>
          </a:p>
        </p:txBody>
      </p:sp>
      <p:sp>
        <p:nvSpPr>
          <p:cNvPr id="4" name="Slide Number Placeholder 3"/>
          <p:cNvSpPr>
            <a:spLocks noGrp="1"/>
          </p:cNvSpPr>
          <p:nvPr>
            <p:ph type="sldNum" sz="quarter" idx="5"/>
          </p:nvPr>
        </p:nvSpPr>
        <p:spPr/>
        <p:txBody>
          <a:bodyPr/>
          <a:lstStyle/>
          <a:p>
            <a:fld id="{1B324095-D171-4341-A9DD-CA8C38DFA13D}" type="slidenum">
              <a:rPr lang="en-US" smtClean="0"/>
              <a:t>67</a:t>
            </a:fld>
            <a:endParaRPr lang="en-US" dirty="0"/>
          </a:p>
        </p:txBody>
      </p:sp>
    </p:spTree>
    <p:extLst>
      <p:ext uri="{BB962C8B-B14F-4D97-AF65-F5344CB8AC3E}">
        <p14:creationId xmlns:p14="http://schemas.microsoft.com/office/powerpoint/2010/main" val="1939759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in one helpful thought, and one thing you can do to keep your cool in the moment.</a:t>
            </a:r>
          </a:p>
        </p:txBody>
      </p:sp>
      <p:sp>
        <p:nvSpPr>
          <p:cNvPr id="4" name="Slide Number Placeholder 3"/>
          <p:cNvSpPr>
            <a:spLocks noGrp="1"/>
          </p:cNvSpPr>
          <p:nvPr>
            <p:ph type="sldNum" sz="quarter" idx="5"/>
          </p:nvPr>
        </p:nvSpPr>
        <p:spPr/>
        <p:txBody>
          <a:bodyPr/>
          <a:lstStyle/>
          <a:p>
            <a:fld id="{1B324095-D171-4341-A9DD-CA8C38DFA13D}" type="slidenum">
              <a:rPr lang="en-US" smtClean="0"/>
              <a:t>68</a:t>
            </a:fld>
            <a:endParaRPr lang="en-US" dirty="0"/>
          </a:p>
        </p:txBody>
      </p:sp>
    </p:spTree>
    <p:extLst>
      <p:ext uri="{BB962C8B-B14F-4D97-AF65-F5344CB8AC3E}">
        <p14:creationId xmlns:p14="http://schemas.microsoft.com/office/powerpoint/2010/main" val="4137771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a:t>
            </a:r>
            <a:r>
              <a:rPr lang="en-US" baseline="0" dirty="0"/>
              <a:t> question for chat: What is one activity your child chose this week for special time?  Also, any burning questions for us?</a:t>
            </a:r>
            <a:endParaRPr lang="en-US" dirty="0"/>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71</a:t>
            </a:fld>
            <a:endParaRPr lang="en-US" dirty="0"/>
          </a:p>
        </p:txBody>
      </p:sp>
    </p:spTree>
    <p:extLst>
      <p:ext uri="{BB962C8B-B14F-4D97-AF65-F5344CB8AC3E}">
        <p14:creationId xmlns:p14="http://schemas.microsoft.com/office/powerpoint/2010/main" val="33769351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dig into a primary issue in your household. Which of these is the bigger problem right now?</a:t>
            </a:r>
          </a:p>
        </p:txBody>
      </p:sp>
      <p:sp>
        <p:nvSpPr>
          <p:cNvPr id="4" name="Slide Number Placeholder 3"/>
          <p:cNvSpPr>
            <a:spLocks noGrp="1"/>
          </p:cNvSpPr>
          <p:nvPr>
            <p:ph type="sldNum" sz="quarter" idx="5"/>
          </p:nvPr>
        </p:nvSpPr>
        <p:spPr/>
        <p:txBody>
          <a:bodyPr/>
          <a:lstStyle/>
          <a:p>
            <a:fld id="{1B324095-D171-4341-A9DD-CA8C38DFA13D}" type="slidenum">
              <a:rPr lang="en-US" smtClean="0"/>
              <a:t>73</a:t>
            </a:fld>
            <a:endParaRPr lang="en-US" dirty="0"/>
          </a:p>
        </p:txBody>
      </p:sp>
    </p:spTree>
    <p:extLst>
      <p:ext uri="{BB962C8B-B14F-4D97-AF65-F5344CB8AC3E}">
        <p14:creationId xmlns:p14="http://schemas.microsoft.com/office/powerpoint/2010/main" val="375535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teens struggle, the entire family gets pulled into the cycle. Do any parts of this cycle show up in your home?</a:t>
            </a:r>
          </a:p>
          <a:p>
            <a:endParaRPr lang="en-US" dirty="0"/>
          </a:p>
          <a:p>
            <a:r>
              <a:rPr lang="en-US" dirty="0"/>
              <a:t>If your child has challenging behavior, they are likely to be getting a lot of negative attention and correction – maybe from teachers, coaches, and other kids.  And you may be doing a lot more correcting than other parents are having to do.  Teen behavior often gets worse in response to feeling “over-parented,” and in turn, parenting becomes less effective.</a:t>
            </a:r>
          </a:p>
          <a:p>
            <a:endParaRPr lang="en-US" dirty="0"/>
          </a:p>
          <a:p>
            <a:r>
              <a:rPr lang="en-US" dirty="0"/>
              <a:t>This program starts with helping your teen learn how to communicate about and meet expectations.  And help you and your teen connect and enjoy each other more.</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10</a:t>
            </a:fld>
            <a:endParaRPr lang="en-US" dirty="0"/>
          </a:p>
        </p:txBody>
      </p:sp>
    </p:spTree>
    <p:extLst>
      <p:ext uri="{BB962C8B-B14F-4D97-AF65-F5344CB8AC3E}">
        <p14:creationId xmlns:p14="http://schemas.microsoft.com/office/powerpoint/2010/main" val="1417985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chose HW, See handouts about creating a HW plan together</a:t>
            </a:r>
          </a:p>
        </p:txBody>
      </p:sp>
      <p:sp>
        <p:nvSpPr>
          <p:cNvPr id="4" name="Slide Number Placeholder 3"/>
          <p:cNvSpPr>
            <a:spLocks noGrp="1"/>
          </p:cNvSpPr>
          <p:nvPr>
            <p:ph type="sldNum" sz="quarter" idx="5"/>
          </p:nvPr>
        </p:nvSpPr>
        <p:spPr/>
        <p:txBody>
          <a:bodyPr/>
          <a:lstStyle/>
          <a:p>
            <a:fld id="{1B324095-D171-4341-A9DD-CA8C38DFA13D}" type="slidenum">
              <a:rPr lang="en-US" smtClean="0"/>
              <a:t>74</a:t>
            </a:fld>
            <a:endParaRPr lang="en-US" dirty="0"/>
          </a:p>
        </p:txBody>
      </p:sp>
    </p:spTree>
    <p:extLst>
      <p:ext uri="{BB962C8B-B14F-4D97-AF65-F5344CB8AC3E}">
        <p14:creationId xmlns:p14="http://schemas.microsoft.com/office/powerpoint/2010/main" val="1175863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chat:  What problems are you having with screens at home?</a:t>
            </a:r>
          </a:p>
        </p:txBody>
      </p:sp>
      <p:sp>
        <p:nvSpPr>
          <p:cNvPr id="4" name="Slide Number Placeholder 3"/>
          <p:cNvSpPr>
            <a:spLocks noGrp="1"/>
          </p:cNvSpPr>
          <p:nvPr>
            <p:ph type="sldNum" sz="quarter" idx="10"/>
          </p:nvPr>
        </p:nvSpPr>
        <p:spPr/>
        <p:txBody>
          <a:bodyPr/>
          <a:lstStyle/>
          <a:p>
            <a:fld id="{1B324095-D171-4341-A9DD-CA8C38DFA13D}" type="slidenum">
              <a:rPr lang="en-US" smtClean="0"/>
              <a:t>75</a:t>
            </a:fld>
            <a:endParaRPr lang="en-US" dirty="0"/>
          </a:p>
        </p:txBody>
      </p:sp>
    </p:spTree>
    <p:extLst>
      <p:ext uri="{BB962C8B-B14F-4D97-AF65-F5344CB8AC3E}">
        <p14:creationId xmlns:p14="http://schemas.microsoft.com/office/powerpoint/2010/main" val="2871718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Roller coaster harness metaphor:</a:t>
            </a:r>
            <a:r>
              <a:rPr lang="en-US" baseline="0" dirty="0"/>
              <a:t> When you put on a roller coater harness, what’s the first thing you do?  Shake it!  And you DON’T want to give – you are hoping it will hold firm. Same applies for children and rules.  They feel safer and more in control knowing there are limits.  They WILL test the rules, but they really want them to hold.</a:t>
            </a:r>
          </a:p>
          <a:p>
            <a:endParaRPr lang="en-US" baseline="0" dirty="0"/>
          </a:p>
          <a:p>
            <a:pPr lvl="1"/>
            <a:r>
              <a:rPr lang="en-US" sz="1200" kern="1200" dirty="0">
                <a:solidFill>
                  <a:schemeClr val="tx1"/>
                </a:solidFill>
                <a:effectLst/>
                <a:latin typeface="+mn-lt"/>
                <a:ea typeface="+mn-ea"/>
                <a:cs typeface="+mn-cs"/>
              </a:rPr>
              <a:t>Parents establish rules to let children know what is expected of them (to do the right thing). Rules are appropriate for behavior that children should learn to do every time, without needing to be told, and so parents do not have to wait for misbehavior and then reprimand. Rules also help teach self-control and teach how to inhibit behavior (most children with ADHD need help with this!).</a:t>
            </a:r>
          </a:p>
          <a:p>
            <a:pPr lvl="1"/>
            <a:r>
              <a:rPr lang="en-US" sz="1200" kern="1200" dirty="0">
                <a:solidFill>
                  <a:schemeClr val="tx1"/>
                </a:solidFill>
                <a:effectLst/>
                <a:latin typeface="+mn-lt"/>
                <a:ea typeface="+mn-ea"/>
                <a:cs typeface="+mn-cs"/>
              </a:rPr>
              <a:t>When behavior rules are being broken, no reminders, warnings, or stop commands are given! Instead, an immediate consequence is applied. “Since you broke the rule about XX, you now have a time out – or you now lose your TV time.” This helps motivate children to learn to stop their impulses themselves. Parents cannot anticipate misbehavior every time it might occur, and parents cannot be responsible for telling the child to stop every time they do something wrong (especially at school or with friends).</a:t>
            </a:r>
          </a:p>
        </p:txBody>
      </p:sp>
      <p:sp>
        <p:nvSpPr>
          <p:cNvPr id="4" name="Slide Number Placeholder 3"/>
          <p:cNvSpPr>
            <a:spLocks noGrp="1"/>
          </p:cNvSpPr>
          <p:nvPr>
            <p:ph type="sldNum" sz="quarter" idx="5"/>
          </p:nvPr>
        </p:nvSpPr>
        <p:spPr/>
        <p:txBody>
          <a:bodyPr/>
          <a:lstStyle/>
          <a:p>
            <a:fld id="{1B324095-D171-4341-A9DD-CA8C38DFA13D}" type="slidenum">
              <a:rPr lang="en-US" smtClean="0"/>
              <a:t>76</a:t>
            </a:fld>
            <a:endParaRPr lang="en-US" dirty="0"/>
          </a:p>
        </p:txBody>
      </p:sp>
    </p:spTree>
    <p:extLst>
      <p:ext uri="{BB962C8B-B14F-4D97-AF65-F5344CB8AC3E}">
        <p14:creationId xmlns:p14="http://schemas.microsoft.com/office/powerpoint/2010/main" val="24500593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no limits on screens – your child will not want to do special time, will not be motivated by other privileges, and won’t hear your instructions. Must address screen boundaries to make the other skills work.</a:t>
            </a:r>
          </a:p>
          <a:p>
            <a:endParaRPr lang="en-US" dirty="0"/>
          </a:p>
          <a:p>
            <a:r>
              <a:rPr lang="en-US" dirty="0"/>
              <a:t>Check out www.healthchildren.org for an interactive digital version (free)</a:t>
            </a:r>
          </a:p>
        </p:txBody>
      </p:sp>
      <p:sp>
        <p:nvSpPr>
          <p:cNvPr id="4" name="Slide Number Placeholder 3"/>
          <p:cNvSpPr>
            <a:spLocks noGrp="1"/>
          </p:cNvSpPr>
          <p:nvPr>
            <p:ph type="sldNum" sz="quarter" idx="5"/>
          </p:nvPr>
        </p:nvSpPr>
        <p:spPr/>
        <p:txBody>
          <a:bodyPr/>
          <a:lstStyle/>
          <a:p>
            <a:fld id="{1B324095-D171-4341-A9DD-CA8C38DFA13D}" type="slidenum">
              <a:rPr lang="en-US" smtClean="0"/>
              <a:t>77</a:t>
            </a:fld>
            <a:endParaRPr lang="en-US" dirty="0"/>
          </a:p>
        </p:txBody>
      </p:sp>
    </p:spTree>
    <p:extLst>
      <p:ext uri="{BB962C8B-B14F-4D97-AF65-F5344CB8AC3E}">
        <p14:creationId xmlns:p14="http://schemas.microsoft.com/office/powerpoint/2010/main" val="12793260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78</a:t>
            </a:fld>
            <a:endParaRPr lang="en-US" dirty="0"/>
          </a:p>
        </p:txBody>
      </p:sp>
    </p:spTree>
    <p:extLst>
      <p:ext uri="{BB962C8B-B14F-4D97-AF65-F5344CB8AC3E}">
        <p14:creationId xmlns:p14="http://schemas.microsoft.com/office/powerpoint/2010/main" val="37213788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79</a:t>
            </a:fld>
            <a:endParaRPr lang="en-US" dirty="0"/>
          </a:p>
        </p:txBody>
      </p:sp>
    </p:spTree>
    <p:extLst>
      <p:ext uri="{BB962C8B-B14F-4D97-AF65-F5344CB8AC3E}">
        <p14:creationId xmlns:p14="http://schemas.microsoft.com/office/powerpoint/2010/main" val="2529779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anyone share</a:t>
            </a:r>
            <a:r>
              <a:rPr lang="en-US" baseline="0" dirty="0"/>
              <a:t> successes with any older skills we didn’t yet discuss?</a:t>
            </a:r>
          </a:p>
          <a:p>
            <a:r>
              <a:rPr lang="en-US" baseline="0" dirty="0"/>
              <a:t>Any barriers or questions?</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80</a:t>
            </a:fld>
            <a:endParaRPr lang="en-US" dirty="0"/>
          </a:p>
        </p:txBody>
      </p:sp>
    </p:spTree>
    <p:extLst>
      <p:ext uri="{BB962C8B-B14F-4D97-AF65-F5344CB8AC3E}">
        <p14:creationId xmlns:p14="http://schemas.microsoft.com/office/powerpoint/2010/main" val="35039861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anyone share</a:t>
            </a:r>
            <a:r>
              <a:rPr lang="en-US" baseline="0" dirty="0"/>
              <a:t> successes with any older skills we didn’t yet discuss?</a:t>
            </a:r>
          </a:p>
          <a:p>
            <a:r>
              <a:rPr lang="en-US" baseline="0" dirty="0"/>
              <a:t>Any barriers or questions?</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82</a:t>
            </a:fld>
            <a:endParaRPr lang="en-US" dirty="0"/>
          </a:p>
        </p:txBody>
      </p:sp>
    </p:spTree>
    <p:extLst>
      <p:ext uri="{BB962C8B-B14F-4D97-AF65-F5344CB8AC3E}">
        <p14:creationId xmlns:p14="http://schemas.microsoft.com/office/powerpoint/2010/main" val="5207152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anyone share</a:t>
            </a:r>
            <a:r>
              <a:rPr lang="en-US" baseline="0" dirty="0"/>
              <a:t> successes with any older skills we didn’t yet discuss?</a:t>
            </a:r>
          </a:p>
          <a:p>
            <a:r>
              <a:rPr lang="en-US" baseline="0" dirty="0"/>
              <a:t>Any barriers or questions?</a:t>
            </a:r>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83</a:t>
            </a:fld>
            <a:endParaRPr lang="en-US" dirty="0"/>
          </a:p>
        </p:txBody>
      </p:sp>
    </p:spTree>
    <p:extLst>
      <p:ext uri="{BB962C8B-B14F-4D97-AF65-F5344CB8AC3E}">
        <p14:creationId xmlns:p14="http://schemas.microsoft.com/office/powerpoint/2010/main" val="38029953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have you remembered so far?</a:t>
            </a:r>
          </a:p>
        </p:txBody>
      </p:sp>
      <p:sp>
        <p:nvSpPr>
          <p:cNvPr id="4" name="Slide Number Placeholder 3"/>
          <p:cNvSpPr>
            <a:spLocks noGrp="1"/>
          </p:cNvSpPr>
          <p:nvPr>
            <p:ph type="sldNum" sz="quarter" idx="5"/>
          </p:nvPr>
        </p:nvSpPr>
        <p:spPr/>
        <p:txBody>
          <a:bodyPr/>
          <a:lstStyle/>
          <a:p>
            <a:fld id="{1B324095-D171-4341-A9DD-CA8C38DFA13D}" type="slidenum">
              <a:rPr lang="en-US" smtClean="0"/>
              <a:t>84</a:t>
            </a:fld>
            <a:endParaRPr lang="en-US" dirty="0"/>
          </a:p>
        </p:txBody>
      </p:sp>
    </p:spTree>
    <p:extLst>
      <p:ext uri="{BB962C8B-B14F-4D97-AF65-F5344CB8AC3E}">
        <p14:creationId xmlns:p14="http://schemas.microsoft.com/office/powerpoint/2010/main" val="397758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break the cycle?</a:t>
            </a:r>
          </a:p>
          <a:p>
            <a:endParaRPr lang="en-US" dirty="0"/>
          </a:p>
          <a:p>
            <a:r>
              <a:rPr lang="en-US" dirty="0"/>
              <a:t>Start at the dark blue part.  We can’t directly control our teen, but we can control our own behavior.  If we can approach them differently, we can start to create positive moments that engage them better.</a:t>
            </a:r>
          </a:p>
        </p:txBody>
      </p:sp>
      <p:sp>
        <p:nvSpPr>
          <p:cNvPr id="4" name="Slide Number Placeholder 3"/>
          <p:cNvSpPr>
            <a:spLocks noGrp="1"/>
          </p:cNvSpPr>
          <p:nvPr>
            <p:ph type="sldNum" sz="quarter" idx="5"/>
          </p:nvPr>
        </p:nvSpPr>
        <p:spPr/>
        <p:txBody>
          <a:bodyPr/>
          <a:lstStyle/>
          <a:p>
            <a:fld id="{1B324095-D171-4341-A9DD-CA8C38DFA13D}" type="slidenum">
              <a:rPr lang="en-US" smtClean="0"/>
              <a:t>11</a:t>
            </a:fld>
            <a:endParaRPr lang="en-US" dirty="0"/>
          </a:p>
        </p:txBody>
      </p:sp>
    </p:spTree>
    <p:extLst>
      <p:ext uri="{BB962C8B-B14F-4D97-AF65-F5344CB8AC3E}">
        <p14:creationId xmlns:p14="http://schemas.microsoft.com/office/powerpoint/2010/main" val="2400587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action items – talking to teacher/school, learning about IEP/504, consult with PCP about meds, look for therapies to treat a MH condition, signing child up for activities to have more social opportunities</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85</a:t>
            </a:fld>
            <a:endParaRPr lang="en-US" dirty="0"/>
          </a:p>
        </p:txBody>
      </p:sp>
    </p:spTree>
    <p:extLst>
      <p:ext uri="{BB962C8B-B14F-4D97-AF65-F5344CB8AC3E}">
        <p14:creationId xmlns:p14="http://schemas.microsoft.com/office/powerpoint/2010/main" val="31409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Gotham-Medium" panose="02000604030000020004" pitchFamily="50" charset="0"/>
              </a:rPr>
              <a:t>E. </a:t>
            </a:r>
            <a:r>
              <a:rPr lang="en-US" sz="1200" b="0" i="0" u="none" strike="noStrike" baseline="0" dirty="0">
                <a:latin typeface="Gotham-Book" panose="02000604040000020004" pitchFamily="50" charset="0"/>
              </a:rPr>
              <a:t>How to do Special Time. Refer to Handout 3: Special Time and review guidelines with parent</a:t>
            </a:r>
          </a:p>
          <a:p>
            <a:pPr algn="l"/>
            <a:r>
              <a:rPr lang="en-US" sz="1200" b="0" i="0" u="none" strike="noStrike" baseline="0" dirty="0">
                <a:latin typeface="Gotham-Book" panose="02000604040000020004" pitchFamily="50" charset="0"/>
              </a:rPr>
              <a:t>1. Schedule 10-15 min per day (set a timer) of “Special Time” to play with your child.</a:t>
            </a:r>
          </a:p>
          <a:p>
            <a:pPr algn="l"/>
            <a:r>
              <a:rPr lang="en-US" sz="1200" b="0" i="0" u="none" strike="noStrike" baseline="0" dirty="0">
                <a:latin typeface="Gotham-Book" panose="02000604040000020004" pitchFamily="50" charset="0"/>
              </a:rPr>
              <a:t>2. Child picks the activity (can set ground rules: no electronics, must be free, avoid competitive games</a:t>
            </a:r>
          </a:p>
          <a:p>
            <a:pPr algn="l"/>
            <a:r>
              <a:rPr lang="en-US" sz="1200" b="0" i="0" u="none" strike="noStrike" baseline="0" dirty="0">
                <a:latin typeface="Gotham-Book" panose="02000604040000020004" pitchFamily="50" charset="0"/>
              </a:rPr>
              <a:t>with a winner and loser).</a:t>
            </a:r>
          </a:p>
          <a:p>
            <a:pPr algn="l"/>
            <a:r>
              <a:rPr lang="en-US" sz="1200" b="0" i="0" u="none" strike="noStrike" baseline="0" dirty="0">
                <a:latin typeface="Gotham-Book" panose="02000604040000020004" pitchFamily="50" charset="0"/>
              </a:rPr>
              <a:t>3. Parent will use attending skills during Special Time.</a:t>
            </a:r>
          </a:p>
          <a:p>
            <a:pPr algn="l"/>
            <a:r>
              <a:rPr lang="en-US" sz="1200" b="0" i="0" u="none" strike="noStrike" baseline="0" dirty="0">
                <a:latin typeface="Gotham-Book" panose="02000604040000020004" pitchFamily="50" charset="0"/>
              </a:rPr>
              <a:t>a. Describe child’s activity like a sports commentator: i.e., “You are…putting the red block on the blue</a:t>
            </a:r>
          </a:p>
          <a:p>
            <a:pPr algn="l"/>
            <a:r>
              <a:rPr lang="en-US" sz="1200" b="0" i="0" u="none" strike="noStrike" baseline="0" dirty="0">
                <a:latin typeface="Gotham-Book" panose="02000604040000020004" pitchFamily="50" charset="0"/>
              </a:rPr>
              <a:t>one. It looks like you are ______ [searching for a matching piece]”</a:t>
            </a:r>
          </a:p>
          <a:p>
            <a:pPr algn="l"/>
            <a:r>
              <a:rPr lang="en-US" sz="1200" b="0" i="0" u="none" strike="noStrike" baseline="0" dirty="0">
                <a:latin typeface="Gotham-Book" panose="02000604040000020004" pitchFamily="50" charset="0"/>
              </a:rPr>
              <a:t>b. Be positive and enthusiastic. No conversations about past or future or controversial topics </a:t>
            </a:r>
            <a:r>
              <a:rPr lang="en-US" sz="1200" b="0" i="1" u="none" strike="noStrike" baseline="0" dirty="0">
                <a:latin typeface="Gotham-BookItalic" panose="02000603040000020004" pitchFamily="50" charset="0"/>
              </a:rPr>
              <a:t>e.g.</a:t>
            </a:r>
          </a:p>
          <a:p>
            <a:pPr algn="l"/>
            <a:r>
              <a:rPr lang="en-US" sz="1200" b="0" i="1" u="none" strike="noStrike" baseline="0" dirty="0">
                <a:latin typeface="Gotham-BookItalic" panose="02000603040000020004" pitchFamily="50" charset="0"/>
              </a:rPr>
              <a:t>how he got in trouble at school yesterday, how he needs to clean his room . . . </a:t>
            </a:r>
            <a:r>
              <a:rPr lang="en-US" sz="1200" b="0" i="0" u="none" strike="noStrike" baseline="0" dirty="0">
                <a:latin typeface="Gotham-Book" panose="02000604040000020004" pitchFamily="50" charset="0"/>
              </a:rPr>
              <a:t>No criticism or</a:t>
            </a:r>
          </a:p>
          <a:p>
            <a:pPr algn="l"/>
            <a:r>
              <a:rPr lang="en-US" sz="1200" b="0" i="0" u="none" strike="noStrike" baseline="0" dirty="0">
                <a:latin typeface="Gotham-Book" panose="02000604040000020004" pitchFamily="50" charset="0"/>
              </a:rPr>
              <a:t>punishment.</a:t>
            </a:r>
          </a:p>
          <a:p>
            <a:pPr algn="l"/>
            <a:r>
              <a:rPr lang="en-US" sz="1200" b="0" i="0" u="none" strike="noStrike" baseline="0" dirty="0">
                <a:latin typeface="Gotham-Book" panose="02000604040000020004" pitchFamily="50" charset="0"/>
              </a:rPr>
              <a:t>c. Do Special Time, even if the child has had negative behaviors that day. In fact, those are the days</a:t>
            </a:r>
          </a:p>
          <a:p>
            <a:pPr algn="l"/>
            <a:r>
              <a:rPr lang="en-US" sz="1200" b="0" i="0" u="none" strike="noStrike" baseline="0" dirty="0">
                <a:latin typeface="Gotham-Book" panose="02000604040000020004" pitchFamily="50" charset="0"/>
              </a:rPr>
              <a:t>when Special Time is needed even more.</a:t>
            </a:r>
          </a:p>
          <a:p>
            <a:pPr algn="l"/>
            <a:r>
              <a:rPr lang="en-US" sz="1200" b="0" i="0" u="none" strike="noStrike" baseline="0" dirty="0">
                <a:latin typeface="Gotham-Book" panose="02000604040000020004" pitchFamily="50" charset="0"/>
              </a:rPr>
              <a:t>d. If negative behavior occurs, coach parents to ignore until it stops (parents can focus on playing</a:t>
            </a:r>
          </a:p>
          <a:p>
            <a:pPr algn="l"/>
            <a:r>
              <a:rPr lang="en-US" sz="1200" b="0" i="0" u="none" strike="noStrike" baseline="0" dirty="0">
                <a:latin typeface="Gotham-Book" panose="02000604040000020004" pitchFamily="50" charset="0"/>
              </a:rPr>
              <a:t>with the toys by themselves). If a major misbehavior happens, handle as usual and redirect to play</a:t>
            </a:r>
          </a:p>
          <a:p>
            <a:pPr algn="l"/>
            <a:r>
              <a:rPr lang="en-US" sz="1200" b="0" i="0" u="none" strike="noStrike" baseline="0" dirty="0">
                <a:latin typeface="Gotham-Book" panose="02000604040000020004" pitchFamily="50" charset="0"/>
              </a:rPr>
              <a:t>appropriately. If major misbehavior continues, say, “Ok, we have to end Special Time for today.</a:t>
            </a:r>
          </a:p>
          <a:p>
            <a:pPr algn="l"/>
            <a:r>
              <a:rPr lang="en-US" sz="1200" b="0" i="0" u="none" strike="noStrike" baseline="0" dirty="0">
                <a:latin typeface="Gotham-Book" panose="02000604040000020004" pitchFamily="50" charset="0"/>
              </a:rPr>
              <a:t>We’ll try it again tomorrow.”</a:t>
            </a:r>
          </a:p>
          <a:p>
            <a:pPr algn="l"/>
            <a:r>
              <a:rPr lang="en-US" sz="1200" b="0" i="0" u="none" strike="noStrike" baseline="0" dirty="0">
                <a:latin typeface="Gotham-Book" panose="02000604040000020004" pitchFamily="50" charset="0"/>
              </a:rPr>
              <a:t>e. Kids older than 9 need less intensive commenting and may use cooperative interactive games</a:t>
            </a:r>
          </a:p>
          <a:p>
            <a:pPr algn="l"/>
            <a:r>
              <a:rPr lang="en-US" sz="1200" b="0" i="0" u="none" strike="noStrike" baseline="0" dirty="0">
                <a:latin typeface="Gotham-Book" panose="02000604040000020004" pitchFamily="50" charset="0"/>
              </a:rPr>
              <a:t>(puzzles, drawing, sports activity or have a conversation about something the child is interested</a:t>
            </a:r>
          </a:p>
          <a:p>
            <a:pPr algn="l"/>
            <a:r>
              <a:rPr lang="en-US" sz="1200" b="0" i="0" u="none" strike="noStrike" baseline="0" dirty="0">
                <a:latin typeface="Gotham-Book" panose="02000604040000020004" pitchFamily="50" charset="0"/>
              </a:rPr>
              <a:t>in). Even teens will benefit from Special Time.</a:t>
            </a:r>
          </a:p>
          <a:p>
            <a:pPr algn="l"/>
            <a:r>
              <a:rPr lang="en-US" sz="1200" b="0" i="0" u="none" strike="noStrike" baseline="0" dirty="0">
                <a:latin typeface="Gotham-Book" panose="02000604040000020004" pitchFamily="50" charset="0"/>
              </a:rPr>
              <a:t>f. Choosing activity: Ask, </a:t>
            </a:r>
            <a:r>
              <a:rPr lang="en-US" sz="1200" b="0" i="1" u="none" strike="noStrike" baseline="0" dirty="0">
                <a:latin typeface="Gotham-BookItalic" panose="02000603040000020004" pitchFamily="50" charset="0"/>
              </a:rPr>
              <a:t>“Will it be hard for your child to find appropriate ideas to do during Special</a:t>
            </a:r>
          </a:p>
          <a:p>
            <a:pPr algn="l"/>
            <a:r>
              <a:rPr lang="en-US" sz="1200" b="0" i="1" u="none" strike="noStrike" baseline="0" dirty="0">
                <a:latin typeface="Gotham-BookItalic" panose="02000603040000020004" pitchFamily="50" charset="0"/>
              </a:rPr>
              <a:t>Time?” </a:t>
            </a:r>
            <a:r>
              <a:rPr lang="en-US" sz="1200" b="0" i="0" u="none" strike="noStrike" baseline="0" dirty="0">
                <a:latin typeface="Gotham-Book" panose="02000604040000020004" pitchFamily="50" charset="0"/>
              </a:rPr>
              <a:t>Direct to Handout on 1:1 Time Activities, for ideas.</a:t>
            </a:r>
          </a:p>
          <a:p>
            <a:pPr algn="l"/>
            <a:r>
              <a:rPr lang="en-US" sz="1200" b="0" i="0" u="none" strike="noStrike" baseline="0" dirty="0">
                <a:latin typeface="Gotham-Book" panose="02000604040000020004" pitchFamily="50" charset="0"/>
              </a:rPr>
              <a:t>4. Ask parents: “Do you foresee any barriers to doing 1:1 Time?”</a:t>
            </a:r>
            <a:endParaRPr lang="en-US" dirty="0"/>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12</a:t>
            </a:fld>
            <a:endParaRPr lang="en-US" dirty="0"/>
          </a:p>
        </p:txBody>
      </p:sp>
    </p:spTree>
    <p:extLst>
      <p:ext uri="{BB962C8B-B14F-4D97-AF65-F5344CB8AC3E}">
        <p14:creationId xmlns:p14="http://schemas.microsoft.com/office/powerpoint/2010/main" val="274610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Brainstorm aloud or in chat – what are some activities your teen might choose (or be willing to try with you) for 1:1 time?</a:t>
            </a:r>
          </a:p>
          <a:p>
            <a:pPr algn="l"/>
            <a:endParaRPr lang="en-US" dirty="0"/>
          </a:p>
          <a:p>
            <a:pPr algn="l"/>
            <a:r>
              <a:rPr lang="en-US" dirty="0"/>
              <a:t>If they are resistant, you might have to make it something extra special the first few times.  E.g. trip to Starbucks or running an errand together they wanted to do</a:t>
            </a:r>
          </a:p>
        </p:txBody>
      </p:sp>
      <p:sp>
        <p:nvSpPr>
          <p:cNvPr id="4" name="Slide Number Placeholder 3"/>
          <p:cNvSpPr>
            <a:spLocks noGrp="1"/>
          </p:cNvSpPr>
          <p:nvPr>
            <p:ph type="sldNum" sz="quarter" idx="5"/>
          </p:nvPr>
        </p:nvSpPr>
        <p:spPr/>
        <p:txBody>
          <a:bodyPr/>
          <a:lstStyle/>
          <a:p>
            <a:fld id="{1B324095-D171-4341-A9DD-CA8C38DFA13D}" type="slidenum">
              <a:rPr lang="en-US" smtClean="0"/>
              <a:t>13</a:t>
            </a:fld>
            <a:endParaRPr lang="en-US" dirty="0"/>
          </a:p>
        </p:txBody>
      </p:sp>
    </p:spTree>
    <p:extLst>
      <p:ext uri="{BB962C8B-B14F-4D97-AF65-F5344CB8AC3E}">
        <p14:creationId xmlns:p14="http://schemas.microsoft.com/office/powerpoint/2010/main" val="297637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F36FA758-3DDB-2A4B-B96B-9465C0449003}"/>
              </a:ext>
            </a:extLst>
          </p:cNvPr>
          <p:cNvSpPr>
            <a:spLocks noGrp="1"/>
          </p:cNvSpPr>
          <p:nvPr>
            <p:ph sz="quarter" idx="10" hasCustomPrompt="1"/>
          </p:nvPr>
        </p:nvSpPr>
        <p:spPr>
          <a:xfrm>
            <a:off x="457200" y="3559452"/>
            <a:ext cx="5205441" cy="443354"/>
          </a:xfrm>
          <a:prstGeom prst="rect">
            <a:avLst/>
          </a:prstGeom>
        </p:spPr>
        <p:txBody>
          <a:bodyPr/>
          <a:lstStyle>
            <a:lvl1pPr marL="0" indent="0">
              <a:buNone/>
              <a:defRPr sz="2000" b="1" i="0">
                <a:solidFill>
                  <a:srgbClr val="007A9B"/>
                </a:solidFill>
                <a:latin typeface="Gotham Medium" panose="02000604030000020004" pitchFamily="50" charset="0"/>
                <a:cs typeface="Arial" panose="020B0604020202020204" pitchFamily="34" charset="0"/>
              </a:defRPr>
            </a:lvl1pPr>
            <a:lvl2pPr marL="457200" indent="0">
              <a:buNone/>
              <a:defRPr sz="2000" b="0" i="0">
                <a:latin typeface="Gotham Medium" panose="02000604030000020004" pitchFamily="2" charset="0"/>
              </a:defRPr>
            </a:lvl2pPr>
            <a:lvl3pPr marL="914400" indent="0">
              <a:buFont typeface="Arial" panose="020B0604020202020204" pitchFamily="34" charset="0"/>
              <a:buNone/>
              <a:defRPr sz="2000" b="0" i="0">
                <a:latin typeface="Gotham Medium" panose="02000604030000020004" pitchFamily="2" charset="0"/>
              </a:defRPr>
            </a:lvl3pPr>
            <a:lvl4pPr marL="1371600" indent="0">
              <a:buNone/>
              <a:defRPr sz="2000" b="0" i="0">
                <a:latin typeface="Gotham Medium" panose="02000604030000020004" pitchFamily="2" charset="0"/>
              </a:defRPr>
            </a:lvl4pPr>
            <a:lvl5pPr marL="1828800" indent="0">
              <a:buNone/>
              <a:defRPr sz="2000" b="0" i="0">
                <a:latin typeface="Gotham Medium" panose="02000604030000020004" pitchFamily="2" charset="0"/>
              </a:defRPr>
            </a:lvl5pPr>
          </a:lstStyle>
          <a:p>
            <a:pPr lvl="0"/>
            <a:r>
              <a:rPr lang="en-US" dirty="0"/>
              <a:t>Title of Presentation</a:t>
            </a:r>
          </a:p>
        </p:txBody>
      </p:sp>
      <p:sp>
        <p:nvSpPr>
          <p:cNvPr id="8" name="Content Placeholder 14">
            <a:extLst>
              <a:ext uri="{FF2B5EF4-FFF2-40B4-BE49-F238E27FC236}">
                <a16:creationId xmlns:a16="http://schemas.microsoft.com/office/drawing/2014/main" id="{0D4D8C89-8D35-8E44-BE49-22667C7DFCE1}"/>
              </a:ext>
            </a:extLst>
          </p:cNvPr>
          <p:cNvSpPr>
            <a:spLocks noGrp="1"/>
          </p:cNvSpPr>
          <p:nvPr>
            <p:ph sz="quarter" idx="11" hasCustomPrompt="1"/>
          </p:nvPr>
        </p:nvSpPr>
        <p:spPr>
          <a:xfrm>
            <a:off x="457200" y="3943350"/>
            <a:ext cx="5205440" cy="381000"/>
          </a:xfrm>
          <a:prstGeom prst="rect">
            <a:avLst/>
          </a:prstGeom>
        </p:spPr>
        <p:txBody>
          <a:bodyPr/>
          <a:lstStyle>
            <a:lvl1pPr marL="0" indent="0">
              <a:buNone/>
              <a:defRPr sz="1800">
                <a:solidFill>
                  <a:srgbClr val="FF763D"/>
                </a:solidFill>
                <a:latin typeface="Gotham Medium" panose="02000604030000020004" pitchFamily="50" charset="0"/>
                <a:cs typeface="Arial" panose="020B0604020202020204" pitchFamily="34" charset="0"/>
              </a:defRPr>
            </a:lvl1pPr>
            <a:lvl2pPr>
              <a:defRPr sz="1800"/>
            </a:lvl2pPr>
            <a:lvl3pPr>
              <a:defRPr sz="1800"/>
            </a:lvl3pPr>
            <a:lvl4pPr>
              <a:defRPr sz="1800"/>
            </a:lvl4pPr>
            <a:lvl5pPr>
              <a:defRPr sz="1800"/>
            </a:lvl5pPr>
          </a:lstStyle>
          <a:p>
            <a:pPr lvl="0"/>
            <a:r>
              <a:rPr lang="en-US" dirty="0"/>
              <a:t>Presenter</a:t>
            </a:r>
          </a:p>
        </p:txBody>
      </p:sp>
      <p:sp>
        <p:nvSpPr>
          <p:cNvPr id="9" name="Content Placeholder 14">
            <a:extLst>
              <a:ext uri="{FF2B5EF4-FFF2-40B4-BE49-F238E27FC236}">
                <a16:creationId xmlns:a16="http://schemas.microsoft.com/office/drawing/2014/main" id="{BF2BB4E0-EB37-F544-B0EE-993903AB9AD1}"/>
              </a:ext>
            </a:extLst>
          </p:cNvPr>
          <p:cNvSpPr>
            <a:spLocks noGrp="1"/>
          </p:cNvSpPr>
          <p:nvPr>
            <p:ph sz="quarter" idx="12" hasCustomPrompt="1"/>
          </p:nvPr>
        </p:nvSpPr>
        <p:spPr>
          <a:xfrm>
            <a:off x="457200" y="4324350"/>
            <a:ext cx="5205440" cy="381000"/>
          </a:xfrm>
          <a:prstGeom prst="rect">
            <a:avLst/>
          </a:prstGeom>
        </p:spPr>
        <p:txBody>
          <a:bodyPr/>
          <a:lstStyle>
            <a:lvl1pPr marL="0" indent="0">
              <a:buNone/>
              <a:defRPr sz="1400" b="1" i="0">
                <a:solidFill>
                  <a:srgbClr val="464A4D"/>
                </a:solidFill>
                <a:latin typeface="Gotham Medium" panose="02000604030000020004" pitchFamily="50" charset="0"/>
                <a:cs typeface="Arial" panose="020B0604020202020204" pitchFamily="34" charset="0"/>
              </a:defRPr>
            </a:lvl1pPr>
            <a:lvl2pPr>
              <a:defRPr sz="1800"/>
            </a:lvl2pPr>
            <a:lvl3pPr>
              <a:defRPr sz="1800"/>
            </a:lvl3pPr>
            <a:lvl4pPr>
              <a:defRPr sz="1800"/>
            </a:lvl4pPr>
            <a:lvl5pPr>
              <a:defRPr sz="1800"/>
            </a:lvl5pPr>
          </a:lstStyle>
          <a:p>
            <a:pPr lvl="0"/>
            <a:r>
              <a:rPr lang="en-US" dirty="0"/>
              <a:t>DATE</a:t>
            </a:r>
          </a:p>
        </p:txBody>
      </p:sp>
    </p:spTree>
    <p:extLst>
      <p:ext uri="{BB962C8B-B14F-4D97-AF65-F5344CB8AC3E}">
        <p14:creationId xmlns:p14="http://schemas.microsoft.com/office/powerpoint/2010/main" val="67286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451236" y="244078"/>
            <a:ext cx="6248400" cy="457200"/>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Slide Category Headline</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455212" y="1809750"/>
            <a:ext cx="4572000" cy="457200"/>
          </a:xfrm>
          <a:prstGeom prst="rect">
            <a:avLst/>
          </a:prstGeom>
        </p:spPr>
        <p:txBody>
          <a:bodyPr/>
          <a:lstStyle>
            <a:lvl1pPr marL="0" indent="0">
              <a:lnSpc>
                <a:spcPts val="3000"/>
              </a:lnSpc>
              <a:spcBef>
                <a:spcPts val="0"/>
              </a:spcBef>
              <a:buNone/>
              <a:defRPr sz="24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451236" y="2266950"/>
            <a:ext cx="5720964" cy="2819400"/>
          </a:xfrm>
          <a:prstGeom prst="rect">
            <a:avLst/>
          </a:prstGeom>
        </p:spPr>
        <p:txBody>
          <a:bodyPr/>
          <a:lstStyle>
            <a:lvl1pPr marL="285750" indent="-285750">
              <a:lnSpc>
                <a:spcPct val="100000"/>
              </a:lnSpc>
              <a:spcBef>
                <a:spcPts val="1200"/>
              </a:spcBef>
              <a:buFont typeface="Arial" panose="020B0604020202020204" pitchFamily="34" charset="0"/>
              <a:buChar char="•"/>
              <a:defRPr sz="1400" b="0" i="0">
                <a:solidFill>
                  <a:schemeClr val="tx1"/>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5" name="Content Placeholder 5">
            <a:extLst>
              <a:ext uri="{FF2B5EF4-FFF2-40B4-BE49-F238E27FC236}">
                <a16:creationId xmlns:a16="http://schemas.microsoft.com/office/drawing/2014/main" id="{EB6B534C-1017-D641-BF69-E6D7298BB263}"/>
              </a:ext>
            </a:extLst>
          </p:cNvPr>
          <p:cNvSpPr>
            <a:spLocks noGrp="1"/>
          </p:cNvSpPr>
          <p:nvPr>
            <p:ph sz="quarter" idx="15" hasCustomPrompt="1"/>
          </p:nvPr>
        </p:nvSpPr>
        <p:spPr>
          <a:xfrm>
            <a:off x="451236" y="472678"/>
            <a:ext cx="6248400" cy="457200"/>
          </a:xfrm>
          <a:prstGeom prst="rect">
            <a:avLst/>
          </a:prstGeom>
        </p:spPr>
        <p:txBody>
          <a:bodyPr/>
          <a:lstStyle>
            <a:lvl1pPr marL="0" indent="0">
              <a:lnSpc>
                <a:spcPts val="3000"/>
              </a:lnSpc>
              <a:spcBef>
                <a:spcPts val="0"/>
              </a:spcBef>
              <a:buNone/>
              <a:defRPr sz="16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Slide Category Sub-head</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455212" y="1069181"/>
            <a:ext cx="6859988" cy="690563"/>
          </a:xfrm>
          <a:prstGeom prst="rect">
            <a:avLst/>
          </a:prstGeom>
        </p:spPr>
        <p:txBody>
          <a:bodyPr/>
          <a:lstStyle>
            <a:lvl1pPr marL="0" indent="0">
              <a:lnSpc>
                <a:spcPct val="100000"/>
              </a:lnSpc>
              <a:spcBef>
                <a:spcPts val="0"/>
              </a:spcBef>
              <a:buNone/>
              <a:defRPr sz="18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6400800" y="1921668"/>
            <a:ext cx="2362200" cy="497682"/>
          </a:xfrm>
          <a:prstGeom prst="rect">
            <a:avLst/>
          </a:prstGeom>
        </p:spPr>
        <p:txBody>
          <a:bodyPr/>
          <a:lstStyle>
            <a:lvl1pPr marL="0" indent="0">
              <a:lnSpc>
                <a:spcPts val="3000"/>
              </a:lnSpc>
              <a:spcBef>
                <a:spcPts val="0"/>
              </a:spcBef>
              <a:buNone/>
              <a:defRPr sz="1800" b="1" i="0">
                <a:solidFill>
                  <a:srgbClr val="DADAD6"/>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6493068" y="2571750"/>
            <a:ext cx="2177664" cy="2327145"/>
          </a:xfrm>
          <a:prstGeom prst="rect">
            <a:avLst/>
          </a:prstGeom>
        </p:spPr>
        <p:txBody>
          <a:bodyPr wrap="square" lIns="0" tIns="0" rIns="0" bIns="0"/>
          <a:lstStyle>
            <a:lvl1pPr marL="0" indent="0">
              <a:lnSpc>
                <a:spcPct val="100000"/>
              </a:lnSpc>
              <a:spcBef>
                <a:spcPts val="0"/>
              </a:spcBef>
              <a:buNone/>
              <a:defRPr sz="11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1310475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B0367B4-5292-4099-BDB3-5673CD885F4C}"/>
              </a:ext>
            </a:extLst>
          </p:cNvPr>
          <p:cNvCxnSpPr/>
          <p:nvPr userDrawn="1"/>
        </p:nvCxnSpPr>
        <p:spPr>
          <a:xfrm>
            <a:off x="533400" y="895350"/>
            <a:ext cx="739140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sp>
        <p:nvSpPr>
          <p:cNvPr id="5" name="Content Placeholder 5">
            <a:extLst>
              <a:ext uri="{FF2B5EF4-FFF2-40B4-BE49-F238E27FC236}">
                <a16:creationId xmlns:a16="http://schemas.microsoft.com/office/drawing/2014/main" id="{6669838A-87A0-4016-BFCE-8124653423B9}"/>
              </a:ext>
            </a:extLst>
          </p:cNvPr>
          <p:cNvSpPr>
            <a:spLocks noGrp="1"/>
          </p:cNvSpPr>
          <p:nvPr>
            <p:ph sz="quarter" idx="12" hasCustomPrompt="1"/>
          </p:nvPr>
        </p:nvSpPr>
        <p:spPr>
          <a:xfrm>
            <a:off x="457200" y="404812"/>
            <a:ext cx="6248400" cy="457200"/>
          </a:xfrm>
          <a:prstGeom prst="rect">
            <a:avLst/>
          </a:prstGeom>
        </p:spPr>
        <p:txBody>
          <a:bodyPr/>
          <a:lstStyle>
            <a:lvl1pPr marL="0" indent="0">
              <a:lnSpc>
                <a:spcPts val="3000"/>
              </a:lnSpc>
              <a:spcBef>
                <a:spcPts val="0"/>
              </a:spcBef>
              <a:buNone/>
              <a:defRPr sz="20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 and text only</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293952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462500" y="358378"/>
            <a:ext cx="6248400" cy="457200"/>
          </a:xfrm>
          <a:prstGeom prst="rect">
            <a:avLst/>
          </a:prstGeom>
        </p:spPr>
        <p:txBody>
          <a:bodyPr/>
          <a:lstStyle>
            <a:lvl1pPr marL="0" indent="0">
              <a:lnSpc>
                <a:spcPts val="3000"/>
              </a:lnSpc>
              <a:spcBef>
                <a:spcPts val="0"/>
              </a:spcBef>
              <a:buNone/>
              <a:defRPr sz="2400" b="1" i="0">
                <a:solidFill>
                  <a:srgbClr val="DADAD6"/>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Topic with callout box 3</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455212" y="1809750"/>
            <a:ext cx="4572000" cy="457200"/>
          </a:xfrm>
          <a:prstGeom prst="rect">
            <a:avLst/>
          </a:prstGeom>
        </p:spPr>
        <p:txBody>
          <a:bodyPr/>
          <a:lstStyle>
            <a:lvl1pPr marL="0" indent="0">
              <a:lnSpc>
                <a:spcPts val="3000"/>
              </a:lnSpc>
              <a:spcBef>
                <a:spcPts val="0"/>
              </a:spcBef>
              <a:buNone/>
              <a:defRPr sz="2400" b="1" i="0">
                <a:solidFill>
                  <a:srgbClr val="FF763D"/>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451236" y="2266950"/>
            <a:ext cx="5568564" cy="2819400"/>
          </a:xfrm>
          <a:prstGeom prst="rect">
            <a:avLst/>
          </a:prstGeom>
        </p:spPr>
        <p:txBody>
          <a:bodyPr/>
          <a:lstStyle>
            <a:lvl1pPr marL="285750" indent="-285750">
              <a:lnSpc>
                <a:spcPct val="100000"/>
              </a:lnSpc>
              <a:spcBef>
                <a:spcPts val="1200"/>
              </a:spcBef>
              <a:buFont typeface="Arial" panose="020B0604020202020204" pitchFamily="34" charset="0"/>
              <a:buChar char="•"/>
              <a:defRPr sz="14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455212" y="1069181"/>
            <a:ext cx="6859988" cy="690563"/>
          </a:xfrm>
          <a:prstGeom prst="rect">
            <a:avLst/>
          </a:prstGeom>
        </p:spPr>
        <p:txBody>
          <a:bodyPr/>
          <a:lstStyle>
            <a:lvl1pPr marL="0" indent="0">
              <a:lnSpc>
                <a:spcPct val="100000"/>
              </a:lnSpc>
              <a:spcBef>
                <a:spcPts val="0"/>
              </a:spcBef>
              <a:buNone/>
              <a:defRPr sz="20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6400800" y="1921668"/>
            <a:ext cx="2362200" cy="497682"/>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6493068" y="2571750"/>
            <a:ext cx="2177664" cy="2327145"/>
          </a:xfrm>
          <a:prstGeom prst="rect">
            <a:avLst/>
          </a:prstGeom>
        </p:spPr>
        <p:txBody>
          <a:bodyPr wrap="square" lIns="0" tIns="0" rIns="0" bIns="0"/>
          <a:lstStyle>
            <a:lvl1pPr marL="0" indent="0">
              <a:lnSpc>
                <a:spcPct val="100000"/>
              </a:lnSpc>
              <a:spcBef>
                <a:spcPts val="0"/>
              </a:spcBef>
              <a:buNone/>
              <a:defRPr sz="11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4239594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1505607" y="1200150"/>
            <a:ext cx="4724400" cy="443354"/>
          </a:xfrm>
          <a:prstGeom prst="rect">
            <a:avLst/>
          </a:prstGeom>
        </p:spPr>
        <p:txBody>
          <a:bodyPr/>
          <a:lstStyle>
            <a:lvl1pPr marL="0" indent="0">
              <a:buNone/>
              <a:defRPr sz="2800" b="1" i="0">
                <a:solidFill>
                  <a:srgbClr val="FF763D"/>
                </a:solidFill>
                <a:latin typeface="Gotham Medium" panose="02000604030000020004" pitchFamily="50" charset="0"/>
                <a:cs typeface="Arial" panose="020B0604020202020204" pitchFamily="34" charset="0"/>
              </a:defRPr>
            </a:lvl1pPr>
            <a:lvl2pPr marL="457200" indent="0">
              <a:buNone/>
              <a:defRPr sz="2000" b="0" i="0">
                <a:latin typeface="Gotham Medium" panose="02000604030000020004" pitchFamily="2" charset="0"/>
              </a:defRPr>
            </a:lvl2pPr>
            <a:lvl3pPr marL="914400" indent="0">
              <a:buFont typeface="Arial" panose="020B0604020202020204" pitchFamily="34" charset="0"/>
              <a:buNone/>
              <a:defRPr sz="2000" b="0" i="0">
                <a:latin typeface="Gotham Medium" panose="02000604030000020004" pitchFamily="2" charset="0"/>
              </a:defRPr>
            </a:lvl3pPr>
            <a:lvl4pPr marL="1371600" indent="0">
              <a:buNone/>
              <a:defRPr sz="2000" b="0" i="0">
                <a:latin typeface="Gotham Medium" panose="02000604030000020004" pitchFamily="2" charset="0"/>
              </a:defRPr>
            </a:lvl4pPr>
            <a:lvl5pPr marL="1828800" indent="0">
              <a:buNone/>
              <a:defRPr sz="2000" b="0" i="0">
                <a:latin typeface="Gotham Medium" panose="02000604030000020004" pitchFamily="2" charset="0"/>
              </a:defRPr>
            </a:lvl5pPr>
          </a:lstStyle>
          <a:p>
            <a:pPr lvl="0"/>
            <a:r>
              <a:rPr lang="en-US" dirty="0"/>
              <a:t>Title Slide</a:t>
            </a:r>
          </a:p>
        </p:txBody>
      </p:sp>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1505607" y="1643504"/>
            <a:ext cx="5276850" cy="3290446"/>
          </a:xfrm>
          <a:prstGeom prst="rect">
            <a:avLst/>
          </a:prstGeom>
        </p:spPr>
        <p:txBody>
          <a:bodyPr/>
          <a:lstStyle>
            <a:lvl1pPr marL="0" indent="0">
              <a:lnSpc>
                <a:spcPts val="3200"/>
              </a:lnSpc>
              <a:buNone/>
              <a:defRPr sz="20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7013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4" name="Content Placeholder 5">
            <a:extLst>
              <a:ext uri="{FF2B5EF4-FFF2-40B4-BE49-F238E27FC236}">
                <a16:creationId xmlns:a16="http://schemas.microsoft.com/office/drawing/2014/main" id="{738694C5-2B54-4CB7-A03A-8DE16E112448}"/>
              </a:ext>
            </a:extLst>
          </p:cNvPr>
          <p:cNvSpPr>
            <a:spLocks noGrp="1"/>
          </p:cNvSpPr>
          <p:nvPr>
            <p:ph sz="quarter" idx="12" hasCustomPrompt="1"/>
          </p:nvPr>
        </p:nvSpPr>
        <p:spPr>
          <a:xfrm>
            <a:off x="451236" y="244078"/>
            <a:ext cx="6248400" cy="457200"/>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Slide Category Headline</a:t>
            </a:r>
          </a:p>
        </p:txBody>
      </p:sp>
      <p:sp>
        <p:nvSpPr>
          <p:cNvPr id="25" name="Content Placeholder 5">
            <a:extLst>
              <a:ext uri="{FF2B5EF4-FFF2-40B4-BE49-F238E27FC236}">
                <a16:creationId xmlns:a16="http://schemas.microsoft.com/office/drawing/2014/main" id="{4D08D08F-85C1-408F-A6CB-761702DBD616}"/>
              </a:ext>
            </a:extLst>
          </p:cNvPr>
          <p:cNvSpPr>
            <a:spLocks noGrp="1"/>
          </p:cNvSpPr>
          <p:nvPr>
            <p:ph sz="quarter" idx="13" hasCustomPrompt="1"/>
          </p:nvPr>
        </p:nvSpPr>
        <p:spPr>
          <a:xfrm>
            <a:off x="455212" y="1809750"/>
            <a:ext cx="4572000" cy="457200"/>
          </a:xfrm>
          <a:prstGeom prst="rect">
            <a:avLst/>
          </a:prstGeom>
        </p:spPr>
        <p:txBody>
          <a:bodyPr/>
          <a:lstStyle>
            <a:lvl1pPr marL="0" indent="0">
              <a:lnSpc>
                <a:spcPts val="3000"/>
              </a:lnSpc>
              <a:spcBef>
                <a:spcPts val="0"/>
              </a:spcBef>
              <a:buNone/>
              <a:defRPr sz="24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26" name="Content Placeholder 5">
            <a:extLst>
              <a:ext uri="{FF2B5EF4-FFF2-40B4-BE49-F238E27FC236}">
                <a16:creationId xmlns:a16="http://schemas.microsoft.com/office/drawing/2014/main" id="{F2A190BB-729B-46C4-9B5D-C0CDA2D1EE33}"/>
              </a:ext>
            </a:extLst>
          </p:cNvPr>
          <p:cNvSpPr>
            <a:spLocks noGrp="1"/>
          </p:cNvSpPr>
          <p:nvPr>
            <p:ph sz="quarter" idx="14" hasCustomPrompt="1"/>
          </p:nvPr>
        </p:nvSpPr>
        <p:spPr>
          <a:xfrm>
            <a:off x="451236" y="2266950"/>
            <a:ext cx="5720964" cy="2819400"/>
          </a:xfrm>
          <a:prstGeom prst="rect">
            <a:avLst/>
          </a:prstGeom>
        </p:spPr>
        <p:txBody>
          <a:bodyPr/>
          <a:lstStyle>
            <a:lvl1pPr marL="285750" indent="-285750">
              <a:lnSpc>
                <a:spcPct val="100000"/>
              </a:lnSpc>
              <a:spcBef>
                <a:spcPts val="1200"/>
              </a:spcBef>
              <a:buFont typeface="Arial" panose="020B0604020202020204" pitchFamily="34" charset="0"/>
              <a:buChar char="•"/>
              <a:defRPr sz="1400" b="0" i="0">
                <a:solidFill>
                  <a:schemeClr val="tx1"/>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27" name="Content Placeholder 5">
            <a:extLst>
              <a:ext uri="{FF2B5EF4-FFF2-40B4-BE49-F238E27FC236}">
                <a16:creationId xmlns:a16="http://schemas.microsoft.com/office/drawing/2014/main" id="{B286B533-C093-46E3-9969-6486A1243E98}"/>
              </a:ext>
            </a:extLst>
          </p:cNvPr>
          <p:cNvSpPr>
            <a:spLocks noGrp="1"/>
          </p:cNvSpPr>
          <p:nvPr>
            <p:ph sz="quarter" idx="15" hasCustomPrompt="1"/>
          </p:nvPr>
        </p:nvSpPr>
        <p:spPr>
          <a:xfrm>
            <a:off x="451236" y="472678"/>
            <a:ext cx="6248400" cy="457200"/>
          </a:xfrm>
          <a:prstGeom prst="rect">
            <a:avLst/>
          </a:prstGeom>
        </p:spPr>
        <p:txBody>
          <a:bodyPr/>
          <a:lstStyle>
            <a:lvl1pPr marL="0" indent="0">
              <a:lnSpc>
                <a:spcPts val="3000"/>
              </a:lnSpc>
              <a:spcBef>
                <a:spcPts val="0"/>
              </a:spcBef>
              <a:buNone/>
              <a:defRPr sz="16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Slide Category Sub-head</a:t>
            </a:r>
          </a:p>
        </p:txBody>
      </p:sp>
      <p:sp>
        <p:nvSpPr>
          <p:cNvPr id="28" name="Content Placeholder 5">
            <a:extLst>
              <a:ext uri="{FF2B5EF4-FFF2-40B4-BE49-F238E27FC236}">
                <a16:creationId xmlns:a16="http://schemas.microsoft.com/office/drawing/2014/main" id="{5FB547AA-EED1-4078-9DCA-2610CFFB60A9}"/>
              </a:ext>
            </a:extLst>
          </p:cNvPr>
          <p:cNvSpPr>
            <a:spLocks noGrp="1"/>
          </p:cNvSpPr>
          <p:nvPr>
            <p:ph sz="quarter" idx="16" hasCustomPrompt="1"/>
          </p:nvPr>
        </p:nvSpPr>
        <p:spPr>
          <a:xfrm>
            <a:off x="455212" y="1069181"/>
            <a:ext cx="6859988" cy="690563"/>
          </a:xfrm>
          <a:prstGeom prst="rect">
            <a:avLst/>
          </a:prstGeom>
        </p:spPr>
        <p:txBody>
          <a:bodyPr/>
          <a:lstStyle>
            <a:lvl1pPr marL="0" indent="0">
              <a:lnSpc>
                <a:spcPct val="100000"/>
              </a:lnSpc>
              <a:spcBef>
                <a:spcPts val="0"/>
              </a:spcBef>
              <a:buNone/>
              <a:defRPr sz="18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29" name="Content Placeholder 5">
            <a:extLst>
              <a:ext uri="{FF2B5EF4-FFF2-40B4-BE49-F238E27FC236}">
                <a16:creationId xmlns:a16="http://schemas.microsoft.com/office/drawing/2014/main" id="{BFEBAD7E-1C9C-4A6B-B5A4-5ED3058678B4}"/>
              </a:ext>
            </a:extLst>
          </p:cNvPr>
          <p:cNvSpPr>
            <a:spLocks noGrp="1"/>
          </p:cNvSpPr>
          <p:nvPr>
            <p:ph sz="quarter" idx="17" hasCustomPrompt="1"/>
          </p:nvPr>
        </p:nvSpPr>
        <p:spPr>
          <a:xfrm>
            <a:off x="6324600" y="1921668"/>
            <a:ext cx="2438400" cy="497682"/>
          </a:xfrm>
          <a:prstGeom prst="rect">
            <a:avLst/>
          </a:prstGeom>
        </p:spPr>
        <p:txBody>
          <a:bodyPr/>
          <a:lstStyle>
            <a:lvl1pPr marL="0" indent="0">
              <a:lnSpc>
                <a:spcPts val="3000"/>
              </a:lnSpc>
              <a:spcBef>
                <a:spcPts val="0"/>
              </a:spcBef>
              <a:buNone/>
              <a:defRPr sz="1800" b="1" i="0">
                <a:solidFill>
                  <a:srgbClr val="DADAD6"/>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Callout Headline</a:t>
            </a:r>
          </a:p>
        </p:txBody>
      </p:sp>
      <p:sp>
        <p:nvSpPr>
          <p:cNvPr id="30" name="Content Placeholder 5">
            <a:extLst>
              <a:ext uri="{FF2B5EF4-FFF2-40B4-BE49-F238E27FC236}">
                <a16:creationId xmlns:a16="http://schemas.microsoft.com/office/drawing/2014/main" id="{01CB1DAF-1B8B-4F58-81F4-6F40D8565F31}"/>
              </a:ext>
            </a:extLst>
          </p:cNvPr>
          <p:cNvSpPr>
            <a:spLocks noGrp="1"/>
          </p:cNvSpPr>
          <p:nvPr>
            <p:ph sz="quarter" idx="18" hasCustomPrompt="1"/>
          </p:nvPr>
        </p:nvSpPr>
        <p:spPr>
          <a:xfrm>
            <a:off x="6493068" y="2571750"/>
            <a:ext cx="2177664" cy="2327145"/>
          </a:xfrm>
          <a:prstGeom prst="rect">
            <a:avLst/>
          </a:prstGeom>
        </p:spPr>
        <p:txBody>
          <a:bodyPr wrap="square" lIns="0" tIns="0" rIns="0" bIns="0"/>
          <a:lstStyle>
            <a:lvl1pPr marL="0" indent="0">
              <a:lnSpc>
                <a:spcPct val="100000"/>
              </a:lnSpc>
              <a:spcBef>
                <a:spcPts val="0"/>
              </a:spcBef>
              <a:buNone/>
              <a:defRPr sz="11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2380687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83F3A05D-B0C0-48C9-BFAF-33CD1814A30F}"/>
              </a:ext>
            </a:extLst>
          </p:cNvPr>
          <p:cNvSpPr>
            <a:spLocks noGrp="1"/>
          </p:cNvSpPr>
          <p:nvPr>
            <p:ph sz="quarter" idx="13" hasCustomPrompt="1"/>
          </p:nvPr>
        </p:nvSpPr>
        <p:spPr>
          <a:xfrm>
            <a:off x="455212" y="1809750"/>
            <a:ext cx="4572000" cy="457200"/>
          </a:xfrm>
          <a:prstGeom prst="rect">
            <a:avLst/>
          </a:prstGeom>
        </p:spPr>
        <p:txBody>
          <a:bodyPr/>
          <a:lstStyle>
            <a:lvl1pPr marL="0" indent="0">
              <a:lnSpc>
                <a:spcPts val="3000"/>
              </a:lnSpc>
              <a:spcBef>
                <a:spcPts val="0"/>
              </a:spcBef>
              <a:buNone/>
              <a:defRPr sz="24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11" name="Content Placeholder 5">
            <a:extLst>
              <a:ext uri="{FF2B5EF4-FFF2-40B4-BE49-F238E27FC236}">
                <a16:creationId xmlns:a16="http://schemas.microsoft.com/office/drawing/2014/main" id="{47887AFF-2A38-4257-A107-AA62FD3C53DC}"/>
              </a:ext>
            </a:extLst>
          </p:cNvPr>
          <p:cNvSpPr>
            <a:spLocks noGrp="1"/>
          </p:cNvSpPr>
          <p:nvPr>
            <p:ph sz="quarter" idx="14" hasCustomPrompt="1"/>
          </p:nvPr>
        </p:nvSpPr>
        <p:spPr>
          <a:xfrm>
            <a:off x="451236" y="2266950"/>
            <a:ext cx="5720964" cy="2819400"/>
          </a:xfrm>
          <a:prstGeom prst="rect">
            <a:avLst/>
          </a:prstGeom>
        </p:spPr>
        <p:txBody>
          <a:bodyPr/>
          <a:lstStyle>
            <a:lvl1pPr marL="285750" indent="-285750">
              <a:lnSpc>
                <a:spcPct val="100000"/>
              </a:lnSpc>
              <a:spcBef>
                <a:spcPts val="1200"/>
              </a:spcBef>
              <a:buFont typeface="Arial" panose="020B0604020202020204" pitchFamily="34" charset="0"/>
              <a:buChar char="•"/>
              <a:defRPr sz="1400" b="0" i="0">
                <a:solidFill>
                  <a:schemeClr val="tx1"/>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12" name="Content Placeholder 5">
            <a:extLst>
              <a:ext uri="{FF2B5EF4-FFF2-40B4-BE49-F238E27FC236}">
                <a16:creationId xmlns:a16="http://schemas.microsoft.com/office/drawing/2014/main" id="{61084DAB-5B5A-48A6-B450-436CF7C0C71A}"/>
              </a:ext>
            </a:extLst>
          </p:cNvPr>
          <p:cNvSpPr>
            <a:spLocks noGrp="1"/>
          </p:cNvSpPr>
          <p:nvPr>
            <p:ph sz="quarter" idx="15" hasCustomPrompt="1"/>
          </p:nvPr>
        </p:nvSpPr>
        <p:spPr>
          <a:xfrm>
            <a:off x="451236" y="472678"/>
            <a:ext cx="6248400" cy="457200"/>
          </a:xfrm>
          <a:prstGeom prst="rect">
            <a:avLst/>
          </a:prstGeom>
        </p:spPr>
        <p:txBody>
          <a:bodyPr/>
          <a:lstStyle>
            <a:lvl1pPr marL="0" indent="0">
              <a:lnSpc>
                <a:spcPts val="3000"/>
              </a:lnSpc>
              <a:spcBef>
                <a:spcPts val="0"/>
              </a:spcBef>
              <a:buNone/>
              <a:defRPr sz="16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Slide Category Sub-head</a:t>
            </a:r>
          </a:p>
        </p:txBody>
      </p:sp>
      <p:sp>
        <p:nvSpPr>
          <p:cNvPr id="13" name="Content Placeholder 5">
            <a:extLst>
              <a:ext uri="{FF2B5EF4-FFF2-40B4-BE49-F238E27FC236}">
                <a16:creationId xmlns:a16="http://schemas.microsoft.com/office/drawing/2014/main" id="{14ABC968-1CEB-43F9-8D44-4FCEE6705167}"/>
              </a:ext>
            </a:extLst>
          </p:cNvPr>
          <p:cNvSpPr>
            <a:spLocks noGrp="1"/>
          </p:cNvSpPr>
          <p:nvPr>
            <p:ph sz="quarter" idx="16" hasCustomPrompt="1"/>
          </p:nvPr>
        </p:nvSpPr>
        <p:spPr>
          <a:xfrm>
            <a:off x="455212" y="1069181"/>
            <a:ext cx="6859988" cy="690563"/>
          </a:xfrm>
          <a:prstGeom prst="rect">
            <a:avLst/>
          </a:prstGeom>
        </p:spPr>
        <p:txBody>
          <a:bodyPr/>
          <a:lstStyle>
            <a:lvl1pPr marL="0" indent="0">
              <a:lnSpc>
                <a:spcPct val="100000"/>
              </a:lnSpc>
              <a:spcBef>
                <a:spcPts val="0"/>
              </a:spcBef>
              <a:buNone/>
              <a:defRPr sz="18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14" name="Content Placeholder 5">
            <a:extLst>
              <a:ext uri="{FF2B5EF4-FFF2-40B4-BE49-F238E27FC236}">
                <a16:creationId xmlns:a16="http://schemas.microsoft.com/office/drawing/2014/main" id="{4B1A2228-6856-44F2-B31B-69948972687D}"/>
              </a:ext>
            </a:extLst>
          </p:cNvPr>
          <p:cNvSpPr>
            <a:spLocks noGrp="1"/>
          </p:cNvSpPr>
          <p:nvPr>
            <p:ph sz="quarter" idx="17" hasCustomPrompt="1"/>
          </p:nvPr>
        </p:nvSpPr>
        <p:spPr>
          <a:xfrm>
            <a:off x="6324600" y="1921668"/>
            <a:ext cx="2438400" cy="497682"/>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Callout Headline</a:t>
            </a:r>
          </a:p>
        </p:txBody>
      </p:sp>
      <p:sp>
        <p:nvSpPr>
          <p:cNvPr id="15" name="Content Placeholder 5">
            <a:extLst>
              <a:ext uri="{FF2B5EF4-FFF2-40B4-BE49-F238E27FC236}">
                <a16:creationId xmlns:a16="http://schemas.microsoft.com/office/drawing/2014/main" id="{CFF01084-78DB-4783-8FE5-EB45DBAB49DD}"/>
              </a:ext>
            </a:extLst>
          </p:cNvPr>
          <p:cNvSpPr>
            <a:spLocks noGrp="1"/>
          </p:cNvSpPr>
          <p:nvPr>
            <p:ph sz="quarter" idx="18" hasCustomPrompt="1"/>
          </p:nvPr>
        </p:nvSpPr>
        <p:spPr>
          <a:xfrm>
            <a:off x="6493068" y="2571750"/>
            <a:ext cx="2177664" cy="2327145"/>
          </a:xfrm>
          <a:prstGeom prst="rect">
            <a:avLst/>
          </a:prstGeom>
        </p:spPr>
        <p:txBody>
          <a:bodyPr wrap="square" lIns="0" tIns="0" rIns="0" bIns="0"/>
          <a:lstStyle>
            <a:lvl1pPr marL="0" indent="0">
              <a:lnSpc>
                <a:spcPct val="100000"/>
              </a:lnSpc>
              <a:spcBef>
                <a:spcPts val="0"/>
              </a:spcBef>
              <a:buNone/>
              <a:defRPr sz="1100" b="0" i="0">
                <a:solidFill>
                  <a:schemeClr val="tx1"/>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
        <p:nvSpPr>
          <p:cNvPr id="16" name="Content Placeholder 5">
            <a:extLst>
              <a:ext uri="{FF2B5EF4-FFF2-40B4-BE49-F238E27FC236}">
                <a16:creationId xmlns:a16="http://schemas.microsoft.com/office/drawing/2014/main" id="{C3205FBA-4023-40B4-8171-35F1A5F78E1F}"/>
              </a:ext>
            </a:extLst>
          </p:cNvPr>
          <p:cNvSpPr>
            <a:spLocks noGrp="1"/>
          </p:cNvSpPr>
          <p:nvPr>
            <p:ph sz="quarter" idx="12" hasCustomPrompt="1"/>
          </p:nvPr>
        </p:nvSpPr>
        <p:spPr>
          <a:xfrm>
            <a:off x="451236" y="244078"/>
            <a:ext cx="6248400" cy="457200"/>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Slide Category Headline</a:t>
            </a:r>
          </a:p>
        </p:txBody>
      </p:sp>
    </p:spTree>
    <p:extLst>
      <p:ext uri="{BB962C8B-B14F-4D97-AF65-F5344CB8AC3E}">
        <p14:creationId xmlns:p14="http://schemas.microsoft.com/office/powerpoint/2010/main" val="2554067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462500" y="358378"/>
            <a:ext cx="6248400" cy="457200"/>
          </a:xfrm>
          <a:prstGeom prst="rect">
            <a:avLst/>
          </a:prstGeom>
        </p:spPr>
        <p:txBody>
          <a:bodyPr/>
          <a:lstStyle>
            <a:lvl1pPr marL="0" indent="0">
              <a:lnSpc>
                <a:spcPts val="3000"/>
              </a:lnSpc>
              <a:spcBef>
                <a:spcPts val="0"/>
              </a:spcBef>
              <a:buNone/>
              <a:defRPr sz="24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 and text</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451236" y="1123950"/>
            <a:ext cx="5568564" cy="3962400"/>
          </a:xfrm>
          <a:prstGeom prst="rect">
            <a:avLst/>
          </a:prstGeom>
        </p:spPr>
        <p:txBody>
          <a:bodyPr/>
          <a:lstStyle>
            <a:lvl1pPr marL="285750" indent="-285750">
              <a:lnSpc>
                <a:spcPct val="100000"/>
              </a:lnSpc>
              <a:spcBef>
                <a:spcPts val="1200"/>
              </a:spcBef>
              <a:buFont typeface="Arial" panose="020B0604020202020204" pitchFamily="34" charset="0"/>
              <a:buChar char="•"/>
              <a:defRPr sz="1600" b="0" i="0">
                <a:solidFill>
                  <a:schemeClr val="tx1"/>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cxnSp>
        <p:nvCxnSpPr>
          <p:cNvPr id="11" name="Straight Connector 10">
            <a:extLst>
              <a:ext uri="{FF2B5EF4-FFF2-40B4-BE49-F238E27FC236}">
                <a16:creationId xmlns:a16="http://schemas.microsoft.com/office/drawing/2014/main" id="{DF516917-3EF9-4B57-86E3-80BB79783FFE}"/>
              </a:ext>
            </a:extLst>
          </p:cNvPr>
          <p:cNvCxnSpPr/>
          <p:nvPr userDrawn="1"/>
        </p:nvCxnSpPr>
        <p:spPr>
          <a:xfrm>
            <a:off x="533400" y="895350"/>
            <a:ext cx="739140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4255261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462500" y="358378"/>
            <a:ext cx="6248400" cy="457200"/>
          </a:xfrm>
          <a:prstGeom prst="rect">
            <a:avLst/>
          </a:prstGeom>
        </p:spPr>
        <p:txBody>
          <a:bodyPr/>
          <a:lstStyle>
            <a:lvl1pPr marL="0" indent="0">
              <a:lnSpc>
                <a:spcPts val="3000"/>
              </a:lnSpc>
              <a:spcBef>
                <a:spcPts val="0"/>
              </a:spcBef>
              <a:buNone/>
              <a:defRPr sz="2400" b="1" i="0">
                <a:solidFill>
                  <a:srgbClr val="DADAD6"/>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Topic with callout box 3</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455212" y="1809750"/>
            <a:ext cx="4572000" cy="457200"/>
          </a:xfrm>
          <a:prstGeom prst="rect">
            <a:avLst/>
          </a:prstGeom>
        </p:spPr>
        <p:txBody>
          <a:bodyPr/>
          <a:lstStyle>
            <a:lvl1pPr marL="0" indent="0">
              <a:lnSpc>
                <a:spcPts val="3000"/>
              </a:lnSpc>
              <a:spcBef>
                <a:spcPts val="0"/>
              </a:spcBef>
              <a:buNone/>
              <a:defRPr sz="2400" b="1" i="0">
                <a:solidFill>
                  <a:srgbClr val="FF763D"/>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451236" y="2266950"/>
            <a:ext cx="5568564" cy="2819400"/>
          </a:xfrm>
          <a:prstGeom prst="rect">
            <a:avLst/>
          </a:prstGeom>
        </p:spPr>
        <p:txBody>
          <a:bodyPr/>
          <a:lstStyle>
            <a:lvl1pPr marL="285750" indent="-285750">
              <a:lnSpc>
                <a:spcPct val="100000"/>
              </a:lnSpc>
              <a:spcBef>
                <a:spcPts val="1200"/>
              </a:spcBef>
              <a:buFont typeface="Arial" panose="020B0604020202020204" pitchFamily="34" charset="0"/>
              <a:buChar char="•"/>
              <a:defRPr sz="14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455212" y="1069181"/>
            <a:ext cx="6859988" cy="690563"/>
          </a:xfrm>
          <a:prstGeom prst="rect">
            <a:avLst/>
          </a:prstGeom>
        </p:spPr>
        <p:txBody>
          <a:bodyPr/>
          <a:lstStyle>
            <a:lvl1pPr marL="0" indent="0">
              <a:lnSpc>
                <a:spcPct val="100000"/>
              </a:lnSpc>
              <a:spcBef>
                <a:spcPts val="0"/>
              </a:spcBef>
              <a:buNone/>
              <a:defRPr sz="20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6400800" y="1921668"/>
            <a:ext cx="2362200" cy="497682"/>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6493068" y="2571750"/>
            <a:ext cx="2177664" cy="2327145"/>
          </a:xfrm>
          <a:prstGeom prst="rect">
            <a:avLst/>
          </a:prstGeom>
        </p:spPr>
        <p:txBody>
          <a:bodyPr wrap="square" lIns="0" tIns="0" rIns="0" bIns="0"/>
          <a:lstStyle>
            <a:lvl1pPr marL="0" indent="0">
              <a:lnSpc>
                <a:spcPct val="100000"/>
              </a:lnSpc>
              <a:spcBef>
                <a:spcPts val="0"/>
              </a:spcBef>
              <a:buNone/>
              <a:defRPr sz="11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254729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1505607" y="1200150"/>
            <a:ext cx="4724400" cy="443354"/>
          </a:xfrm>
          <a:prstGeom prst="rect">
            <a:avLst/>
          </a:prstGeom>
        </p:spPr>
        <p:txBody>
          <a:bodyPr/>
          <a:lstStyle>
            <a:lvl1pPr marL="0" indent="0">
              <a:buNone/>
              <a:defRPr sz="2800" b="1" i="0">
                <a:solidFill>
                  <a:srgbClr val="FF763D"/>
                </a:solidFill>
                <a:latin typeface="Gotham Medium" panose="02000604030000020004" pitchFamily="50" charset="0"/>
                <a:cs typeface="Arial" panose="020B0604020202020204" pitchFamily="34" charset="0"/>
              </a:defRPr>
            </a:lvl1pPr>
            <a:lvl2pPr marL="457200" indent="0">
              <a:buNone/>
              <a:defRPr sz="2000" b="0" i="0">
                <a:latin typeface="Gotham Medium" panose="02000604030000020004" pitchFamily="2" charset="0"/>
              </a:defRPr>
            </a:lvl2pPr>
            <a:lvl3pPr marL="914400" indent="0">
              <a:buFont typeface="Arial" panose="020B0604020202020204" pitchFamily="34" charset="0"/>
              <a:buNone/>
              <a:defRPr sz="2000" b="0" i="0">
                <a:latin typeface="Gotham Medium" panose="02000604030000020004" pitchFamily="2" charset="0"/>
              </a:defRPr>
            </a:lvl3pPr>
            <a:lvl4pPr marL="1371600" indent="0">
              <a:buNone/>
              <a:defRPr sz="2000" b="0" i="0">
                <a:latin typeface="Gotham Medium" panose="02000604030000020004" pitchFamily="2" charset="0"/>
              </a:defRPr>
            </a:lvl4pPr>
            <a:lvl5pPr marL="1828800" indent="0">
              <a:buNone/>
              <a:defRPr sz="2000" b="0" i="0">
                <a:latin typeface="Gotham Medium" panose="02000604030000020004" pitchFamily="2" charset="0"/>
              </a:defRPr>
            </a:lvl5pPr>
          </a:lstStyle>
          <a:p>
            <a:pPr lvl="0"/>
            <a:r>
              <a:rPr lang="en-US" dirty="0"/>
              <a:t>Title Slide</a:t>
            </a:r>
          </a:p>
        </p:txBody>
      </p:sp>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1505607" y="1643504"/>
            <a:ext cx="5276850" cy="3290446"/>
          </a:xfrm>
          <a:prstGeom prst="rect">
            <a:avLst/>
          </a:prstGeom>
        </p:spPr>
        <p:txBody>
          <a:bodyPr/>
          <a:lstStyle>
            <a:lvl1pPr marL="0" indent="0">
              <a:lnSpc>
                <a:spcPts val="3200"/>
              </a:lnSpc>
              <a:buNone/>
              <a:defRPr sz="20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1506510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462500" y="358378"/>
            <a:ext cx="6248400" cy="457200"/>
          </a:xfrm>
          <a:prstGeom prst="rect">
            <a:avLst/>
          </a:prstGeom>
        </p:spPr>
        <p:txBody>
          <a:bodyPr/>
          <a:lstStyle>
            <a:lvl1pPr marL="0" indent="0">
              <a:lnSpc>
                <a:spcPts val="3000"/>
              </a:lnSpc>
              <a:spcBef>
                <a:spcPts val="0"/>
              </a:spcBef>
              <a:buNone/>
              <a:defRPr sz="2400" b="1" i="0">
                <a:solidFill>
                  <a:srgbClr val="DADAD6"/>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Topic with callout box 3</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455212" y="1809750"/>
            <a:ext cx="4572000" cy="457200"/>
          </a:xfrm>
          <a:prstGeom prst="rect">
            <a:avLst/>
          </a:prstGeom>
        </p:spPr>
        <p:txBody>
          <a:bodyPr/>
          <a:lstStyle>
            <a:lvl1pPr marL="0" indent="0">
              <a:lnSpc>
                <a:spcPts val="3000"/>
              </a:lnSpc>
              <a:spcBef>
                <a:spcPts val="0"/>
              </a:spcBef>
              <a:buNone/>
              <a:defRPr sz="2400" b="1" i="0">
                <a:solidFill>
                  <a:srgbClr val="FF763D"/>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451236" y="2266950"/>
            <a:ext cx="5568564" cy="2819400"/>
          </a:xfrm>
          <a:prstGeom prst="rect">
            <a:avLst/>
          </a:prstGeom>
        </p:spPr>
        <p:txBody>
          <a:bodyPr/>
          <a:lstStyle>
            <a:lvl1pPr marL="285750" indent="-285750">
              <a:lnSpc>
                <a:spcPct val="100000"/>
              </a:lnSpc>
              <a:spcBef>
                <a:spcPts val="1200"/>
              </a:spcBef>
              <a:buFont typeface="Arial" panose="020B0604020202020204" pitchFamily="34" charset="0"/>
              <a:buChar char="•"/>
              <a:defRPr sz="14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455212" y="1069181"/>
            <a:ext cx="6859988" cy="690563"/>
          </a:xfrm>
          <a:prstGeom prst="rect">
            <a:avLst/>
          </a:prstGeom>
        </p:spPr>
        <p:txBody>
          <a:bodyPr/>
          <a:lstStyle>
            <a:lvl1pPr marL="0" indent="0">
              <a:lnSpc>
                <a:spcPct val="100000"/>
              </a:lnSpc>
              <a:spcBef>
                <a:spcPts val="0"/>
              </a:spcBef>
              <a:buNone/>
              <a:defRPr sz="20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6400800" y="1921668"/>
            <a:ext cx="2362200" cy="497682"/>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6493068" y="2571750"/>
            <a:ext cx="2177664" cy="2327145"/>
          </a:xfrm>
          <a:prstGeom prst="rect">
            <a:avLst/>
          </a:prstGeom>
        </p:spPr>
        <p:txBody>
          <a:bodyPr wrap="square" lIns="0" tIns="0" rIns="0" bIns="0"/>
          <a:lstStyle>
            <a:lvl1pPr marL="0" indent="0">
              <a:lnSpc>
                <a:spcPct val="100000"/>
              </a:lnSpc>
              <a:spcBef>
                <a:spcPts val="0"/>
              </a:spcBef>
              <a:buNone/>
              <a:defRPr sz="11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42844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4267200" y="1504950"/>
            <a:ext cx="4267201" cy="443354"/>
          </a:xfrm>
          <a:prstGeom prst="rect">
            <a:avLst/>
          </a:prstGeom>
        </p:spPr>
        <p:txBody>
          <a:bodyPr/>
          <a:lstStyle>
            <a:lvl1pPr marL="0" indent="0">
              <a:buNone/>
              <a:defRPr sz="2000" b="1" i="0">
                <a:solidFill>
                  <a:schemeClr val="bg1"/>
                </a:solidFill>
                <a:latin typeface="Gotham Medium" panose="02000604030000020004" pitchFamily="50" charset="0"/>
                <a:cs typeface="Arial" panose="020B0604020202020204" pitchFamily="34" charset="0"/>
              </a:defRPr>
            </a:lvl1pPr>
            <a:lvl2pPr marL="457200" indent="0">
              <a:buNone/>
              <a:defRPr sz="2000" b="0" i="0">
                <a:latin typeface="Gotham Medium" panose="02000604030000020004" pitchFamily="2" charset="0"/>
              </a:defRPr>
            </a:lvl2pPr>
            <a:lvl3pPr marL="914400" indent="0">
              <a:buFont typeface="Arial" panose="020B0604020202020204" pitchFamily="34" charset="0"/>
              <a:buNone/>
              <a:defRPr sz="2000" b="0" i="0">
                <a:latin typeface="Gotham Medium" panose="02000604030000020004" pitchFamily="2" charset="0"/>
              </a:defRPr>
            </a:lvl3pPr>
            <a:lvl4pPr marL="1371600" indent="0">
              <a:buNone/>
              <a:defRPr sz="2000" b="0" i="0">
                <a:latin typeface="Gotham Medium" panose="02000604030000020004" pitchFamily="2" charset="0"/>
              </a:defRPr>
            </a:lvl4pPr>
            <a:lvl5pPr marL="1828800" indent="0">
              <a:buNone/>
              <a:defRPr sz="2000" b="0" i="0">
                <a:latin typeface="Gotham Medium" panose="02000604030000020004" pitchFamily="2" charset="0"/>
              </a:defRPr>
            </a:lvl5pPr>
          </a:lstStyle>
          <a:p>
            <a:pPr lvl="0"/>
            <a:r>
              <a:rPr lang="en-US" dirty="0"/>
              <a:t>Title of Presentation</a:t>
            </a:r>
          </a:p>
        </p:txBody>
      </p:sp>
      <p:sp>
        <p:nvSpPr>
          <p:cNvPr id="3" name="Content Placeholder 14">
            <a:extLst>
              <a:ext uri="{FF2B5EF4-FFF2-40B4-BE49-F238E27FC236}">
                <a16:creationId xmlns:a16="http://schemas.microsoft.com/office/drawing/2014/main" id="{23B7E78A-2C8A-8F46-88A9-CBF63428167C}"/>
              </a:ext>
            </a:extLst>
          </p:cNvPr>
          <p:cNvSpPr>
            <a:spLocks noGrp="1"/>
          </p:cNvSpPr>
          <p:nvPr>
            <p:ph sz="quarter" idx="11" hasCustomPrompt="1"/>
          </p:nvPr>
        </p:nvSpPr>
        <p:spPr>
          <a:xfrm>
            <a:off x="4267200" y="1888848"/>
            <a:ext cx="4267200" cy="381000"/>
          </a:xfrm>
          <a:prstGeom prst="rect">
            <a:avLst/>
          </a:prstGeom>
        </p:spPr>
        <p:txBody>
          <a:bodyPr/>
          <a:lstStyle>
            <a:lvl1pPr marL="0" indent="0">
              <a:buNone/>
              <a:defRPr sz="1800" b="0" i="0">
                <a:solidFill>
                  <a:schemeClr val="bg1"/>
                </a:solidFill>
                <a:latin typeface="Gotham Medium" panose="02000604030000020004" pitchFamily="50" charset="0"/>
                <a:cs typeface="Arial" panose="020B0604020202020204" pitchFamily="34" charset="0"/>
              </a:defRPr>
            </a:lvl1pPr>
            <a:lvl2pPr>
              <a:defRPr sz="1800"/>
            </a:lvl2pPr>
            <a:lvl3pPr>
              <a:defRPr sz="1800"/>
            </a:lvl3pPr>
            <a:lvl4pPr>
              <a:defRPr sz="1800"/>
            </a:lvl4pPr>
            <a:lvl5pPr>
              <a:defRPr sz="1800"/>
            </a:lvl5pPr>
          </a:lstStyle>
          <a:p>
            <a:pPr lvl="0"/>
            <a:r>
              <a:rPr lang="en-US" dirty="0"/>
              <a:t>Presenter</a:t>
            </a:r>
          </a:p>
        </p:txBody>
      </p:sp>
      <p:sp>
        <p:nvSpPr>
          <p:cNvPr id="4" name="Content Placeholder 14">
            <a:extLst>
              <a:ext uri="{FF2B5EF4-FFF2-40B4-BE49-F238E27FC236}">
                <a16:creationId xmlns:a16="http://schemas.microsoft.com/office/drawing/2014/main" id="{63A0053B-62AA-0845-ACCF-F93B806F8C39}"/>
              </a:ext>
            </a:extLst>
          </p:cNvPr>
          <p:cNvSpPr>
            <a:spLocks noGrp="1"/>
          </p:cNvSpPr>
          <p:nvPr>
            <p:ph sz="quarter" idx="12" hasCustomPrompt="1"/>
          </p:nvPr>
        </p:nvSpPr>
        <p:spPr>
          <a:xfrm>
            <a:off x="4267200" y="2269848"/>
            <a:ext cx="4267200" cy="381000"/>
          </a:xfrm>
          <a:prstGeom prst="rect">
            <a:avLst/>
          </a:prstGeom>
        </p:spPr>
        <p:txBody>
          <a:bodyPr/>
          <a:lstStyle>
            <a:lvl1pPr marL="0" indent="0">
              <a:buNone/>
              <a:defRPr sz="1400" b="1" i="0">
                <a:solidFill>
                  <a:schemeClr val="bg1"/>
                </a:solidFill>
                <a:latin typeface="Gotham Medium" panose="02000604030000020004" pitchFamily="50" charset="0"/>
                <a:cs typeface="Arial" panose="020B0604020202020204" pitchFamily="34" charset="0"/>
              </a:defRPr>
            </a:lvl1pPr>
            <a:lvl2pPr>
              <a:defRPr sz="1800"/>
            </a:lvl2pPr>
            <a:lvl3pPr>
              <a:defRPr sz="1800"/>
            </a:lvl3pPr>
            <a:lvl4pPr>
              <a:defRPr sz="1800"/>
            </a:lvl4pPr>
            <a:lvl5pPr>
              <a:defRPr sz="1800"/>
            </a:lvl5pPr>
          </a:lstStyle>
          <a:p>
            <a:pPr lvl="0"/>
            <a:r>
              <a:rPr lang="en-US" dirty="0"/>
              <a:t>DATE</a:t>
            </a:r>
          </a:p>
        </p:txBody>
      </p:sp>
    </p:spTree>
    <p:extLst>
      <p:ext uri="{BB962C8B-B14F-4D97-AF65-F5344CB8AC3E}">
        <p14:creationId xmlns:p14="http://schemas.microsoft.com/office/powerpoint/2010/main" val="308154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F13F8-2FC0-4C76-8B7E-D220435761DA}"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F3144-03D1-4828-A208-EB7AAA03D9AE}" type="slidenum">
              <a:rPr lang="en-US" smtClean="0"/>
              <a:pPr/>
              <a:t>‹#›</a:t>
            </a:fld>
            <a:endParaRPr lang="en-US"/>
          </a:p>
        </p:txBody>
      </p:sp>
    </p:spTree>
    <p:extLst>
      <p:ext uri="{BB962C8B-B14F-4D97-AF65-F5344CB8AC3E}">
        <p14:creationId xmlns:p14="http://schemas.microsoft.com/office/powerpoint/2010/main" val="3558492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1505607" y="1200150"/>
            <a:ext cx="4724400" cy="443354"/>
          </a:xfrm>
          <a:prstGeom prst="rect">
            <a:avLst/>
          </a:prstGeom>
        </p:spPr>
        <p:txBody>
          <a:bodyPr/>
          <a:lstStyle>
            <a:lvl1pPr marL="0" indent="0">
              <a:buNone/>
              <a:defRPr sz="2800" b="1" i="0">
                <a:solidFill>
                  <a:srgbClr val="FF763D"/>
                </a:solidFill>
                <a:latin typeface="Gotham Medium" panose="02000604030000020004" pitchFamily="50" charset="0"/>
                <a:cs typeface="Arial" panose="020B0604020202020204" pitchFamily="34" charset="0"/>
              </a:defRPr>
            </a:lvl1pPr>
            <a:lvl2pPr marL="457200" indent="0">
              <a:buNone/>
              <a:defRPr sz="2000" b="0" i="0">
                <a:latin typeface="Gotham Medium" panose="02000604030000020004" pitchFamily="2" charset="0"/>
              </a:defRPr>
            </a:lvl2pPr>
            <a:lvl3pPr marL="914400" indent="0">
              <a:buFont typeface="Arial" panose="020B0604020202020204" pitchFamily="34" charset="0"/>
              <a:buNone/>
              <a:defRPr sz="2000" b="0" i="0">
                <a:latin typeface="Gotham Medium" panose="02000604030000020004" pitchFamily="2" charset="0"/>
              </a:defRPr>
            </a:lvl3pPr>
            <a:lvl4pPr marL="1371600" indent="0">
              <a:buNone/>
              <a:defRPr sz="2000" b="0" i="0">
                <a:latin typeface="Gotham Medium" panose="02000604030000020004" pitchFamily="2" charset="0"/>
              </a:defRPr>
            </a:lvl4pPr>
            <a:lvl5pPr marL="1828800" indent="0">
              <a:buNone/>
              <a:defRPr sz="2000" b="0" i="0">
                <a:latin typeface="Gotham Medium" panose="02000604030000020004" pitchFamily="2" charset="0"/>
              </a:defRPr>
            </a:lvl5pPr>
          </a:lstStyle>
          <a:p>
            <a:pPr lvl="0"/>
            <a:r>
              <a:rPr lang="en-US" dirty="0"/>
              <a:t>Title Slide</a:t>
            </a:r>
          </a:p>
        </p:txBody>
      </p:sp>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1505607" y="1643504"/>
            <a:ext cx="5276850" cy="3290446"/>
          </a:xfrm>
          <a:prstGeom prst="rect">
            <a:avLst/>
          </a:prstGeom>
        </p:spPr>
        <p:txBody>
          <a:bodyPr/>
          <a:lstStyle>
            <a:lvl1pPr marL="0" indent="0">
              <a:lnSpc>
                <a:spcPts val="3200"/>
              </a:lnSpc>
              <a:buNone/>
              <a:defRPr sz="20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3218815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998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077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6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0765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78490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8171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1966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2859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1505607" y="1200150"/>
            <a:ext cx="4724400" cy="443354"/>
          </a:xfrm>
          <a:prstGeom prst="rect">
            <a:avLst/>
          </a:prstGeom>
        </p:spPr>
        <p:txBody>
          <a:bodyPr/>
          <a:lstStyle>
            <a:lvl1pPr marL="0" indent="0">
              <a:buNone/>
              <a:defRPr sz="2800" b="1" i="0">
                <a:solidFill>
                  <a:schemeClr val="bg1"/>
                </a:solidFill>
                <a:latin typeface="Gotham Medium" panose="02000604030000020004" pitchFamily="50" charset="0"/>
                <a:cs typeface="Arial" panose="020B0604020202020204" pitchFamily="34" charset="0"/>
              </a:defRPr>
            </a:lvl1pPr>
            <a:lvl2pPr marL="457200" indent="0">
              <a:buNone/>
              <a:defRPr sz="2000" b="0" i="0">
                <a:latin typeface="Gotham Medium" panose="02000604030000020004" pitchFamily="2" charset="0"/>
              </a:defRPr>
            </a:lvl2pPr>
            <a:lvl3pPr marL="914400" indent="0">
              <a:buFont typeface="Arial" panose="020B0604020202020204" pitchFamily="34" charset="0"/>
              <a:buNone/>
              <a:defRPr sz="2000" b="0" i="0">
                <a:latin typeface="Gotham Medium" panose="02000604030000020004" pitchFamily="2" charset="0"/>
              </a:defRPr>
            </a:lvl3pPr>
            <a:lvl4pPr marL="1371600" indent="0">
              <a:buNone/>
              <a:defRPr sz="2000" b="0" i="0">
                <a:latin typeface="Gotham Medium" panose="02000604030000020004" pitchFamily="2" charset="0"/>
              </a:defRPr>
            </a:lvl4pPr>
            <a:lvl5pPr marL="1828800" indent="0">
              <a:buNone/>
              <a:defRPr sz="2000" b="0" i="0">
                <a:latin typeface="Gotham Medium" panose="02000604030000020004" pitchFamily="2" charset="0"/>
              </a:defRPr>
            </a:lvl5pPr>
          </a:lstStyle>
          <a:p>
            <a:pPr lvl="0"/>
            <a:r>
              <a:rPr lang="en-US" dirty="0"/>
              <a:t>Title Slide</a:t>
            </a:r>
          </a:p>
        </p:txBody>
      </p:sp>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1505607" y="1643504"/>
            <a:ext cx="5276850" cy="3290446"/>
          </a:xfrm>
          <a:prstGeom prst="rect">
            <a:avLst/>
          </a:prstGeom>
        </p:spPr>
        <p:txBody>
          <a:bodyPr/>
          <a:lstStyle>
            <a:lvl1pPr marL="0" indent="0">
              <a:lnSpc>
                <a:spcPts val="3200"/>
              </a:lnSpc>
              <a:buNone/>
              <a:defRPr sz="2000" b="0" i="0">
                <a:solidFill>
                  <a:schemeClr val="bg1"/>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1642738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7000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5247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98006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6760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7368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3731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462500" y="358378"/>
            <a:ext cx="6248400" cy="457200"/>
          </a:xfrm>
          <a:prstGeom prst="rect">
            <a:avLst/>
          </a:prstGeom>
        </p:spPr>
        <p:txBody>
          <a:bodyPr/>
          <a:lstStyle>
            <a:lvl1pPr marL="0" indent="0">
              <a:lnSpc>
                <a:spcPts val="3000"/>
              </a:lnSpc>
              <a:spcBef>
                <a:spcPts val="0"/>
              </a:spcBef>
              <a:buNone/>
              <a:defRPr sz="2400" b="1" i="0">
                <a:solidFill>
                  <a:srgbClr val="DADAD6"/>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Topic with callout box 3</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455212" y="1809750"/>
            <a:ext cx="4572000" cy="457200"/>
          </a:xfrm>
          <a:prstGeom prst="rect">
            <a:avLst/>
          </a:prstGeom>
        </p:spPr>
        <p:txBody>
          <a:bodyPr/>
          <a:lstStyle>
            <a:lvl1pPr marL="0" indent="0">
              <a:lnSpc>
                <a:spcPts val="3000"/>
              </a:lnSpc>
              <a:spcBef>
                <a:spcPts val="0"/>
              </a:spcBef>
              <a:buNone/>
              <a:defRPr sz="2400" b="1" i="0">
                <a:solidFill>
                  <a:srgbClr val="FF763D"/>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451236" y="2266950"/>
            <a:ext cx="5568564" cy="2819400"/>
          </a:xfrm>
          <a:prstGeom prst="rect">
            <a:avLst/>
          </a:prstGeom>
        </p:spPr>
        <p:txBody>
          <a:bodyPr/>
          <a:lstStyle>
            <a:lvl1pPr marL="285750" indent="-285750">
              <a:lnSpc>
                <a:spcPct val="100000"/>
              </a:lnSpc>
              <a:spcBef>
                <a:spcPts val="1200"/>
              </a:spcBef>
              <a:buFont typeface="Arial" panose="020B0604020202020204" pitchFamily="34" charset="0"/>
              <a:buChar char="•"/>
              <a:defRPr sz="14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455212" y="1069181"/>
            <a:ext cx="6859988" cy="690563"/>
          </a:xfrm>
          <a:prstGeom prst="rect">
            <a:avLst/>
          </a:prstGeom>
        </p:spPr>
        <p:txBody>
          <a:bodyPr/>
          <a:lstStyle>
            <a:lvl1pPr marL="0" indent="0">
              <a:lnSpc>
                <a:spcPct val="100000"/>
              </a:lnSpc>
              <a:spcBef>
                <a:spcPts val="0"/>
              </a:spcBef>
              <a:buNone/>
              <a:defRPr sz="20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6400800" y="1921668"/>
            <a:ext cx="2362200" cy="497682"/>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6493068" y="2571750"/>
            <a:ext cx="2177664" cy="2327145"/>
          </a:xfrm>
          <a:prstGeom prst="rect">
            <a:avLst/>
          </a:prstGeom>
        </p:spPr>
        <p:txBody>
          <a:bodyPr wrap="square" lIns="0" tIns="0" rIns="0" bIns="0"/>
          <a:lstStyle>
            <a:lvl1pPr marL="0" indent="0">
              <a:lnSpc>
                <a:spcPct val="100000"/>
              </a:lnSpc>
              <a:spcBef>
                <a:spcPts val="0"/>
              </a:spcBef>
              <a:buNone/>
              <a:defRPr sz="11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3637794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1505607" y="1200150"/>
            <a:ext cx="4724400" cy="443354"/>
          </a:xfrm>
          <a:prstGeom prst="rect">
            <a:avLst/>
          </a:prstGeom>
        </p:spPr>
        <p:txBody>
          <a:bodyPr/>
          <a:lstStyle>
            <a:lvl1pPr marL="0" indent="0">
              <a:buNone/>
              <a:defRPr sz="2800" b="1" i="0">
                <a:solidFill>
                  <a:srgbClr val="FF763D"/>
                </a:solidFill>
                <a:latin typeface="Gotham Medium" panose="02000604030000020004" pitchFamily="50" charset="0"/>
                <a:cs typeface="Arial" panose="020B0604020202020204" pitchFamily="34" charset="0"/>
              </a:defRPr>
            </a:lvl1pPr>
            <a:lvl2pPr marL="457200" indent="0">
              <a:buNone/>
              <a:defRPr sz="2000" b="0" i="0">
                <a:latin typeface="Gotham Medium" panose="02000604030000020004" pitchFamily="2" charset="0"/>
              </a:defRPr>
            </a:lvl2pPr>
            <a:lvl3pPr marL="914400" indent="0">
              <a:buFont typeface="Arial" panose="020B0604020202020204" pitchFamily="34" charset="0"/>
              <a:buNone/>
              <a:defRPr sz="2000" b="0" i="0">
                <a:latin typeface="Gotham Medium" panose="02000604030000020004" pitchFamily="2" charset="0"/>
              </a:defRPr>
            </a:lvl3pPr>
            <a:lvl4pPr marL="1371600" indent="0">
              <a:buNone/>
              <a:defRPr sz="2000" b="0" i="0">
                <a:latin typeface="Gotham Medium" panose="02000604030000020004" pitchFamily="2" charset="0"/>
              </a:defRPr>
            </a:lvl4pPr>
            <a:lvl5pPr marL="1828800" indent="0">
              <a:buNone/>
              <a:defRPr sz="2000" b="0" i="0">
                <a:latin typeface="Gotham Medium" panose="02000604030000020004" pitchFamily="2" charset="0"/>
              </a:defRPr>
            </a:lvl5pPr>
          </a:lstStyle>
          <a:p>
            <a:pPr lvl="0"/>
            <a:r>
              <a:rPr lang="en-US" dirty="0"/>
              <a:t>Title Slide</a:t>
            </a:r>
          </a:p>
        </p:txBody>
      </p:sp>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1505607" y="1643504"/>
            <a:ext cx="5276850" cy="3290446"/>
          </a:xfrm>
          <a:prstGeom prst="rect">
            <a:avLst/>
          </a:prstGeom>
        </p:spPr>
        <p:txBody>
          <a:bodyPr/>
          <a:lstStyle>
            <a:lvl1pPr marL="0" indent="0">
              <a:lnSpc>
                <a:spcPts val="3200"/>
              </a:lnSpc>
              <a:buNone/>
              <a:defRPr sz="20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209283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Section Title_Pattern">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utoShape 3"/>
          <p:cNvSpPr>
            <a:spLocks noChangeArrowheads="1"/>
          </p:cNvSpPr>
          <p:nvPr userDrawn="1"/>
        </p:nvSpPr>
        <p:spPr bwMode="auto">
          <a:xfrm>
            <a:off x="228601" y="171450"/>
            <a:ext cx="8683625" cy="4800600"/>
          </a:xfrm>
          <a:prstGeom prst="roundRect">
            <a:avLst>
              <a:gd name="adj" fmla="val 2782"/>
            </a:avLst>
          </a:prstGeom>
          <a:solidFill>
            <a:srgbClr val="0085A2"/>
          </a:solidFill>
          <a:ln w="9525">
            <a:noFill/>
            <a:round/>
            <a:headEnd/>
            <a:tailEnd/>
          </a:ln>
          <a:effectLst/>
        </p:spPr>
        <p:txBody>
          <a:bodyPr wrap="none" anchor="ctr"/>
          <a:lstStyle/>
          <a:p>
            <a:pPr marL="0" algn="l" defTabSz="685800" rtl="0" eaLnBrk="0" latinLnBrk="0" hangingPunct="0">
              <a:defRPr/>
            </a:pPr>
            <a:endParaRPr lang="en-US" sz="1350" kern="1200">
              <a:solidFill>
                <a:srgbClr val="ADCC2B"/>
              </a:solidFill>
              <a:latin typeface="Arial" charset="0"/>
              <a:ea typeface="+mn-ea"/>
              <a:cs typeface="+mn-cs"/>
            </a:endParaRPr>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05391" y="1937462"/>
            <a:ext cx="5403875" cy="3034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33400" y="1885950"/>
            <a:ext cx="7162800" cy="1257300"/>
          </a:xfrm>
        </p:spPr>
        <p:txBody>
          <a:bodyPr anchor="ctr">
            <a:normAutofit/>
          </a:bodyPr>
          <a:lstStyle>
            <a:lvl1pPr algn="l">
              <a:defRPr sz="3000">
                <a:solidFill>
                  <a:schemeClr val="bg1"/>
                </a:solidFill>
              </a:defRPr>
            </a:lvl1pPr>
          </a:lstStyle>
          <a:p>
            <a:r>
              <a:rPr lang="en-US"/>
              <a:t>Click to edit Master title style</a:t>
            </a:r>
          </a:p>
        </p:txBody>
      </p:sp>
      <p:sp>
        <p:nvSpPr>
          <p:cNvPr id="3" name="Subtitle 2"/>
          <p:cNvSpPr>
            <a:spLocks noGrp="1"/>
          </p:cNvSpPr>
          <p:nvPr>
            <p:ph type="subTitle" idx="1"/>
          </p:nvPr>
        </p:nvSpPr>
        <p:spPr>
          <a:xfrm>
            <a:off x="533400" y="3257550"/>
            <a:ext cx="5486400" cy="742950"/>
          </a:xfrm>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7" name="Picture 2" descr="C:\Users\roseh\Desktop\Seattle Children's\art source files\Logos\Seattle Children's Logo - reversed.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7376" y="348805"/>
            <a:ext cx="1941025" cy="224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6688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462500" y="358378"/>
            <a:ext cx="6248400" cy="457200"/>
          </a:xfrm>
          <a:prstGeom prst="rect">
            <a:avLst/>
          </a:prstGeom>
        </p:spPr>
        <p:txBody>
          <a:bodyPr/>
          <a:lstStyle>
            <a:lvl1pPr marL="0" indent="0">
              <a:lnSpc>
                <a:spcPts val="3000"/>
              </a:lnSpc>
              <a:spcBef>
                <a:spcPts val="0"/>
              </a:spcBef>
              <a:buNone/>
              <a:defRPr sz="2400" b="1" i="0">
                <a:solidFill>
                  <a:srgbClr val="DADAD6"/>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Topic with callout box 3</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455212" y="1809750"/>
            <a:ext cx="4572000" cy="457200"/>
          </a:xfrm>
          <a:prstGeom prst="rect">
            <a:avLst/>
          </a:prstGeom>
        </p:spPr>
        <p:txBody>
          <a:bodyPr/>
          <a:lstStyle>
            <a:lvl1pPr marL="0" indent="0">
              <a:lnSpc>
                <a:spcPts val="3000"/>
              </a:lnSpc>
              <a:spcBef>
                <a:spcPts val="0"/>
              </a:spcBef>
              <a:buNone/>
              <a:defRPr sz="2400" b="1" i="0">
                <a:solidFill>
                  <a:srgbClr val="FF763D"/>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451236" y="2266950"/>
            <a:ext cx="5568564" cy="2819400"/>
          </a:xfrm>
          <a:prstGeom prst="rect">
            <a:avLst/>
          </a:prstGeom>
        </p:spPr>
        <p:txBody>
          <a:bodyPr/>
          <a:lstStyle>
            <a:lvl1pPr marL="285750" indent="-285750">
              <a:lnSpc>
                <a:spcPct val="100000"/>
              </a:lnSpc>
              <a:spcBef>
                <a:spcPts val="1200"/>
              </a:spcBef>
              <a:buFont typeface="Arial" panose="020B0604020202020204" pitchFamily="34" charset="0"/>
              <a:buChar char="•"/>
              <a:defRPr sz="14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455212" y="1069181"/>
            <a:ext cx="6859988" cy="690563"/>
          </a:xfrm>
          <a:prstGeom prst="rect">
            <a:avLst/>
          </a:prstGeom>
        </p:spPr>
        <p:txBody>
          <a:bodyPr/>
          <a:lstStyle>
            <a:lvl1pPr marL="0" indent="0">
              <a:lnSpc>
                <a:spcPct val="100000"/>
              </a:lnSpc>
              <a:spcBef>
                <a:spcPts val="0"/>
              </a:spcBef>
              <a:buNone/>
              <a:defRPr sz="2000" b="0" i="0">
                <a:solidFill>
                  <a:srgbClr val="DADAD6"/>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6400800" y="1921668"/>
            <a:ext cx="2362200" cy="497682"/>
          </a:xfrm>
          <a:prstGeom prst="rect">
            <a:avLst/>
          </a:prstGeom>
        </p:spPr>
        <p:txBody>
          <a:bodyPr/>
          <a:lstStyle>
            <a:lvl1pPr marL="0" indent="0">
              <a:lnSpc>
                <a:spcPts val="3000"/>
              </a:lnSpc>
              <a:spcBef>
                <a:spcPts val="0"/>
              </a:spcBef>
              <a:buNone/>
              <a:defRPr sz="18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6493068" y="2571750"/>
            <a:ext cx="2177664" cy="2327145"/>
          </a:xfrm>
          <a:prstGeom prst="rect">
            <a:avLst/>
          </a:prstGeom>
        </p:spPr>
        <p:txBody>
          <a:bodyPr wrap="square" lIns="0" tIns="0" rIns="0" bIns="0"/>
          <a:lstStyle>
            <a:lvl1pPr marL="0" indent="0">
              <a:lnSpc>
                <a:spcPct val="100000"/>
              </a:lnSpc>
              <a:spcBef>
                <a:spcPts val="0"/>
              </a:spcBef>
              <a:buNone/>
              <a:defRPr sz="11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40471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1505607" y="1200150"/>
            <a:ext cx="4724400" cy="443354"/>
          </a:xfrm>
          <a:prstGeom prst="rect">
            <a:avLst/>
          </a:prstGeom>
        </p:spPr>
        <p:txBody>
          <a:bodyPr/>
          <a:lstStyle>
            <a:lvl1pPr marL="0" indent="0">
              <a:buNone/>
              <a:defRPr sz="2800" b="1" i="0">
                <a:solidFill>
                  <a:srgbClr val="FF763D"/>
                </a:solidFill>
                <a:latin typeface="Gotham Medium" panose="02000604030000020004" pitchFamily="50" charset="0"/>
                <a:cs typeface="Arial" panose="020B0604020202020204" pitchFamily="34" charset="0"/>
              </a:defRPr>
            </a:lvl1pPr>
            <a:lvl2pPr marL="457200" indent="0">
              <a:buNone/>
              <a:defRPr sz="2000" b="0" i="0">
                <a:latin typeface="Gotham Medium" panose="02000604030000020004" pitchFamily="2" charset="0"/>
              </a:defRPr>
            </a:lvl2pPr>
            <a:lvl3pPr marL="914400" indent="0">
              <a:buFont typeface="Arial" panose="020B0604020202020204" pitchFamily="34" charset="0"/>
              <a:buNone/>
              <a:defRPr sz="2000" b="0" i="0">
                <a:latin typeface="Gotham Medium" panose="02000604030000020004" pitchFamily="2" charset="0"/>
              </a:defRPr>
            </a:lvl3pPr>
            <a:lvl4pPr marL="1371600" indent="0">
              <a:buNone/>
              <a:defRPr sz="2000" b="0" i="0">
                <a:latin typeface="Gotham Medium" panose="02000604030000020004" pitchFamily="2" charset="0"/>
              </a:defRPr>
            </a:lvl4pPr>
            <a:lvl5pPr marL="1828800" indent="0">
              <a:buNone/>
              <a:defRPr sz="2000" b="0" i="0">
                <a:latin typeface="Gotham Medium" panose="02000604030000020004" pitchFamily="2" charset="0"/>
              </a:defRPr>
            </a:lvl5pPr>
          </a:lstStyle>
          <a:p>
            <a:pPr lvl="0"/>
            <a:r>
              <a:rPr lang="en-US" dirty="0"/>
              <a:t>Title Slide</a:t>
            </a:r>
          </a:p>
        </p:txBody>
      </p:sp>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1505607" y="1643504"/>
            <a:ext cx="5276850" cy="3290446"/>
          </a:xfrm>
          <a:prstGeom prst="rect">
            <a:avLst/>
          </a:prstGeom>
        </p:spPr>
        <p:txBody>
          <a:bodyPr/>
          <a:lstStyle>
            <a:lvl1pPr marL="0" indent="0">
              <a:lnSpc>
                <a:spcPts val="3200"/>
              </a:lnSpc>
              <a:buNone/>
              <a:defRPr sz="2000" b="0" i="0">
                <a:solidFill>
                  <a:srgbClr val="464A4D"/>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342584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F13F8-2FC0-4C76-8B7E-D220435761DA}"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F3144-03D1-4828-A208-EB7AAA03D9AE}" type="slidenum">
              <a:rPr lang="en-US" smtClean="0"/>
              <a:pPr/>
              <a:t>‹#›</a:t>
            </a:fld>
            <a:endParaRPr lang="en-US"/>
          </a:p>
        </p:txBody>
      </p:sp>
    </p:spTree>
    <p:extLst>
      <p:ext uri="{BB962C8B-B14F-4D97-AF65-F5344CB8AC3E}">
        <p14:creationId xmlns:p14="http://schemas.microsoft.com/office/powerpoint/2010/main" val="39635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1933575" y="1200150"/>
            <a:ext cx="5276850" cy="3290446"/>
          </a:xfrm>
          <a:prstGeom prst="rect">
            <a:avLst/>
          </a:prstGeom>
        </p:spPr>
        <p:txBody>
          <a:bodyPr/>
          <a:lstStyle>
            <a:lvl1pPr marL="0" indent="0">
              <a:lnSpc>
                <a:spcPts val="3000"/>
              </a:lnSpc>
              <a:spcBef>
                <a:spcPts val="0"/>
              </a:spcBef>
              <a:buNone/>
              <a:defRPr sz="2400" b="0" i="0">
                <a:solidFill>
                  <a:schemeClr val="bg1">
                    <a:alpha val="60000"/>
                  </a:schemeClr>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br>
              <a:rPr lang="en-US" dirty="0"/>
            </a:b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4192279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457200" y="361950"/>
            <a:ext cx="6248400" cy="457200"/>
          </a:xfrm>
          <a:prstGeom prst="rect">
            <a:avLst/>
          </a:prstGeom>
        </p:spPr>
        <p:txBody>
          <a:bodyPr/>
          <a:lstStyle>
            <a:lvl1pPr marL="0" indent="0">
              <a:lnSpc>
                <a:spcPts val="3000"/>
              </a:lnSpc>
              <a:spcBef>
                <a:spcPts val="0"/>
              </a:spcBef>
              <a:buNone/>
              <a:defRPr sz="2400" b="1" i="0">
                <a:solidFill>
                  <a:srgbClr val="007A9B"/>
                </a:solidFill>
                <a:latin typeface="Gotham Bold"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Topic with photo</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3581400" y="1123950"/>
            <a:ext cx="4572000" cy="457200"/>
          </a:xfrm>
          <a:prstGeom prst="rect">
            <a:avLst/>
          </a:prstGeom>
        </p:spPr>
        <p:txBody>
          <a:bodyPr/>
          <a:lstStyle>
            <a:lvl1pPr marL="0" indent="0">
              <a:lnSpc>
                <a:spcPts val="3000"/>
              </a:lnSpc>
              <a:spcBef>
                <a:spcPts val="0"/>
              </a:spcBef>
              <a:buNone/>
              <a:defRPr sz="2400" b="1" i="0">
                <a:solidFill>
                  <a:srgbClr val="007A9B"/>
                </a:solidFill>
                <a:latin typeface="Gotham Medium" panose="0200060403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3577424" y="1581150"/>
            <a:ext cx="4572000" cy="3429000"/>
          </a:xfrm>
          <a:prstGeom prst="rect">
            <a:avLst/>
          </a:prstGeom>
        </p:spPr>
        <p:txBody>
          <a:bodyPr/>
          <a:lstStyle>
            <a:lvl1pPr marL="285750" indent="-285750">
              <a:lnSpc>
                <a:spcPct val="100000"/>
              </a:lnSpc>
              <a:spcBef>
                <a:spcPts val="1200"/>
              </a:spcBef>
              <a:buFont typeface="Arial" panose="020B0604020202020204" pitchFamily="34" charset="0"/>
              <a:buChar char="•"/>
              <a:defRPr sz="1600" b="0" i="0">
                <a:solidFill>
                  <a:schemeClr val="tx1"/>
                </a:solidFill>
                <a:latin typeface="Gotham Book" panose="02000604040000020004" pitchFamily="50" charset="0"/>
                <a:cs typeface="Arial" panose="020B0604020202020204" pitchFamily="34" charset="0"/>
              </a:defRPr>
            </a:lvl1pPr>
            <a:lvl2pPr marL="457200" indent="0">
              <a:lnSpc>
                <a:spcPts val="3200"/>
              </a:lnSpc>
              <a:buNone/>
              <a:defRPr sz="2000" b="0" i="0">
                <a:solidFill>
                  <a:schemeClr val="bg1"/>
                </a:solidFill>
                <a:latin typeface="Gotham Book" panose="02000604040000020004" pitchFamily="2" charset="0"/>
              </a:defRPr>
            </a:lvl2pPr>
            <a:lvl3pPr marL="914400" indent="0">
              <a:lnSpc>
                <a:spcPts val="3200"/>
              </a:lnSpc>
              <a:buNone/>
              <a:defRPr sz="2000" b="0" i="0">
                <a:solidFill>
                  <a:schemeClr val="bg1"/>
                </a:solidFill>
                <a:latin typeface="Gotham Book" panose="02000604040000020004" pitchFamily="2" charset="0"/>
              </a:defRPr>
            </a:lvl3pPr>
            <a:lvl4pPr marL="1371600" indent="0">
              <a:lnSpc>
                <a:spcPts val="3200"/>
              </a:lnSpc>
              <a:buNone/>
              <a:defRPr sz="2000" b="0" i="0">
                <a:solidFill>
                  <a:schemeClr val="bg1"/>
                </a:solidFill>
                <a:latin typeface="Gotham Book" panose="02000604040000020004" pitchFamily="2" charset="0"/>
              </a:defRPr>
            </a:lvl4pPr>
            <a:lvl5pPr marL="1828800" indent="0">
              <a:lnSpc>
                <a:spcPts val="3200"/>
              </a:lnSpc>
              <a:buNone/>
              <a:defRPr sz="2000"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Tree>
    <p:extLst>
      <p:ext uri="{BB962C8B-B14F-4D97-AF65-F5344CB8AC3E}">
        <p14:creationId xmlns:p14="http://schemas.microsoft.com/office/powerpoint/2010/main" val="2605576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1.xml"/><Relationship Id="rId1" Type="http://schemas.openxmlformats.org/officeDocument/2006/relationships/slideLayout" Target="../slideLayouts/slideLayout22.xml"/><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12.xml"/><Relationship Id="rId1" Type="http://schemas.openxmlformats.org/officeDocument/2006/relationships/slideLayout" Target="../slideLayouts/slideLayout23.xml"/><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theme" Target="../theme/theme13.xml"/><Relationship Id="rId1" Type="http://schemas.openxmlformats.org/officeDocument/2006/relationships/slideLayout" Target="../slideLayouts/slideLayout24.xml"/><Relationship Id="rId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7.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9.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theme" Target="../theme/theme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5A96DD-5E6B-5843-B125-90BCA016B6F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52128" cy="5212080"/>
          </a:xfrm>
          <a:prstGeom prst="rect">
            <a:avLst/>
          </a:prstGeom>
        </p:spPr>
      </p:pic>
      <p:sp>
        <p:nvSpPr>
          <p:cNvPr id="8" name="Rectangle 7">
            <a:extLst>
              <a:ext uri="{FF2B5EF4-FFF2-40B4-BE49-F238E27FC236}">
                <a16:creationId xmlns:a16="http://schemas.microsoft.com/office/drawing/2014/main" id="{6DD6B562-E39E-A742-998E-AB412B98FE81}"/>
              </a:ext>
            </a:extLst>
          </p:cNvPr>
          <p:cNvSpPr/>
          <p:nvPr userDrawn="1"/>
        </p:nvSpPr>
        <p:spPr>
          <a:xfrm>
            <a:off x="0" y="3228775"/>
            <a:ext cx="9152128" cy="19833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dirty="0"/>
          </a:p>
        </p:txBody>
      </p:sp>
      <p:sp>
        <p:nvSpPr>
          <p:cNvPr id="10" name="TextBox 9">
            <a:extLst>
              <a:ext uri="{FF2B5EF4-FFF2-40B4-BE49-F238E27FC236}">
                <a16:creationId xmlns:a16="http://schemas.microsoft.com/office/drawing/2014/main" id="{6A5ACDE9-BA35-B546-B49A-947D7D88E0BF}"/>
              </a:ext>
            </a:extLst>
          </p:cNvPr>
          <p:cNvSpPr txBox="1"/>
          <p:nvPr userDrawn="1"/>
        </p:nvSpPr>
        <p:spPr>
          <a:xfrm>
            <a:off x="8431217" y="2967165"/>
            <a:ext cx="686406" cy="261610"/>
          </a:xfrm>
          <a:prstGeom prst="rect">
            <a:avLst/>
          </a:prstGeom>
          <a:noFill/>
        </p:spPr>
        <p:txBody>
          <a:bodyPr wrap="none" rtlCol="0">
            <a:spAutoFit/>
          </a:bodyPr>
          <a:lstStyle/>
          <a:p>
            <a:r>
              <a:rPr lang="en-US" sz="1100" dirty="0">
                <a:solidFill>
                  <a:schemeClr val="bg1"/>
                </a:solidFill>
                <a:latin typeface="Montserrat" panose="00000500000000000000" pitchFamily="50" charset="0"/>
                <a:cs typeface="Arial" panose="020B0604020202020204" pitchFamily="34" charset="0"/>
              </a:rPr>
              <a:t>Patrick</a:t>
            </a:r>
          </a:p>
        </p:txBody>
      </p:sp>
      <p:pic>
        <p:nvPicPr>
          <p:cNvPr id="4" name="Picture 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31306" y="3685052"/>
            <a:ext cx="2143114" cy="944098"/>
          </a:xfrm>
          <a:prstGeom prst="rect">
            <a:avLst/>
          </a:prstGeom>
        </p:spPr>
      </p:pic>
    </p:spTree>
    <p:extLst>
      <p:ext uri="{BB962C8B-B14F-4D97-AF65-F5344CB8AC3E}">
        <p14:creationId xmlns:p14="http://schemas.microsoft.com/office/powerpoint/2010/main" val="3639958900"/>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464A4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171740-0619-DA48-AD2E-D21D1ACC79EE}"/>
              </a:ext>
            </a:extLst>
          </p:cNvPr>
          <p:cNvSpPr/>
          <p:nvPr userDrawn="1"/>
        </p:nvSpPr>
        <p:spPr>
          <a:xfrm>
            <a:off x="6248400" y="1927651"/>
            <a:ext cx="2529840" cy="2853899"/>
          </a:xfrm>
          <a:prstGeom prst="rect">
            <a:avLst/>
          </a:prstGeom>
          <a:solidFill>
            <a:srgbClr val="DAD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B39C46B-506C-7549-A66C-9396A6C02563}"/>
              </a:ext>
            </a:extLst>
          </p:cNvPr>
          <p:cNvCxnSpPr>
            <a:cxnSpLocks/>
          </p:cNvCxnSpPr>
          <p:nvPr userDrawn="1"/>
        </p:nvCxnSpPr>
        <p:spPr>
          <a:xfrm>
            <a:off x="6477000" y="2430851"/>
            <a:ext cx="2027153"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2D3C63-9D48-AD46-B05F-1B3E0BFB2BD0}"/>
              </a:ext>
            </a:extLst>
          </p:cNvPr>
          <p:cNvCxnSpPr/>
          <p:nvPr userDrawn="1"/>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5E1D4CA-447B-4A61-ABC1-26B1275A04F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8677" t="-14204" r="30356" b="31869"/>
          <a:stretch/>
        </p:blipFill>
        <p:spPr>
          <a:xfrm>
            <a:off x="8229600" y="66751"/>
            <a:ext cx="762000" cy="762000"/>
          </a:xfrm>
          <a:prstGeom prst="rect">
            <a:avLst/>
          </a:prstGeom>
        </p:spPr>
      </p:pic>
    </p:spTree>
    <p:extLst>
      <p:ext uri="{BB962C8B-B14F-4D97-AF65-F5344CB8AC3E}">
        <p14:creationId xmlns:p14="http://schemas.microsoft.com/office/powerpoint/2010/main" val="3258827965"/>
      </p:ext>
    </p:extLst>
  </p:cSld>
  <p:clrMap bg1="lt1" tx1="dk1" bg2="lt2" tx2="dk2" accent1="accent1" accent2="accent2" accent3="accent3" accent4="accent4" accent5="accent5" accent6="accent6" hlink="hlink" folHlink="folHlink"/>
  <p:sldLayoutIdLst>
    <p:sldLayoutId id="2147483757" r:id="rId1"/>
    <p:sldLayoutId id="2147483895" r:id="rId2"/>
    <p:sldLayoutId id="214748389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513BFE-6BBE-5545-A478-F66B81772E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9" name="TextBox 8">
            <a:extLst>
              <a:ext uri="{FF2B5EF4-FFF2-40B4-BE49-F238E27FC236}">
                <a16:creationId xmlns:a16="http://schemas.microsoft.com/office/drawing/2014/main" id="{BFFBABCB-E4EE-7646-95E0-6B1F340F8672}"/>
              </a:ext>
            </a:extLst>
          </p:cNvPr>
          <p:cNvSpPr txBox="1"/>
          <p:nvPr userDrawn="1"/>
        </p:nvSpPr>
        <p:spPr>
          <a:xfrm>
            <a:off x="533400" y="2419350"/>
            <a:ext cx="3200400" cy="533400"/>
          </a:xfrm>
          <a:prstGeom prst="rect">
            <a:avLst/>
          </a:prstGeom>
          <a:noFill/>
        </p:spPr>
        <p:txBody>
          <a:bodyPr wrap="square" rtlCol="0">
            <a:noAutofit/>
          </a:bodyPr>
          <a:lstStyle/>
          <a:p>
            <a:pPr>
              <a:lnSpc>
                <a:spcPts val="3200"/>
              </a:lnSpc>
            </a:pPr>
            <a:r>
              <a:rPr lang="en-US" sz="2800" b="1" dirty="0">
                <a:solidFill>
                  <a:schemeClr val="bg1">
                    <a:lumMod val="95000"/>
                  </a:schemeClr>
                </a:solidFill>
                <a:latin typeface="Gotham Medium" panose="02000604030000020004" pitchFamily="50" charset="0"/>
                <a:cs typeface="Arial" panose="020B0604020202020204" pitchFamily="34" charset="0"/>
              </a:rPr>
              <a:t>Any Questions?</a:t>
            </a:r>
          </a:p>
        </p:txBody>
      </p:sp>
      <p:sp>
        <p:nvSpPr>
          <p:cNvPr id="11" name="TextBox 10">
            <a:extLst>
              <a:ext uri="{FF2B5EF4-FFF2-40B4-BE49-F238E27FC236}">
                <a16:creationId xmlns:a16="http://schemas.microsoft.com/office/drawing/2014/main" id="{FA465CC5-8F03-6D48-BA8D-BB5C6CB392B9}"/>
              </a:ext>
            </a:extLst>
          </p:cNvPr>
          <p:cNvSpPr txBox="1"/>
          <p:nvPr userDrawn="1"/>
        </p:nvSpPr>
        <p:spPr>
          <a:xfrm>
            <a:off x="8323571" y="4745223"/>
            <a:ext cx="591829" cy="261610"/>
          </a:xfrm>
          <a:prstGeom prst="rect">
            <a:avLst/>
          </a:prstGeom>
          <a:noFill/>
        </p:spPr>
        <p:txBody>
          <a:bodyPr wrap="none" rtlCol="0">
            <a:spAutoFit/>
          </a:bodyPr>
          <a:lstStyle/>
          <a:p>
            <a:r>
              <a:rPr lang="en-US" sz="1100" dirty="0">
                <a:solidFill>
                  <a:schemeClr val="bg1"/>
                </a:solidFill>
                <a:latin typeface="+mn-lt"/>
              </a:rPr>
              <a:t>Olivia</a:t>
            </a:r>
          </a:p>
        </p:txBody>
      </p:sp>
      <p:pic>
        <p:nvPicPr>
          <p:cNvPr id="8" name="Picture 7">
            <a:extLst>
              <a:ext uri="{FF2B5EF4-FFF2-40B4-BE49-F238E27FC236}">
                <a16:creationId xmlns:a16="http://schemas.microsoft.com/office/drawing/2014/main" id="{35E1D4CA-447B-4A61-ABC1-26B1275A04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8677" t="-14204" r="30356" b="31869"/>
          <a:stretch/>
        </p:blipFill>
        <p:spPr>
          <a:xfrm>
            <a:off x="8229600" y="66751"/>
            <a:ext cx="762000" cy="762000"/>
          </a:xfrm>
          <a:prstGeom prst="rect">
            <a:avLst/>
          </a:prstGeom>
        </p:spPr>
      </p:pic>
    </p:spTree>
    <p:extLst>
      <p:ext uri="{BB962C8B-B14F-4D97-AF65-F5344CB8AC3E}">
        <p14:creationId xmlns:p14="http://schemas.microsoft.com/office/powerpoint/2010/main" val="3363956717"/>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2CB745-B8B1-094F-B66D-BC888F26A4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96165" y="2978872"/>
            <a:ext cx="2951671" cy="960413"/>
          </a:xfrm>
          <a:prstGeom prst="rect">
            <a:avLst/>
          </a:prstGeom>
        </p:spPr>
      </p:pic>
      <p:pic>
        <p:nvPicPr>
          <p:cNvPr id="4" name="Picture 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111050" y="1515871"/>
            <a:ext cx="2920327" cy="1284480"/>
          </a:xfrm>
          <a:prstGeom prst="rect">
            <a:avLst/>
          </a:prstGeom>
        </p:spPr>
      </p:pic>
    </p:spTree>
    <p:extLst>
      <p:ext uri="{BB962C8B-B14F-4D97-AF65-F5344CB8AC3E}">
        <p14:creationId xmlns:p14="http://schemas.microsoft.com/office/powerpoint/2010/main" val="1477048883"/>
      </p:ext>
    </p:extLst>
  </p:cSld>
  <p:clrMap bg1="lt1" tx1="dk1" bg2="lt2" tx2="dk2" accent1="accent1" accent2="accent2" accent3="accent3" accent4="accent4" accent5="accent5" accent6="accent6" hlink="hlink" folHlink="folHlink"/>
  <p:sldLayoutIdLst>
    <p:sldLayoutId id="21474837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464A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B6A9B-91D5-FC4A-945F-25A71CB3A8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6513"/>
          <a:stretch/>
        </p:blipFill>
        <p:spPr>
          <a:xfrm>
            <a:off x="2971800" y="3081120"/>
            <a:ext cx="3251204" cy="938430"/>
          </a:xfrm>
          <a:prstGeom prst="rect">
            <a:avLst/>
          </a:prstGeom>
        </p:spPr>
      </p:pic>
      <p:pic>
        <p:nvPicPr>
          <p:cNvPr id="4" name="Picture 3"/>
          <p:cNvPicPr>
            <a:picLocks noChangeAspect="1"/>
          </p:cNvPicPr>
          <p:nvPr userDrawn="1"/>
        </p:nvPicPr>
        <p:blipFill rotWithShape="1">
          <a:blip r:embed="rId4" cstate="screen">
            <a:extLst>
              <a:ext uri="{28A0092B-C50C-407E-A947-70E740481C1C}">
                <a14:useLocalDpi xmlns:a14="http://schemas.microsoft.com/office/drawing/2010/main"/>
              </a:ext>
            </a:extLst>
          </a:blip>
          <a:srcRect b="7698"/>
          <a:stretch/>
        </p:blipFill>
        <p:spPr>
          <a:xfrm>
            <a:off x="3160925" y="1557121"/>
            <a:ext cx="2872954" cy="1319430"/>
          </a:xfrm>
          <a:prstGeom prst="rect">
            <a:avLst/>
          </a:prstGeom>
        </p:spPr>
      </p:pic>
    </p:spTree>
    <p:extLst>
      <p:ext uri="{BB962C8B-B14F-4D97-AF65-F5344CB8AC3E}">
        <p14:creationId xmlns:p14="http://schemas.microsoft.com/office/powerpoint/2010/main" val="4039578255"/>
      </p:ext>
    </p:extLst>
  </p:cSld>
  <p:clrMap bg1="lt1" tx1="dk1" bg2="lt2" tx2="dk2" accent1="accent1" accent2="accent2" accent3="accent3" accent4="accent4" accent5="accent5" accent6="accent6" hlink="hlink" folHlink="folHlink"/>
  <p:sldLayoutIdLst>
    <p:sldLayoutId id="21474837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5/15/2025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C935FD51-009A-6D62-4EE0-C6DFEB8575A6}"/>
              </a:ext>
            </a:extLst>
          </p:cNvPr>
          <p:cNvSpPr/>
          <p:nvPr userDrawn="1"/>
        </p:nvSpPr>
        <p:spPr>
          <a:xfrm>
            <a:off x="6248400" y="1927651"/>
            <a:ext cx="2529840" cy="2853899"/>
          </a:xfrm>
          <a:prstGeom prst="rect">
            <a:avLst/>
          </a:prstGeom>
          <a:solidFill>
            <a:srgbClr val="DAD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4443B3F-AB81-1542-CF04-35BCC30D46AD}"/>
              </a:ext>
            </a:extLst>
          </p:cNvPr>
          <p:cNvCxnSpPr>
            <a:cxnSpLocks/>
          </p:cNvCxnSpPr>
          <p:nvPr userDrawn="1"/>
        </p:nvCxnSpPr>
        <p:spPr>
          <a:xfrm>
            <a:off x="6477000" y="2430851"/>
            <a:ext cx="2027153"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5196A4-7F20-E9EA-A639-D143D211FBAC}"/>
              </a:ext>
            </a:extLst>
          </p:cNvPr>
          <p:cNvCxnSpPr/>
          <p:nvPr userDrawn="1"/>
        </p:nvCxnSpPr>
        <p:spPr>
          <a:xfrm>
            <a:off x="533400" y="895350"/>
            <a:ext cx="739140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704C4F8-50D0-33B0-9CD8-7EB935704A47}"/>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3117093084"/>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A9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B2C8C3-7831-234E-964C-6127FCA6CC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27" y="0"/>
            <a:ext cx="2802806" cy="5143500"/>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8639"/>
          <a:stretch/>
        </p:blipFill>
        <p:spPr>
          <a:xfrm>
            <a:off x="6477000" y="3638550"/>
            <a:ext cx="2179171" cy="990600"/>
          </a:xfrm>
          <a:prstGeom prst="rect">
            <a:avLst/>
          </a:prstGeom>
        </p:spPr>
      </p:pic>
    </p:spTree>
    <p:extLst>
      <p:ext uri="{BB962C8B-B14F-4D97-AF65-F5344CB8AC3E}">
        <p14:creationId xmlns:p14="http://schemas.microsoft.com/office/powerpoint/2010/main" val="2215054879"/>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7A9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1D4CA-447B-4A61-ABC1-26B1275A04F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8677" t="-14204" r="30356" b="31869"/>
          <a:stretch/>
        </p:blipFill>
        <p:spPr>
          <a:xfrm>
            <a:off x="8229600" y="66751"/>
            <a:ext cx="762000" cy="762000"/>
          </a:xfrm>
          <a:prstGeom prst="rect">
            <a:avLst/>
          </a:prstGeom>
        </p:spPr>
      </p:pic>
    </p:spTree>
    <p:extLst>
      <p:ext uri="{BB962C8B-B14F-4D97-AF65-F5344CB8AC3E}">
        <p14:creationId xmlns:p14="http://schemas.microsoft.com/office/powerpoint/2010/main" val="877419080"/>
      </p:ext>
    </p:extLst>
  </p:cSld>
  <p:clrMap bg1="lt1" tx1="dk1" bg2="lt2" tx2="dk2" accent1="accent1" accent2="accent2" accent3="accent3" accent4="accent4" accent5="accent5" accent6="accent6" hlink="hlink" folHlink="folHlink"/>
  <p:sldLayoutIdLst>
    <p:sldLayoutId id="2147483733" r:id="rId1"/>
    <p:sldLayoutId id="2147483892" r:id="rId2"/>
    <p:sldLayoutId id="214748389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3927609296"/>
      </p:ext>
    </p:extLst>
  </p:cSld>
  <p:clrMap bg1="lt1" tx1="dk1" bg2="lt2" tx2="dk2" accent1="accent1" accent2="accent2" accent3="accent3" accent4="accent4" accent5="accent5" accent6="accent6" hlink="hlink" folHlink="folHlink"/>
  <p:sldLayoutIdLst>
    <p:sldLayoutId id="2147483735" r:id="rId1"/>
    <p:sldLayoutId id="214748389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7A9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1D4CA-447B-4A61-ABC1-26B1275A04F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8677" t="-14204" r="30356" b="31869"/>
          <a:stretch/>
        </p:blipFill>
        <p:spPr>
          <a:xfrm>
            <a:off x="8229600" y="66751"/>
            <a:ext cx="762000" cy="762000"/>
          </a:xfrm>
          <a:prstGeom prst="rect">
            <a:avLst/>
          </a:prstGeom>
        </p:spPr>
      </p:pic>
    </p:spTree>
    <p:extLst>
      <p:ext uri="{BB962C8B-B14F-4D97-AF65-F5344CB8AC3E}">
        <p14:creationId xmlns:p14="http://schemas.microsoft.com/office/powerpoint/2010/main" val="414404541"/>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097E9-53AA-5849-8618-80381FDB34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6100" y="1213757"/>
            <a:ext cx="2578100" cy="3581400"/>
          </a:xfrm>
          <a:prstGeom prst="rect">
            <a:avLst/>
          </a:prstGeom>
        </p:spPr>
      </p:pic>
      <p:cxnSp>
        <p:nvCxnSpPr>
          <p:cNvPr id="7" name="Straight Connector 6">
            <a:extLst>
              <a:ext uri="{FF2B5EF4-FFF2-40B4-BE49-F238E27FC236}">
                <a16:creationId xmlns:a16="http://schemas.microsoft.com/office/drawing/2014/main" id="{8C0A8639-76E7-2446-8CF8-07CF5C920392}"/>
              </a:ext>
            </a:extLst>
          </p:cNvPr>
          <p:cNvCxnSpPr/>
          <p:nvPr userDrawn="1"/>
        </p:nvCxnSpPr>
        <p:spPr>
          <a:xfrm>
            <a:off x="533400" y="895350"/>
            <a:ext cx="739140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DCD1CF2-079D-FA4B-8196-E30DAF6CC124}"/>
              </a:ext>
            </a:extLst>
          </p:cNvPr>
          <p:cNvSpPr txBox="1"/>
          <p:nvPr userDrawn="1"/>
        </p:nvSpPr>
        <p:spPr>
          <a:xfrm>
            <a:off x="2286000" y="4400550"/>
            <a:ext cx="782587" cy="261610"/>
          </a:xfrm>
          <a:prstGeom prst="rect">
            <a:avLst/>
          </a:prstGeom>
          <a:noFill/>
        </p:spPr>
        <p:txBody>
          <a:bodyPr wrap="none" rtlCol="0">
            <a:spAutoFit/>
          </a:bodyPr>
          <a:lstStyle/>
          <a:p>
            <a:r>
              <a:rPr lang="en-US" sz="1100" dirty="0">
                <a:solidFill>
                  <a:srgbClr val="5F6972"/>
                </a:solidFill>
                <a:latin typeface="Montserrat" panose="00000500000000000000" pitchFamily="50" charset="0"/>
              </a:rPr>
              <a:t>Arabelle</a:t>
            </a:r>
          </a:p>
        </p:txBody>
      </p:sp>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368379616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171740-0619-DA48-AD2E-D21D1ACC79EE}"/>
              </a:ext>
            </a:extLst>
          </p:cNvPr>
          <p:cNvSpPr/>
          <p:nvPr userDrawn="1"/>
        </p:nvSpPr>
        <p:spPr>
          <a:xfrm>
            <a:off x="6248400" y="1927651"/>
            <a:ext cx="2529840" cy="2853899"/>
          </a:xfrm>
          <a:prstGeom prst="rect">
            <a:avLst/>
          </a:prstGeom>
          <a:solidFill>
            <a:srgbClr val="007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B39C46B-506C-7549-A66C-9396A6C02563}"/>
              </a:ext>
            </a:extLst>
          </p:cNvPr>
          <p:cNvCxnSpPr>
            <a:cxnSpLocks/>
          </p:cNvCxnSpPr>
          <p:nvPr userDrawn="1"/>
        </p:nvCxnSpPr>
        <p:spPr>
          <a:xfrm>
            <a:off x="6477000" y="2430851"/>
            <a:ext cx="2027153"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D6B609B-2252-4031-B7FC-E5A0741838A4}"/>
              </a:ext>
            </a:extLst>
          </p:cNvPr>
          <p:cNvCxnSpPr/>
          <p:nvPr userDrawn="1"/>
        </p:nvCxnSpPr>
        <p:spPr>
          <a:xfrm>
            <a:off x="533400" y="895350"/>
            <a:ext cx="739140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6"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3927362413"/>
      </p:ext>
    </p:extLst>
  </p:cSld>
  <p:clrMap bg1="lt1" tx1="dk1" bg2="lt2" tx2="dk2" accent1="accent1" accent2="accent2" accent3="accent3" accent4="accent4" accent5="accent5" accent6="accent6" hlink="hlink" folHlink="folHlink"/>
  <p:sldLayoutIdLst>
    <p:sldLayoutId id="2147483749" r:id="rId1"/>
    <p:sldLayoutId id="2147483890" r:id="rId2"/>
    <p:sldLayoutId id="2147483898" r:id="rId3"/>
    <p:sldLayoutId id="214748389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171740-0619-DA48-AD2E-D21D1ACC79EE}"/>
              </a:ext>
            </a:extLst>
          </p:cNvPr>
          <p:cNvSpPr/>
          <p:nvPr userDrawn="1"/>
        </p:nvSpPr>
        <p:spPr>
          <a:xfrm>
            <a:off x="6248400" y="1927651"/>
            <a:ext cx="2529840" cy="2853899"/>
          </a:xfrm>
          <a:prstGeom prst="rect">
            <a:avLst/>
          </a:prstGeom>
          <a:solidFill>
            <a:srgbClr val="007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B39C46B-506C-7549-A66C-9396A6C02563}"/>
              </a:ext>
            </a:extLst>
          </p:cNvPr>
          <p:cNvCxnSpPr>
            <a:cxnSpLocks/>
          </p:cNvCxnSpPr>
          <p:nvPr userDrawn="1"/>
        </p:nvCxnSpPr>
        <p:spPr>
          <a:xfrm>
            <a:off x="6477000" y="2430851"/>
            <a:ext cx="2027153"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2D3C63-9D48-AD46-B05F-1B3E0BFB2BD0}"/>
              </a:ext>
            </a:extLst>
          </p:cNvPr>
          <p:cNvCxnSpPr/>
          <p:nvPr userDrawn="1"/>
        </p:nvCxnSpPr>
        <p:spPr>
          <a:xfrm>
            <a:off x="533400" y="895350"/>
            <a:ext cx="739140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2931898753"/>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171740-0619-DA48-AD2E-D21D1ACC79EE}"/>
              </a:ext>
            </a:extLst>
          </p:cNvPr>
          <p:cNvSpPr/>
          <p:nvPr userDrawn="1"/>
        </p:nvSpPr>
        <p:spPr>
          <a:xfrm>
            <a:off x="6248400" y="1927651"/>
            <a:ext cx="2529840" cy="2853899"/>
          </a:xfrm>
          <a:prstGeom prst="rect">
            <a:avLst/>
          </a:prstGeom>
          <a:solidFill>
            <a:srgbClr val="DAD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B39C46B-506C-7549-A66C-9396A6C02563}"/>
              </a:ext>
            </a:extLst>
          </p:cNvPr>
          <p:cNvCxnSpPr>
            <a:cxnSpLocks/>
          </p:cNvCxnSpPr>
          <p:nvPr userDrawn="1"/>
        </p:nvCxnSpPr>
        <p:spPr>
          <a:xfrm>
            <a:off x="6477000" y="2430851"/>
            <a:ext cx="2027153"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2D3C63-9D48-AD46-B05F-1B3E0BFB2BD0}"/>
              </a:ext>
            </a:extLst>
          </p:cNvPr>
          <p:cNvCxnSpPr/>
          <p:nvPr userDrawn="1"/>
        </p:nvCxnSpPr>
        <p:spPr>
          <a:xfrm>
            <a:off x="533400" y="895350"/>
            <a:ext cx="739140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6"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983044997"/>
      </p:ext>
    </p:extLst>
  </p:cSld>
  <p:clrMap bg1="lt1" tx1="dk1" bg2="lt2" tx2="dk2" accent1="accent1" accent2="accent2" accent3="accent3" accent4="accent4" accent5="accent5" accent6="accent6" hlink="hlink" folHlink="folHlink"/>
  <p:sldLayoutIdLst>
    <p:sldLayoutId id="2147483755" r:id="rId1"/>
    <p:sldLayoutId id="2147483891" r:id="rId2"/>
    <p:sldLayoutId id="2147483900" r:id="rId3"/>
    <p:sldLayoutId id="214748390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34.emf"/></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36.xml"/><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36.xml"/><Relationship Id="rId4" Type="http://schemas.openxmlformats.org/officeDocument/2006/relationships/image" Target="../media/image48.jpe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36.xml"/><Relationship Id="rId5" Type="http://schemas.openxmlformats.org/officeDocument/2006/relationships/image" Target="../media/image49.png"/><Relationship Id="rId4" Type="http://schemas.openxmlformats.org/officeDocument/2006/relationships/hyperlink" Target="http://www.healthychildren.or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36.xml"/><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36.xml"/><Relationship Id="rId4" Type="http://schemas.openxmlformats.org/officeDocument/2006/relationships/image" Target="../media/image53.jpe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FDAB6-0689-5A43-8241-1DDA9F79209F}"/>
              </a:ext>
            </a:extLst>
          </p:cNvPr>
          <p:cNvSpPr>
            <a:spLocks noGrp="1"/>
          </p:cNvSpPr>
          <p:nvPr>
            <p:ph sz="quarter" idx="10"/>
          </p:nvPr>
        </p:nvSpPr>
        <p:spPr>
          <a:xfrm>
            <a:off x="3352800" y="1504950"/>
            <a:ext cx="5181601" cy="443354"/>
          </a:xfrm>
        </p:spPr>
        <p:txBody>
          <a:bodyPr/>
          <a:lstStyle/>
          <a:p>
            <a:r>
              <a:rPr lang="en-US" sz="3200" dirty="0">
                <a:latin typeface="Montserrat" pitchFamily="2" charset="77"/>
              </a:rPr>
              <a:t>FAST-Parenting Teens</a:t>
            </a:r>
          </a:p>
          <a:p>
            <a:r>
              <a:rPr lang="en-US" sz="3200" dirty="0">
                <a:latin typeface="Montserrat" pitchFamily="2" charset="77"/>
              </a:rPr>
              <a:t>Skills Group</a:t>
            </a:r>
          </a:p>
        </p:txBody>
      </p:sp>
    </p:spTree>
    <p:extLst>
      <p:ext uri="{BB962C8B-B14F-4D97-AF65-F5344CB8AC3E}">
        <p14:creationId xmlns:p14="http://schemas.microsoft.com/office/powerpoint/2010/main" val="3968860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3FF56-FA6E-7D42-8DA0-1596E0B975A1}"/>
              </a:ext>
            </a:extLst>
          </p:cNvPr>
          <p:cNvSpPr>
            <a:spLocks noGrp="1"/>
          </p:cNvSpPr>
          <p:nvPr>
            <p:ph sz="quarter" idx="10"/>
          </p:nvPr>
        </p:nvSpPr>
        <p:spPr>
          <a:xfrm>
            <a:off x="533401" y="1428750"/>
            <a:ext cx="1905000" cy="609600"/>
          </a:xfrm>
        </p:spPr>
        <p:txBody>
          <a:bodyPr/>
          <a:lstStyle/>
          <a:p>
            <a:r>
              <a:rPr lang="en-US" sz="2400" dirty="0">
                <a:solidFill>
                  <a:srgbClr val="007A9B"/>
                </a:solidFill>
                <a:latin typeface="Montserrat" pitchFamily="2" charset="77"/>
              </a:rPr>
              <a:t>Family Cycle</a:t>
            </a:r>
          </a:p>
        </p:txBody>
      </p:sp>
      <p:pic>
        <p:nvPicPr>
          <p:cNvPr id="4" name="Picture 3">
            <a:extLst>
              <a:ext uri="{FF2B5EF4-FFF2-40B4-BE49-F238E27FC236}">
                <a16:creationId xmlns:a16="http://schemas.microsoft.com/office/drawing/2014/main" id="{01048525-6313-03AC-38A4-5746234DA1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0200" y="432244"/>
            <a:ext cx="6343332" cy="4566793"/>
          </a:xfrm>
          <a:prstGeom prst="rect">
            <a:avLst/>
          </a:prstGeom>
        </p:spPr>
      </p:pic>
    </p:spTree>
    <p:extLst>
      <p:ext uri="{BB962C8B-B14F-4D97-AF65-F5344CB8AC3E}">
        <p14:creationId xmlns:p14="http://schemas.microsoft.com/office/powerpoint/2010/main" val="2301568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3FF56-FA6E-7D42-8DA0-1596E0B975A1}"/>
              </a:ext>
            </a:extLst>
          </p:cNvPr>
          <p:cNvSpPr>
            <a:spLocks noGrp="1"/>
          </p:cNvSpPr>
          <p:nvPr>
            <p:ph sz="quarter" idx="10"/>
          </p:nvPr>
        </p:nvSpPr>
        <p:spPr>
          <a:xfrm>
            <a:off x="533401" y="1428750"/>
            <a:ext cx="1905000" cy="609600"/>
          </a:xfrm>
        </p:spPr>
        <p:txBody>
          <a:bodyPr/>
          <a:lstStyle/>
          <a:p>
            <a:r>
              <a:rPr lang="en-US" sz="2400" dirty="0">
                <a:solidFill>
                  <a:srgbClr val="007A9B"/>
                </a:solidFill>
                <a:latin typeface="Montserrat" pitchFamily="2" charset="77"/>
              </a:rPr>
              <a:t>Breaking the Cycle</a:t>
            </a:r>
          </a:p>
        </p:txBody>
      </p:sp>
      <p:pic>
        <p:nvPicPr>
          <p:cNvPr id="3" name="Picture 2">
            <a:extLst>
              <a:ext uri="{FF2B5EF4-FFF2-40B4-BE49-F238E27FC236}">
                <a16:creationId xmlns:a16="http://schemas.microsoft.com/office/drawing/2014/main" id="{90CD9CD3-FCD8-7B3E-290B-AA82AE7633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0467" y="144462"/>
            <a:ext cx="6743065" cy="4854575"/>
          </a:xfrm>
          <a:prstGeom prst="rect">
            <a:avLst/>
          </a:prstGeom>
        </p:spPr>
      </p:pic>
    </p:spTree>
    <p:extLst>
      <p:ext uri="{BB962C8B-B14F-4D97-AF65-F5344CB8AC3E}">
        <p14:creationId xmlns:p14="http://schemas.microsoft.com/office/powerpoint/2010/main" val="898540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3FF56-FA6E-7D42-8DA0-1596E0B975A1}"/>
              </a:ext>
            </a:extLst>
          </p:cNvPr>
          <p:cNvSpPr>
            <a:spLocks noGrp="1"/>
          </p:cNvSpPr>
          <p:nvPr>
            <p:ph sz="quarter" idx="10"/>
          </p:nvPr>
        </p:nvSpPr>
        <p:spPr>
          <a:xfrm>
            <a:off x="685800" y="361950"/>
            <a:ext cx="5562600" cy="1066800"/>
          </a:xfrm>
          <a:solidFill>
            <a:schemeClr val="bg1"/>
          </a:solidFill>
        </p:spPr>
        <p:txBody>
          <a:bodyPr/>
          <a:lstStyle/>
          <a:p>
            <a:pPr>
              <a:lnSpc>
                <a:spcPct val="108000"/>
              </a:lnSpc>
              <a:spcBef>
                <a:spcPts val="0"/>
              </a:spcBef>
            </a:pPr>
            <a:r>
              <a:rPr lang="en-US" dirty="0">
                <a:solidFill>
                  <a:srgbClr val="007A9B"/>
                </a:solidFill>
                <a:latin typeface="Montserrat" pitchFamily="2" charset="77"/>
              </a:rPr>
              <a:t>Where should we start?</a:t>
            </a:r>
          </a:p>
        </p:txBody>
      </p:sp>
      <p:sp>
        <p:nvSpPr>
          <p:cNvPr id="5" name="TextBox 4">
            <a:extLst>
              <a:ext uri="{FF2B5EF4-FFF2-40B4-BE49-F238E27FC236}">
                <a16:creationId xmlns:a16="http://schemas.microsoft.com/office/drawing/2014/main" id="{28907A74-1E80-DBB7-ED0D-257D716B90D7}"/>
              </a:ext>
            </a:extLst>
          </p:cNvPr>
          <p:cNvSpPr txBox="1"/>
          <p:nvPr/>
        </p:nvSpPr>
        <p:spPr>
          <a:xfrm>
            <a:off x="762000" y="947632"/>
            <a:ext cx="7543800" cy="3917996"/>
          </a:xfrm>
          <a:prstGeom prst="rect">
            <a:avLst/>
          </a:prstGeom>
          <a:noFill/>
        </p:spPr>
        <p:txBody>
          <a:bodyPr wrap="square">
            <a:spAutoFit/>
          </a:bodyPr>
          <a:lstStyle/>
          <a:p>
            <a:pPr marL="0" marR="0">
              <a:lnSpc>
                <a:spcPct val="105000"/>
              </a:lnSpc>
              <a:spcBef>
                <a:spcPts val="0"/>
              </a:spcBef>
              <a:spcAft>
                <a:spcPts val="600"/>
              </a:spcAft>
            </a:pPr>
            <a:r>
              <a:rPr lang="en-US" sz="2400" dirty="0">
                <a:effectLst/>
                <a:latin typeface="Montserrat" pitchFamily="2" charset="77"/>
                <a:ea typeface="Calibri" panose="020F0502020204030204" pitchFamily="34" charset="0"/>
                <a:cs typeface="Arial" panose="020B0604020202020204" pitchFamily="34" charset="0"/>
              </a:rPr>
              <a:t>One on One Time</a:t>
            </a:r>
            <a:endParaRPr lang="en-US" sz="800" dirty="0">
              <a:effectLst/>
              <a:latin typeface="Montserrat" pitchFamily="2" charset="77"/>
              <a:ea typeface="Calibri" panose="020F0502020204030204" pitchFamily="34" charset="0"/>
              <a:cs typeface="Arial" panose="020B0604020202020204" pitchFamily="34" charset="0"/>
            </a:endParaRPr>
          </a:p>
          <a:p>
            <a:pPr marL="285750" marR="0" indent="-285750">
              <a:lnSpc>
                <a:spcPct val="105000"/>
              </a:lnSpc>
              <a:spcBef>
                <a:spcPts val="0"/>
              </a:spcBef>
              <a:spcAft>
                <a:spcPts val="600"/>
              </a:spcAft>
              <a:buFont typeface="Arial" panose="020B0604020202020204" pitchFamily="34" charset="0"/>
              <a:buChar char="•"/>
            </a:pPr>
            <a:r>
              <a:rPr lang="en-US" sz="1600" dirty="0">
                <a:effectLst/>
                <a:latin typeface="Montserrat" pitchFamily="2" charset="77"/>
                <a:ea typeface="Calibri" panose="020F0502020204030204" pitchFamily="34" charset="0"/>
                <a:cs typeface="Arial" panose="020B0604020202020204" pitchFamily="34" charset="0"/>
              </a:rPr>
              <a:t>Schedule 15 minutes, 3-4 times a week</a:t>
            </a:r>
            <a:endParaRPr lang="en-US" sz="1600" dirty="0">
              <a:latin typeface="Montserrat" pitchFamily="2" charset="77"/>
              <a:ea typeface="Calibri" panose="020F0502020204030204" pitchFamily="34" charset="0"/>
              <a:cs typeface="Arial" panose="020B0604020202020204" pitchFamily="34" charset="0"/>
            </a:endParaRPr>
          </a:p>
          <a:p>
            <a:pPr marL="285750" marR="0" indent="-285750">
              <a:lnSpc>
                <a:spcPct val="105000"/>
              </a:lnSpc>
              <a:spcBef>
                <a:spcPts val="0"/>
              </a:spcBef>
              <a:spcAft>
                <a:spcPts val="600"/>
              </a:spcAft>
              <a:buFont typeface="Arial" panose="020B0604020202020204" pitchFamily="34" charset="0"/>
              <a:buChar char="•"/>
            </a:pPr>
            <a:r>
              <a:rPr lang="en-US" sz="1600" dirty="0">
                <a:effectLst/>
                <a:latin typeface="Montserrat" pitchFamily="2" charset="77"/>
                <a:ea typeface="Calibri" panose="020F0502020204030204" pitchFamily="34" charset="0"/>
                <a:cs typeface="Arial" panose="020B0604020202020204" pitchFamily="34" charset="0"/>
              </a:rPr>
              <a:t>Let teen choose (as long as it involves interacting)</a:t>
            </a:r>
          </a:p>
          <a:p>
            <a:pPr marL="342900" marR="0" lvl="0" indent="-342900">
              <a:lnSpc>
                <a:spcPct val="105000"/>
              </a:lnSpc>
              <a:spcBef>
                <a:spcPts val="0"/>
              </a:spcBef>
              <a:spcAft>
                <a:spcPts val="300"/>
              </a:spcAft>
              <a:buFont typeface="Minion Pro"/>
              <a:buChar char="•"/>
              <a:tabLst>
                <a:tab pos="457200" algn="l"/>
              </a:tabLst>
            </a:pPr>
            <a:r>
              <a:rPr lang="en-US" sz="1600" dirty="0">
                <a:effectLst/>
                <a:latin typeface="Montserrat" pitchFamily="2" charset="77"/>
                <a:ea typeface="Calibri" panose="020F0502020204030204" pitchFamily="34" charset="0"/>
                <a:cs typeface="Arial" panose="020B0604020202020204" pitchFamily="34" charset="0"/>
              </a:rPr>
              <a:t>Give your full attention – put away phones</a:t>
            </a:r>
          </a:p>
          <a:p>
            <a:pPr marL="342900" marR="0" lvl="0" indent="-342900">
              <a:lnSpc>
                <a:spcPct val="105000"/>
              </a:lnSpc>
              <a:spcBef>
                <a:spcPts val="0"/>
              </a:spcBef>
              <a:spcAft>
                <a:spcPts val="300"/>
              </a:spcAft>
              <a:buFont typeface="Minion Pro"/>
              <a:buChar char="•"/>
              <a:tabLst>
                <a:tab pos="457200" algn="l"/>
              </a:tabLst>
            </a:pPr>
            <a:r>
              <a:rPr lang="en-US" sz="1600" dirty="0">
                <a:effectLst/>
                <a:latin typeface="Montserrat" pitchFamily="2" charset="77"/>
                <a:ea typeface="Calibri" panose="020F0502020204030204" pitchFamily="34" charset="0"/>
                <a:cs typeface="Arial" panose="020B0604020202020204" pitchFamily="34" charset="0"/>
              </a:rPr>
              <a:t>Make positive or neutral comments about:</a:t>
            </a:r>
          </a:p>
          <a:p>
            <a:pPr marL="742950" marR="0" lvl="1" indent="-285750">
              <a:lnSpc>
                <a:spcPct val="105000"/>
              </a:lnSpc>
              <a:spcBef>
                <a:spcPts val="0"/>
              </a:spcBef>
              <a:spcAft>
                <a:spcPts val="300"/>
              </a:spcAft>
              <a:buFont typeface="Courier New" panose="02070309020205020404" pitchFamily="49" charset="0"/>
              <a:buChar char="o"/>
              <a:tabLst>
                <a:tab pos="457200" algn="l"/>
                <a:tab pos="457200" algn="l"/>
              </a:tabLst>
            </a:pPr>
            <a:r>
              <a:rPr lang="en-US" sz="1600" dirty="0">
                <a:effectLst/>
                <a:latin typeface="Montserrat" pitchFamily="2" charset="77"/>
                <a:ea typeface="Calibri" panose="020F0502020204030204" pitchFamily="34" charset="0"/>
                <a:cs typeface="Arial" panose="020B0604020202020204" pitchFamily="34" charset="0"/>
              </a:rPr>
              <a:t>What they are doing: “You’re getting really good at free throws. That was a great shot.”</a:t>
            </a:r>
          </a:p>
          <a:p>
            <a:pPr marL="742950" marR="0" lvl="1" indent="-285750">
              <a:lnSpc>
                <a:spcPct val="105000"/>
              </a:lnSpc>
              <a:spcBef>
                <a:spcPts val="0"/>
              </a:spcBef>
              <a:spcAft>
                <a:spcPts val="300"/>
              </a:spcAft>
              <a:buFont typeface="Courier New" panose="02070309020205020404" pitchFamily="49" charset="0"/>
              <a:buChar char="o"/>
              <a:tabLst>
                <a:tab pos="457200" algn="l"/>
                <a:tab pos="457200" algn="l"/>
              </a:tabLst>
            </a:pPr>
            <a:r>
              <a:rPr lang="en-US" sz="1600" dirty="0">
                <a:effectLst/>
                <a:latin typeface="Montserrat" pitchFamily="2" charset="77"/>
                <a:ea typeface="Calibri" panose="020F0502020204030204" pitchFamily="34" charset="0"/>
                <a:cs typeface="Arial" panose="020B0604020202020204" pitchFamily="34" charset="0"/>
              </a:rPr>
              <a:t>Positive qualities: “I love how creative you’ve gotten with your videos. You crack me up!”</a:t>
            </a:r>
          </a:p>
          <a:p>
            <a:pPr marL="285750" indent="-285750">
              <a:buFont typeface="Arial" panose="020B0604020202020204" pitchFamily="34" charset="0"/>
              <a:buChar char="•"/>
            </a:pPr>
            <a:r>
              <a:rPr lang="en-US" sz="1600" dirty="0">
                <a:effectLst/>
                <a:latin typeface="Montserrat" pitchFamily="2" charset="77"/>
                <a:ea typeface="Calibri" panose="020F0502020204030204" pitchFamily="34" charset="0"/>
                <a:cs typeface="Arial" panose="020B0604020202020204" pitchFamily="34" charset="0"/>
              </a:rPr>
              <a:t>Ignore annoying or button-pushing behavior </a:t>
            </a:r>
          </a:p>
          <a:p>
            <a:endParaRPr lang="en-US" sz="1000" dirty="0">
              <a:effectLst/>
              <a:latin typeface="Montserrat" pitchFamily="2" charset="77"/>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Montserrat" pitchFamily="2" charset="77"/>
                <a:ea typeface="Calibri" panose="020F0502020204030204" pitchFamily="34" charset="0"/>
                <a:cs typeface="Arial" panose="020B0604020202020204" pitchFamily="34" charset="0"/>
              </a:rPr>
              <a:t>Calmly end the activity if your teenager becomes disrespectful or breaks house rules.</a:t>
            </a:r>
            <a:r>
              <a:rPr lang="en-US" sz="1600" dirty="0">
                <a:effectLst/>
                <a:latin typeface="Montserrat" pitchFamily="2" charset="77"/>
              </a:rPr>
              <a:t> </a:t>
            </a:r>
            <a:endParaRPr lang="en-US" sz="1600" dirty="0">
              <a:latin typeface="Montserrat" pitchFamily="2" charset="77"/>
            </a:endParaRPr>
          </a:p>
        </p:txBody>
      </p:sp>
      <p:pic>
        <p:nvPicPr>
          <p:cNvPr id="6" name="Picture 5">
            <a:extLst>
              <a:ext uri="{FF2B5EF4-FFF2-40B4-BE49-F238E27FC236}">
                <a16:creationId xmlns:a16="http://schemas.microsoft.com/office/drawing/2014/main" id="{12F0DA58-BE34-2F44-02C9-865E4588DB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947632"/>
            <a:ext cx="2514600" cy="1676400"/>
          </a:xfrm>
          <a:prstGeom prst="rect">
            <a:avLst/>
          </a:prstGeom>
          <a:noFill/>
          <a:ln>
            <a:noFill/>
          </a:ln>
        </p:spPr>
      </p:pic>
      <p:cxnSp>
        <p:nvCxnSpPr>
          <p:cNvPr id="3" name="Straight Connector 2">
            <a:extLst>
              <a:ext uri="{FF2B5EF4-FFF2-40B4-BE49-F238E27FC236}">
                <a16:creationId xmlns:a16="http://schemas.microsoft.com/office/drawing/2014/main" id="{5DFC017F-234F-13C4-16F7-4BBF1406E847}"/>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468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One-on-one time ideas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62500" y="997637"/>
            <a:ext cx="7702164" cy="4038600"/>
          </a:xfrm>
        </p:spPr>
        <p:txBody>
          <a:bodyPr/>
          <a:lstStyle/>
          <a:p>
            <a:pPr marL="0" indent="0">
              <a:spcBef>
                <a:spcPts val="0"/>
              </a:spcBef>
              <a:spcAft>
                <a:spcPts val="600"/>
              </a:spcAft>
              <a:buNone/>
            </a:pPr>
            <a:r>
              <a:rPr lang="en-US" sz="1600" dirty="0">
                <a:solidFill>
                  <a:schemeClr val="tx1"/>
                </a:solidFill>
                <a:latin typeface="Montserrat" pitchFamily="2" charset="77"/>
              </a:rPr>
              <a:t>What might your teen choose?</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latin typeface="Montserrat" pitchFamily="2" charset="77"/>
                <a:ea typeface="Calibri" panose="020F0502020204030204" pitchFamily="34" charset="0"/>
              </a:rPr>
              <a:t>P</a:t>
            </a:r>
            <a:r>
              <a:rPr lang="en-US" sz="1600" dirty="0">
                <a:solidFill>
                  <a:schemeClr val="tx1"/>
                </a:solidFill>
                <a:effectLst/>
                <a:latin typeface="Montserrat" pitchFamily="2" charset="77"/>
                <a:ea typeface="Calibri" panose="020F0502020204030204" pitchFamily="34" charset="0"/>
              </a:rPr>
              <a:t>ractice a sport</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Help cook/bake something for their friends</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Arts or crafts (drawing, making cards, knitting/sewing)</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Let them share their favorite music with you</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Take or edit pictures</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Masks or beauty/spa activities</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Let them show you a favorite online fandom</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Have tea or hot chocolate</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Go for a walk, play with pet</a:t>
            </a:r>
          </a:p>
          <a:p>
            <a:pPr marL="342900" marR="0" lvl="0" indent="-342900">
              <a:lnSpc>
                <a:spcPct val="105000"/>
              </a:lnSpc>
              <a:spcBef>
                <a:spcPts val="0"/>
              </a:spcBef>
              <a:spcAft>
                <a:spcPts val="600"/>
              </a:spcAft>
              <a:buFont typeface="Wingdings" pitchFamily="2" charset="2"/>
              <a:buChar char=""/>
              <a:tabLst>
                <a:tab pos="457200" algn="l"/>
              </a:tabLst>
            </a:pPr>
            <a:r>
              <a:rPr lang="en-US" sz="1600" dirty="0">
                <a:solidFill>
                  <a:schemeClr val="tx1"/>
                </a:solidFill>
                <a:effectLst/>
                <a:latin typeface="Montserrat" pitchFamily="2" charset="77"/>
                <a:ea typeface="Calibri" panose="020F0502020204030204" pitchFamily="34" charset="0"/>
              </a:rPr>
              <a:t>Hear them play an instrument</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4625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1">
            <a:extLst>
              <a:ext uri="{FF2B5EF4-FFF2-40B4-BE49-F238E27FC236}">
                <a16:creationId xmlns:a16="http://schemas.microsoft.com/office/drawing/2014/main" id="{F4D355EA-C2FE-5127-ED45-4B1B7ADA2DF4}"/>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40096" y="2899557"/>
            <a:ext cx="2370504" cy="1556319"/>
          </a:xfrm>
          <a:prstGeom prst="rect">
            <a:avLst/>
          </a:prstGeom>
          <a:noFill/>
          <a:ln>
            <a:noFill/>
          </a:ln>
        </p:spPr>
      </p:pic>
    </p:spTree>
    <p:extLst>
      <p:ext uri="{BB962C8B-B14F-4D97-AF65-F5344CB8AC3E}">
        <p14:creationId xmlns:p14="http://schemas.microsoft.com/office/powerpoint/2010/main" val="1439903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Ways to practice</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3892164" cy="4038600"/>
          </a:xfrm>
        </p:spPr>
        <p:txBody>
          <a:bodyPr/>
          <a:lstStyle/>
          <a:p>
            <a:endParaRPr lang="en-US" sz="1600" dirty="0">
              <a:solidFill>
                <a:schemeClr val="tx1"/>
              </a:solidFill>
              <a:latin typeface="Montserrat" pitchFamily="2" charset="77"/>
            </a:endParaRPr>
          </a:p>
          <a:p>
            <a:pPr marL="0" indent="0">
              <a:buNone/>
            </a:pPr>
            <a:r>
              <a:rPr lang="en-US" sz="1600" dirty="0">
                <a:solidFill>
                  <a:schemeClr val="tx1"/>
                </a:solidFill>
                <a:latin typeface="Montserrat" pitchFamily="2" charset="77"/>
              </a:rPr>
              <a:t>Schedule 10 to 15 minutes one-on-one time, 5 times per week</a:t>
            </a:r>
          </a:p>
          <a:p>
            <a:r>
              <a:rPr lang="en-US" sz="1600" dirty="0">
                <a:solidFill>
                  <a:schemeClr val="tx1"/>
                </a:solidFill>
                <a:latin typeface="Montserrat" pitchFamily="2" charset="77"/>
              </a:rPr>
              <a:t>How will you explain it to your teen? </a:t>
            </a:r>
          </a:p>
          <a:p>
            <a:r>
              <a:rPr lang="en-US" sz="1600" dirty="0">
                <a:solidFill>
                  <a:schemeClr val="tx1"/>
                </a:solidFill>
                <a:latin typeface="Montserrat" pitchFamily="2" charset="77"/>
              </a:rPr>
              <a:t>What boundaries will help it be successful?</a:t>
            </a:r>
          </a:p>
          <a:p>
            <a:r>
              <a:rPr lang="en-US" sz="1600" dirty="0">
                <a:solidFill>
                  <a:schemeClr val="tx1"/>
                </a:solidFill>
                <a:latin typeface="Montserrat" pitchFamily="2" charset="77"/>
              </a:rPr>
              <a:t>When is a good regular time to do it?</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4" name="Picture 3">
            <a:extLst>
              <a:ext uri="{FF2B5EF4-FFF2-40B4-BE49-F238E27FC236}">
                <a16:creationId xmlns:a16="http://schemas.microsoft.com/office/drawing/2014/main" id="{6FC29042-F326-DE39-3F93-815B7FC40F24}"/>
              </a:ext>
            </a:extLst>
          </p:cNvPr>
          <p:cNvPicPr>
            <a:picLocks noChangeAspect="1"/>
          </p:cNvPicPr>
          <p:nvPr/>
        </p:nvPicPr>
        <p:blipFill>
          <a:blip r:embed="rId4"/>
          <a:stretch>
            <a:fillRect/>
          </a:stretch>
        </p:blipFill>
        <p:spPr>
          <a:xfrm>
            <a:off x="4424900" y="20286"/>
            <a:ext cx="4572000" cy="5762260"/>
          </a:xfrm>
          <a:prstGeom prst="rect">
            <a:avLst/>
          </a:prstGeom>
        </p:spPr>
      </p:pic>
    </p:spTree>
    <p:extLst>
      <p:ext uri="{BB962C8B-B14F-4D97-AF65-F5344CB8AC3E}">
        <p14:creationId xmlns:p14="http://schemas.microsoft.com/office/powerpoint/2010/main" val="371570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4D2AF-AD61-434D-9C8B-0B50CDC7B305}"/>
              </a:ext>
            </a:extLst>
          </p:cNvPr>
          <p:cNvSpPr>
            <a:spLocks noGrp="1"/>
          </p:cNvSpPr>
          <p:nvPr>
            <p:ph sz="quarter" idx="10"/>
          </p:nvPr>
        </p:nvSpPr>
        <p:spPr>
          <a:xfrm>
            <a:off x="2209800" y="1809750"/>
            <a:ext cx="4724400" cy="443354"/>
          </a:xfrm>
        </p:spPr>
        <p:txBody>
          <a:bodyPr/>
          <a:lstStyle/>
          <a:p>
            <a:r>
              <a:rPr lang="en-US" dirty="0">
                <a:latin typeface="Montserrat" pitchFamily="2" charset="77"/>
              </a:rPr>
              <a:t>Week 2</a:t>
            </a:r>
          </a:p>
          <a:p>
            <a:r>
              <a:rPr lang="en-US" dirty="0">
                <a:latin typeface="Montserrat" pitchFamily="2" charset="77"/>
              </a:rPr>
              <a:t>Flowers and Weeds</a:t>
            </a:r>
          </a:p>
        </p:txBody>
      </p:sp>
    </p:spTree>
    <p:extLst>
      <p:ext uri="{BB962C8B-B14F-4D97-AF65-F5344CB8AC3E}">
        <p14:creationId xmlns:p14="http://schemas.microsoft.com/office/powerpoint/2010/main" val="2204057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Home Practice Review</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a:spcBef>
                <a:spcPts val="0"/>
              </a:spcBef>
              <a:spcAft>
                <a:spcPts val="600"/>
              </a:spcAft>
            </a:pPr>
            <a:r>
              <a:rPr lang="en-US" sz="2000" dirty="0">
                <a:solidFill>
                  <a:schemeClr val="tx1"/>
                </a:solidFill>
                <a:latin typeface="Montserrat" pitchFamily="2" charset="77"/>
              </a:rPr>
              <a:t>What did you observe about patterns that happen between you and your teen?</a:t>
            </a:r>
          </a:p>
          <a:p>
            <a:pPr>
              <a:spcBef>
                <a:spcPts val="0"/>
              </a:spcBef>
              <a:spcAft>
                <a:spcPts val="600"/>
              </a:spcAft>
            </a:pPr>
            <a:endParaRPr lang="en-US" sz="2000" dirty="0">
              <a:solidFill>
                <a:schemeClr val="tx1"/>
              </a:solidFill>
              <a:latin typeface="Montserrat" pitchFamily="2" charset="77"/>
            </a:endParaRPr>
          </a:p>
          <a:p>
            <a:pPr>
              <a:spcBef>
                <a:spcPts val="0"/>
              </a:spcBef>
              <a:spcAft>
                <a:spcPts val="600"/>
              </a:spcAft>
            </a:pPr>
            <a:r>
              <a:rPr lang="en-US" sz="2000" dirty="0">
                <a:solidFill>
                  <a:schemeClr val="tx1"/>
                </a:solidFill>
                <a:latin typeface="Montserrat" pitchFamily="2" charset="77"/>
              </a:rPr>
              <a:t>How did one-on-one time go for:</a:t>
            </a:r>
          </a:p>
          <a:p>
            <a:pPr marL="800100" lvl="1" indent="-342900">
              <a:spcBef>
                <a:spcPts val="0"/>
              </a:spcBef>
              <a:spcAft>
                <a:spcPts val="600"/>
              </a:spcAft>
              <a:buFont typeface="Arial" panose="020B0604020202020204" pitchFamily="34" charset="0"/>
              <a:buChar char="•"/>
            </a:pPr>
            <a:r>
              <a:rPr lang="en-US" dirty="0">
                <a:solidFill>
                  <a:schemeClr val="tx1"/>
                </a:solidFill>
                <a:latin typeface="Montserrat" pitchFamily="2" charset="77"/>
              </a:rPr>
              <a:t>Your teen?</a:t>
            </a:r>
          </a:p>
          <a:p>
            <a:pPr marL="800100" lvl="1" indent="-342900">
              <a:spcBef>
                <a:spcPts val="0"/>
              </a:spcBef>
              <a:spcAft>
                <a:spcPts val="600"/>
              </a:spcAft>
              <a:buFont typeface="Arial" panose="020B0604020202020204" pitchFamily="34" charset="0"/>
              <a:buChar char="•"/>
            </a:pPr>
            <a:r>
              <a:rPr lang="en-US" dirty="0">
                <a:solidFill>
                  <a:schemeClr val="tx1"/>
                </a:solidFill>
                <a:latin typeface="Montserrat" pitchFamily="2" charset="77"/>
              </a:rPr>
              <a:t>For you?</a:t>
            </a:r>
          </a:p>
          <a:p>
            <a:pPr lvl="1">
              <a:spcBef>
                <a:spcPts val="0"/>
              </a:spcBef>
              <a:spcAft>
                <a:spcPts val="600"/>
              </a:spcAft>
            </a:pPr>
            <a:endParaRPr lang="en-US" dirty="0">
              <a:solidFill>
                <a:schemeClr val="tx1"/>
              </a:solidFill>
              <a:latin typeface="Montserrat" pitchFamily="2" charset="77"/>
            </a:endParaRPr>
          </a:p>
          <a:p>
            <a:pPr>
              <a:spcBef>
                <a:spcPts val="0"/>
              </a:spcBef>
              <a:spcAft>
                <a:spcPts val="600"/>
              </a:spcAft>
            </a:pPr>
            <a:r>
              <a:rPr lang="en-US" sz="2000" dirty="0">
                <a:solidFill>
                  <a:schemeClr val="tx1"/>
                </a:solidFill>
                <a:latin typeface="Montserrat" pitchFamily="2" charset="77"/>
              </a:rPr>
              <a:t>How will you keep 1:1 time going?</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806637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Attention to positive behavior</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r>
              <a:rPr lang="en-US" sz="2000" dirty="0">
                <a:solidFill>
                  <a:schemeClr val="tx1"/>
                </a:solidFill>
                <a:latin typeface="Montserrat" pitchFamily="2" charset="77"/>
              </a:rPr>
              <a:t>Good behavior only continues as long as it is noticed</a:t>
            </a:r>
          </a:p>
          <a:p>
            <a:r>
              <a:rPr lang="en-US" sz="2000" dirty="0">
                <a:solidFill>
                  <a:schemeClr val="tx1"/>
                </a:solidFill>
                <a:latin typeface="Montserrat" pitchFamily="2" charset="77"/>
              </a:rPr>
              <a:t>If you want to teach a new behavior, acknowledge it right away, every time </a:t>
            </a:r>
          </a:p>
          <a:p>
            <a:r>
              <a:rPr lang="en-US" sz="2000" dirty="0">
                <a:solidFill>
                  <a:schemeClr val="tx1"/>
                </a:solidFill>
                <a:latin typeface="Montserrat" pitchFamily="2" charset="77"/>
              </a:rPr>
              <a:t>New behaviors need to be shaped</a:t>
            </a: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4" name="Content Placeholder 3">
            <a:extLst>
              <a:ext uri="{FF2B5EF4-FFF2-40B4-BE49-F238E27FC236}">
                <a16:creationId xmlns:a16="http://schemas.microsoft.com/office/drawing/2014/main" id="{BE428C1F-CE4C-D81F-AC05-3CCF67309A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201" y="2724150"/>
            <a:ext cx="3087598" cy="2060972"/>
          </a:xfrm>
          <a:prstGeom prst="rect">
            <a:avLst/>
          </a:prstGeom>
        </p:spPr>
      </p:pic>
    </p:spTree>
    <p:extLst>
      <p:ext uri="{BB962C8B-B14F-4D97-AF65-F5344CB8AC3E}">
        <p14:creationId xmlns:p14="http://schemas.microsoft.com/office/powerpoint/2010/main" val="3865355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3FF56-FA6E-7D42-8DA0-1596E0B975A1}"/>
              </a:ext>
            </a:extLst>
          </p:cNvPr>
          <p:cNvSpPr>
            <a:spLocks noGrp="1"/>
          </p:cNvSpPr>
          <p:nvPr>
            <p:ph sz="quarter" idx="10"/>
          </p:nvPr>
        </p:nvSpPr>
        <p:spPr>
          <a:xfrm>
            <a:off x="2209800" y="343473"/>
            <a:ext cx="7315200" cy="443354"/>
          </a:xfrm>
        </p:spPr>
        <p:txBody>
          <a:bodyPr/>
          <a:lstStyle/>
          <a:p>
            <a:r>
              <a:rPr lang="en-US" dirty="0">
                <a:solidFill>
                  <a:srgbClr val="007A9B"/>
                </a:solidFill>
                <a:latin typeface="Montserrat" pitchFamily="2" charset="77"/>
              </a:rPr>
              <a:t>“Differential Attention”</a:t>
            </a:r>
          </a:p>
        </p:txBody>
      </p:sp>
      <p:sp>
        <p:nvSpPr>
          <p:cNvPr id="3" name="Content Placeholder 9">
            <a:extLst>
              <a:ext uri="{FF2B5EF4-FFF2-40B4-BE49-F238E27FC236}">
                <a16:creationId xmlns:a16="http://schemas.microsoft.com/office/drawing/2014/main" id="{D094B98A-59A7-31C3-B83D-A99AB6BE5884}"/>
              </a:ext>
            </a:extLst>
          </p:cNvPr>
          <p:cNvSpPr txBox="1">
            <a:spLocks/>
          </p:cNvSpPr>
          <p:nvPr/>
        </p:nvSpPr>
        <p:spPr>
          <a:xfrm>
            <a:off x="2133600" y="1047750"/>
            <a:ext cx="7315200" cy="1143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pitchFamily="2" charset="77"/>
              </a:rPr>
              <a:t>Water the flowers, NOT the weeds</a:t>
            </a:r>
          </a:p>
          <a:p>
            <a:endParaRPr lang="en-US" dirty="0">
              <a:latin typeface="Montserrat" pitchFamily="2" charset="77"/>
            </a:endParaRPr>
          </a:p>
        </p:txBody>
      </p:sp>
      <p:pic>
        <p:nvPicPr>
          <p:cNvPr id="1026" name="Picture 2" descr="How to make plant fertilizer using weeds: organic solutions |">
            <a:extLst>
              <a:ext uri="{FF2B5EF4-FFF2-40B4-BE49-F238E27FC236}">
                <a16:creationId xmlns:a16="http://schemas.microsoft.com/office/drawing/2014/main" id="{48ED24B5-C1C5-18BF-82B9-304825804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0" y="1619250"/>
            <a:ext cx="5270500" cy="295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21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Catch ‘</a:t>
            </a:r>
            <a:r>
              <a:rPr lang="en-US" dirty="0" err="1">
                <a:solidFill>
                  <a:srgbClr val="007A9B"/>
                </a:solidFill>
                <a:latin typeface="Montserrat" pitchFamily="2" charset="77"/>
              </a:rPr>
              <a:t>Em</a:t>
            </a:r>
            <a:r>
              <a:rPr lang="en-US" dirty="0">
                <a:solidFill>
                  <a:srgbClr val="007A9B"/>
                </a:solidFill>
                <a:latin typeface="Montserrat" pitchFamily="2" charset="77"/>
              </a:rPr>
              <a:t> Being Good</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8235564" cy="4038600"/>
          </a:xfrm>
        </p:spPr>
        <p:txBody>
          <a:bodyPr/>
          <a:lstStyle/>
          <a:p>
            <a:pPr marL="0" indent="0">
              <a:buNone/>
            </a:pPr>
            <a:r>
              <a:rPr lang="en-US" sz="2400" b="1" dirty="0">
                <a:ln w="9525">
                  <a:solidFill>
                    <a:schemeClr val="bg1"/>
                  </a:solidFill>
                  <a:prstDash val="solid"/>
                </a:ln>
                <a:solidFill>
                  <a:srgbClr val="007A9B"/>
                </a:solidFill>
                <a:latin typeface="Montserrat" pitchFamily="2" charset="77"/>
              </a:rPr>
              <a:t>Acknowledge the good things your teen does</a:t>
            </a:r>
            <a:endParaRPr lang="en-US" sz="2400" dirty="0">
              <a:solidFill>
                <a:srgbClr val="007A9B"/>
              </a:solidFill>
              <a:latin typeface="Montserrat" pitchFamily="2" charset="77"/>
            </a:endParaRPr>
          </a:p>
          <a:p>
            <a:r>
              <a:rPr lang="en-US" sz="1600" dirty="0">
                <a:solidFill>
                  <a:schemeClr val="tx1"/>
                </a:solidFill>
                <a:latin typeface="Montserrat" pitchFamily="2" charset="77"/>
              </a:rPr>
              <a:t>Talk to your teen like an employee you manage at work </a:t>
            </a:r>
          </a:p>
          <a:p>
            <a:r>
              <a:rPr lang="en-US" sz="1600" dirty="0">
                <a:solidFill>
                  <a:schemeClr val="tx1"/>
                </a:solidFill>
                <a:latin typeface="Montserrat" pitchFamily="2" charset="77"/>
              </a:rPr>
              <a:t>Labeled praise - be specific, tell them </a:t>
            </a:r>
            <a:r>
              <a:rPr lang="en-US" sz="1600" b="1" dirty="0">
                <a:solidFill>
                  <a:schemeClr val="tx1"/>
                </a:solidFill>
                <a:latin typeface="Montserrat" pitchFamily="2" charset="77"/>
              </a:rPr>
              <a:t>exactly</a:t>
            </a:r>
            <a:r>
              <a:rPr lang="en-US" sz="1600" dirty="0">
                <a:solidFill>
                  <a:schemeClr val="tx1"/>
                </a:solidFill>
                <a:latin typeface="Montserrat" pitchFamily="2" charset="77"/>
              </a:rPr>
              <a:t> what they did that you liked</a:t>
            </a:r>
          </a:p>
          <a:p>
            <a:r>
              <a:rPr lang="en-US" sz="1600" dirty="0">
                <a:solidFill>
                  <a:schemeClr val="tx1"/>
                </a:solidFill>
                <a:latin typeface="Montserrat" pitchFamily="2" charset="77"/>
              </a:rPr>
              <a:t>Immediate or as close in time to the behavior as possible</a:t>
            </a:r>
          </a:p>
          <a:p>
            <a:r>
              <a:rPr lang="en-US" sz="1600" dirty="0">
                <a:solidFill>
                  <a:schemeClr val="tx1"/>
                </a:solidFill>
                <a:latin typeface="Montserrat" pitchFamily="2" charset="77"/>
              </a:rPr>
              <a:t>Include physical affection if it feels natural (high 5’s, hugs)</a:t>
            </a:r>
          </a:p>
          <a:p>
            <a:r>
              <a:rPr lang="en-US" sz="1600" dirty="0">
                <a:solidFill>
                  <a:schemeClr val="tx1"/>
                </a:solidFill>
                <a:latin typeface="Montserrat" pitchFamily="2" charset="77"/>
              </a:rPr>
              <a:t>Avoid getting too gushy or cheesy</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231852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4D2AF-AD61-434D-9C8B-0B50CDC7B305}"/>
              </a:ext>
            </a:extLst>
          </p:cNvPr>
          <p:cNvSpPr>
            <a:spLocks noGrp="1"/>
          </p:cNvSpPr>
          <p:nvPr>
            <p:ph sz="quarter" idx="10"/>
          </p:nvPr>
        </p:nvSpPr>
        <p:spPr>
          <a:xfrm>
            <a:off x="2743200" y="1885950"/>
            <a:ext cx="4724400" cy="443354"/>
          </a:xfrm>
        </p:spPr>
        <p:txBody>
          <a:bodyPr/>
          <a:lstStyle/>
          <a:p>
            <a:r>
              <a:rPr lang="en-US" dirty="0">
                <a:latin typeface="Montserrat" pitchFamily="2" charset="77"/>
              </a:rPr>
              <a:t>Week 1</a:t>
            </a:r>
          </a:p>
          <a:p>
            <a:r>
              <a:rPr lang="en-US" dirty="0">
                <a:latin typeface="Montserrat" pitchFamily="2" charset="77"/>
              </a:rPr>
              <a:t>Family Cycles</a:t>
            </a:r>
          </a:p>
        </p:txBody>
      </p:sp>
    </p:spTree>
    <p:extLst>
      <p:ext uri="{BB962C8B-B14F-4D97-AF65-F5344CB8AC3E}">
        <p14:creationId xmlns:p14="http://schemas.microsoft.com/office/powerpoint/2010/main" val="201237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a:xfrm>
            <a:off x="462500" y="358378"/>
            <a:ext cx="5938300" cy="457200"/>
          </a:xfrm>
        </p:spPr>
        <p:txBody>
          <a:bodyPr>
            <a:normAutofit/>
          </a:bodyPr>
          <a:lstStyle/>
          <a:p>
            <a:r>
              <a:rPr lang="en-US" dirty="0">
                <a:solidFill>
                  <a:srgbClr val="007A9B"/>
                </a:solidFill>
              </a:rPr>
              <a:t>Examples of catch ‘</a:t>
            </a:r>
            <a:r>
              <a:rPr lang="en-US" dirty="0" err="1">
                <a:solidFill>
                  <a:srgbClr val="007A9B"/>
                </a:solidFill>
              </a:rPr>
              <a:t>em</a:t>
            </a:r>
            <a:r>
              <a:rPr lang="en-US" dirty="0">
                <a:solidFill>
                  <a:srgbClr val="007A9B"/>
                </a:solidFill>
              </a:rPr>
              <a:t> being good</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graphicFrame>
        <p:nvGraphicFramePr>
          <p:cNvPr id="9" name="Diagram 8">
            <a:extLst>
              <a:ext uri="{FF2B5EF4-FFF2-40B4-BE49-F238E27FC236}">
                <a16:creationId xmlns:a16="http://schemas.microsoft.com/office/drawing/2014/main" id="{D19EA96D-8AD0-4B14-809B-011323C05A36}"/>
              </a:ext>
            </a:extLst>
          </p:cNvPr>
          <p:cNvGraphicFramePr/>
          <p:nvPr>
            <p:extLst>
              <p:ext uri="{D42A27DB-BD31-4B8C-83A1-F6EECF244321}">
                <p14:modId xmlns:p14="http://schemas.microsoft.com/office/powerpoint/2010/main" val="1994796076"/>
              </p:ext>
            </p:extLst>
          </p:nvPr>
        </p:nvGraphicFramePr>
        <p:xfrm>
          <a:off x="320040" y="946150"/>
          <a:ext cx="850392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6754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b="0" dirty="0">
                <a:solidFill>
                  <a:srgbClr val="007A9B"/>
                </a:solidFill>
                <a:latin typeface="Montserrat" pitchFamily="2" charset="77"/>
              </a:rPr>
              <a:t>Catch ‘</a:t>
            </a:r>
            <a:r>
              <a:rPr lang="en-US" b="0" dirty="0" err="1">
                <a:solidFill>
                  <a:srgbClr val="007A9B"/>
                </a:solidFill>
                <a:latin typeface="Montserrat" pitchFamily="2" charset="77"/>
              </a:rPr>
              <a:t>Em</a:t>
            </a:r>
            <a:r>
              <a:rPr lang="en-US" b="0" dirty="0">
                <a:solidFill>
                  <a:srgbClr val="007A9B"/>
                </a:solidFill>
                <a:latin typeface="Montserrat" pitchFamily="2" charset="77"/>
              </a:rPr>
              <a:t> Being Good</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marL="0" indent="0">
              <a:buNone/>
            </a:pPr>
            <a:r>
              <a:rPr lang="en-US" sz="2400" b="1" dirty="0">
                <a:ln w="9525">
                  <a:solidFill>
                    <a:schemeClr val="bg1"/>
                  </a:solidFill>
                  <a:prstDash val="solid"/>
                </a:ln>
                <a:solidFill>
                  <a:srgbClr val="007A9B"/>
                </a:solidFill>
                <a:latin typeface="Montserrat" pitchFamily="2" charset="77"/>
              </a:rPr>
              <a:t>Why do it?</a:t>
            </a:r>
          </a:p>
          <a:p>
            <a:r>
              <a:rPr lang="en-US" sz="1800" dirty="0">
                <a:solidFill>
                  <a:schemeClr val="tx1"/>
                </a:solidFill>
                <a:latin typeface="Montserrat" pitchFamily="2" charset="77"/>
              </a:rPr>
              <a:t>Everybody likes to be acknowledged</a:t>
            </a:r>
          </a:p>
          <a:p>
            <a:r>
              <a:rPr lang="en-US" sz="1800" dirty="0">
                <a:solidFill>
                  <a:schemeClr val="tx1"/>
                </a:solidFill>
                <a:latin typeface="Montserrat" pitchFamily="2" charset="77"/>
              </a:rPr>
              <a:t>Changes patterns of negative attention into positive ones </a:t>
            </a:r>
          </a:p>
          <a:p>
            <a:r>
              <a:rPr lang="en-US" sz="1800" dirty="0">
                <a:solidFill>
                  <a:schemeClr val="tx1"/>
                </a:solidFill>
                <a:latin typeface="Montserrat" pitchFamily="2" charset="77"/>
              </a:rPr>
              <a:t>Teens and parents feel better</a:t>
            </a:r>
          </a:p>
          <a:p>
            <a:r>
              <a:rPr lang="en-US" sz="1800" dirty="0">
                <a:solidFill>
                  <a:schemeClr val="tx1"/>
                </a:solidFill>
                <a:latin typeface="Montserrat" pitchFamily="2" charset="77"/>
              </a:rPr>
              <a:t>Builds self-esteem and confidence</a:t>
            </a:r>
          </a:p>
          <a:p>
            <a:pPr marL="0" indent="0">
              <a:buNone/>
            </a:pPr>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1">
            <a:extLst>
              <a:ext uri="{FF2B5EF4-FFF2-40B4-BE49-F238E27FC236}">
                <a16:creationId xmlns:a16="http://schemas.microsoft.com/office/drawing/2014/main" id="{FFFFB0F9-7772-B5BD-1925-47217C93D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300" y="3307842"/>
            <a:ext cx="3581400" cy="1575816"/>
          </a:xfrm>
          <a:prstGeom prst="rect">
            <a:avLst/>
          </a:prstGeom>
        </p:spPr>
      </p:pic>
    </p:spTree>
    <p:extLst>
      <p:ext uri="{BB962C8B-B14F-4D97-AF65-F5344CB8AC3E}">
        <p14:creationId xmlns:p14="http://schemas.microsoft.com/office/powerpoint/2010/main" val="3866006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3FF56-FA6E-7D42-8DA0-1596E0B975A1}"/>
              </a:ext>
            </a:extLst>
          </p:cNvPr>
          <p:cNvSpPr>
            <a:spLocks noGrp="1"/>
          </p:cNvSpPr>
          <p:nvPr>
            <p:ph sz="quarter" idx="10"/>
          </p:nvPr>
        </p:nvSpPr>
        <p:spPr/>
        <p:txBody>
          <a:bodyPr/>
          <a:lstStyle/>
          <a:p>
            <a:r>
              <a:rPr lang="en-US" dirty="0">
                <a:latin typeface="Montserrat" pitchFamily="2" charset="77"/>
              </a:rPr>
              <a:t>“Speak respectfully”</a:t>
            </a:r>
          </a:p>
          <a:p>
            <a:endParaRPr lang="en-US" dirty="0">
              <a:latin typeface="Montserrat" pitchFamily="2" charset="77"/>
            </a:endParaRPr>
          </a:p>
        </p:txBody>
      </p:sp>
      <p:sp>
        <p:nvSpPr>
          <p:cNvPr id="3" name="Content Placeholder 2">
            <a:extLst>
              <a:ext uri="{FF2B5EF4-FFF2-40B4-BE49-F238E27FC236}">
                <a16:creationId xmlns:a16="http://schemas.microsoft.com/office/drawing/2014/main" id="{D1C59990-6C34-A943-8D37-DE9B328AC8CC}"/>
              </a:ext>
            </a:extLst>
          </p:cNvPr>
          <p:cNvSpPr>
            <a:spLocks noGrp="1"/>
          </p:cNvSpPr>
          <p:nvPr>
            <p:ph sz="quarter" idx="12"/>
          </p:nvPr>
        </p:nvSpPr>
        <p:spPr>
          <a:xfrm>
            <a:off x="1505606" y="1643504"/>
            <a:ext cx="5885793" cy="3290446"/>
          </a:xfrm>
        </p:spPr>
        <p:txBody>
          <a:bodyPr/>
          <a:lstStyle/>
          <a:p>
            <a:pPr marL="342900" indent="-342900">
              <a:buFont typeface="Arial" panose="020B0604020202020204" pitchFamily="34" charset="0"/>
              <a:buChar char="•"/>
            </a:pPr>
            <a:r>
              <a:rPr lang="en-US" dirty="0">
                <a:solidFill>
                  <a:schemeClr val="tx1"/>
                </a:solidFill>
                <a:latin typeface="Montserrat" pitchFamily="2" charset="77"/>
              </a:rPr>
              <a:t>Looking at parent when they are talking</a:t>
            </a:r>
          </a:p>
          <a:p>
            <a:pPr marL="342900" indent="-342900">
              <a:buFont typeface="Arial" panose="020B0604020202020204" pitchFamily="34" charset="0"/>
              <a:buChar char="•"/>
            </a:pPr>
            <a:r>
              <a:rPr lang="en-US" dirty="0">
                <a:solidFill>
                  <a:schemeClr val="tx1"/>
                </a:solidFill>
                <a:latin typeface="Montserrat" pitchFamily="2" charset="77"/>
              </a:rPr>
              <a:t>Using calm tone of voice</a:t>
            </a:r>
          </a:p>
          <a:p>
            <a:pPr marL="342900" indent="-342900">
              <a:buFont typeface="Arial" panose="020B0604020202020204" pitchFamily="34" charset="0"/>
              <a:buChar char="•"/>
            </a:pPr>
            <a:r>
              <a:rPr lang="en-US" dirty="0">
                <a:solidFill>
                  <a:schemeClr val="tx1"/>
                </a:solidFill>
                <a:latin typeface="Montserrat" pitchFamily="2" charset="77"/>
              </a:rPr>
              <a:t>Talk about your own perspective, not blaming</a:t>
            </a:r>
            <a:endParaRPr lang="en-US" dirty="0">
              <a:latin typeface="Montserrat" pitchFamily="2" charset="77"/>
            </a:endParaRPr>
          </a:p>
        </p:txBody>
      </p:sp>
    </p:spTree>
    <p:extLst>
      <p:ext uri="{BB962C8B-B14F-4D97-AF65-F5344CB8AC3E}">
        <p14:creationId xmlns:p14="http://schemas.microsoft.com/office/powerpoint/2010/main" val="298092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3FF56-FA6E-7D42-8DA0-1596E0B975A1}"/>
              </a:ext>
            </a:extLst>
          </p:cNvPr>
          <p:cNvSpPr>
            <a:spLocks noGrp="1"/>
          </p:cNvSpPr>
          <p:nvPr>
            <p:ph sz="quarter" idx="10"/>
          </p:nvPr>
        </p:nvSpPr>
        <p:spPr/>
        <p:txBody>
          <a:bodyPr/>
          <a:lstStyle/>
          <a:p>
            <a:r>
              <a:rPr lang="en-US" dirty="0">
                <a:latin typeface="Montserrat" pitchFamily="2" charset="77"/>
              </a:rPr>
              <a:t>“Cooperating”</a:t>
            </a:r>
          </a:p>
          <a:p>
            <a:endParaRPr lang="en-US" dirty="0">
              <a:latin typeface="Montserrat" pitchFamily="2" charset="77"/>
            </a:endParaRPr>
          </a:p>
        </p:txBody>
      </p:sp>
      <p:sp>
        <p:nvSpPr>
          <p:cNvPr id="3" name="Content Placeholder 2">
            <a:extLst>
              <a:ext uri="{FF2B5EF4-FFF2-40B4-BE49-F238E27FC236}">
                <a16:creationId xmlns:a16="http://schemas.microsoft.com/office/drawing/2014/main" id="{D1C59990-6C34-A943-8D37-DE9B328AC8CC}"/>
              </a:ext>
            </a:extLst>
          </p:cNvPr>
          <p:cNvSpPr>
            <a:spLocks noGrp="1"/>
          </p:cNvSpPr>
          <p:nvPr>
            <p:ph sz="quarter" idx="12"/>
          </p:nvPr>
        </p:nvSpPr>
        <p:spPr>
          <a:xfrm>
            <a:off x="1505606" y="1643504"/>
            <a:ext cx="5809593" cy="3290446"/>
          </a:xfrm>
        </p:spPr>
        <p:txBody>
          <a:bodyPr/>
          <a:lstStyle/>
          <a:p>
            <a:pPr marL="342900" indent="-342900">
              <a:buFont typeface="Arial" panose="020B0604020202020204" pitchFamily="34" charset="0"/>
              <a:buChar char="•"/>
            </a:pPr>
            <a:r>
              <a:rPr lang="en-US" dirty="0">
                <a:solidFill>
                  <a:schemeClr val="tx1"/>
                </a:solidFill>
                <a:latin typeface="Montserrat" pitchFamily="2" charset="77"/>
              </a:rPr>
              <a:t>Acknowledging when instructions given</a:t>
            </a:r>
          </a:p>
          <a:p>
            <a:pPr marL="342900" indent="-342900">
              <a:buFont typeface="Arial" panose="020B0604020202020204" pitchFamily="34" charset="0"/>
              <a:buChar char="•"/>
            </a:pPr>
            <a:r>
              <a:rPr lang="en-US" dirty="0">
                <a:solidFill>
                  <a:schemeClr val="tx1"/>
                </a:solidFill>
                <a:latin typeface="Montserrat" pitchFamily="2" charset="77"/>
              </a:rPr>
              <a:t>Getting started with one reminder</a:t>
            </a:r>
          </a:p>
          <a:p>
            <a:endParaRPr lang="en-US" dirty="0">
              <a:latin typeface="Montserrat" pitchFamily="2" charset="77"/>
            </a:endParaRPr>
          </a:p>
        </p:txBody>
      </p:sp>
    </p:spTree>
    <p:extLst>
      <p:ext uri="{BB962C8B-B14F-4D97-AF65-F5344CB8AC3E}">
        <p14:creationId xmlns:p14="http://schemas.microsoft.com/office/powerpoint/2010/main" val="120204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A8F8C6F-6BD1-40DC-BED2-3FC2B635B751}"/>
              </a:ext>
            </a:extLst>
          </p:cNvPr>
          <p:cNvSpPr>
            <a:spLocks noGrp="1"/>
          </p:cNvSpPr>
          <p:nvPr>
            <p:ph sz="quarter" idx="12"/>
          </p:nvPr>
        </p:nvSpPr>
        <p:spPr/>
        <p:txBody>
          <a:bodyPr/>
          <a:lstStyle/>
          <a:p>
            <a:endParaRPr lang="en-US"/>
          </a:p>
        </p:txBody>
      </p:sp>
      <p:sp>
        <p:nvSpPr>
          <p:cNvPr id="7" name="Content Placeholder 6">
            <a:extLst>
              <a:ext uri="{FF2B5EF4-FFF2-40B4-BE49-F238E27FC236}">
                <a16:creationId xmlns:a16="http://schemas.microsoft.com/office/drawing/2014/main" id="{09FAEC59-4584-4A0F-B9F3-66B31D2DBE28}"/>
              </a:ext>
            </a:extLst>
          </p:cNvPr>
          <p:cNvSpPr>
            <a:spLocks noGrp="1"/>
          </p:cNvSpPr>
          <p:nvPr>
            <p:ph sz="quarter" idx="10"/>
          </p:nvPr>
        </p:nvSpPr>
        <p:spPr/>
        <p:txBody>
          <a:bodyPr/>
          <a:lstStyle/>
          <a:p>
            <a:endParaRPr lang="en-US"/>
          </a:p>
        </p:txBody>
      </p:sp>
      <p:pic>
        <p:nvPicPr>
          <p:cNvPr id="2" name="Picture 1">
            <a:extLst>
              <a:ext uri="{FF2B5EF4-FFF2-40B4-BE49-F238E27FC236}">
                <a16:creationId xmlns:a16="http://schemas.microsoft.com/office/drawing/2014/main" id="{857CA4E6-54A2-6D29-A4A8-02B1FC5EF9D2}"/>
              </a:ext>
            </a:extLst>
          </p:cNvPr>
          <p:cNvPicPr>
            <a:picLocks noChangeAspect="1"/>
          </p:cNvPicPr>
          <p:nvPr/>
        </p:nvPicPr>
        <p:blipFill>
          <a:blip r:embed="rId3"/>
          <a:stretch>
            <a:fillRect/>
          </a:stretch>
        </p:blipFill>
        <p:spPr>
          <a:xfrm>
            <a:off x="685800" y="895917"/>
            <a:ext cx="7772400" cy="4212434"/>
          </a:xfrm>
          <a:prstGeom prst="rect">
            <a:avLst/>
          </a:prstGeom>
        </p:spPr>
      </p:pic>
      <p:sp>
        <p:nvSpPr>
          <p:cNvPr id="4" name="Content Placeholder 7">
            <a:extLst>
              <a:ext uri="{FF2B5EF4-FFF2-40B4-BE49-F238E27FC236}">
                <a16:creationId xmlns:a16="http://schemas.microsoft.com/office/drawing/2014/main" id="{92338A89-B639-701A-B853-B51FAD50CBF1}"/>
              </a:ext>
            </a:extLst>
          </p:cNvPr>
          <p:cNvSpPr txBox="1">
            <a:spLocks/>
          </p:cNvSpPr>
          <p:nvPr/>
        </p:nvSpPr>
        <p:spPr>
          <a:xfrm>
            <a:off x="462500" y="358378"/>
            <a:ext cx="7462300" cy="457200"/>
          </a:xfrm>
          <a:prstGeom prst="rect">
            <a:avLst/>
          </a:prstGeom>
        </p:spPr>
        <p:txBody>
          <a:bodyPr/>
          <a:lstStyle>
            <a:lvl1pPr marL="0" indent="0" algn="l" defTabSz="914400" rtl="0" eaLnBrk="1" latinLnBrk="0" hangingPunct="1">
              <a:lnSpc>
                <a:spcPts val="3200"/>
              </a:lnSpc>
              <a:spcBef>
                <a:spcPts val="1000"/>
              </a:spcBef>
              <a:buFont typeface="Arial" panose="020B0604020202020204" pitchFamily="34" charset="0"/>
              <a:buNone/>
              <a:defRPr sz="2000" b="0" i="0" kern="1200">
                <a:solidFill>
                  <a:srgbClr val="464A4D"/>
                </a:solidFill>
                <a:latin typeface="Gotham Book" panose="02000604040000020004" pitchFamily="50" charset="0"/>
                <a:ea typeface="+mn-ea"/>
                <a:cs typeface="Arial" panose="020B0604020202020204" pitchFamily="34" charset="0"/>
              </a:defRPr>
            </a:lvl1pPr>
            <a:lvl2pPr marL="4572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2pPr>
            <a:lvl3pPr marL="9144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3pPr>
            <a:lvl4pPr marL="13716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4pPr>
            <a:lvl5pPr marL="18288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A9B"/>
                </a:solidFill>
                <a:latin typeface="Montserrat" pitchFamily="2" charset="77"/>
              </a:rPr>
              <a:t>Home Practice: Catch ‘</a:t>
            </a:r>
            <a:r>
              <a:rPr lang="en-US" b="1" dirty="0" err="1">
                <a:solidFill>
                  <a:srgbClr val="007A9B"/>
                </a:solidFill>
                <a:latin typeface="Montserrat" pitchFamily="2" charset="77"/>
              </a:rPr>
              <a:t>Em</a:t>
            </a:r>
            <a:r>
              <a:rPr lang="en-US" b="1" dirty="0">
                <a:solidFill>
                  <a:srgbClr val="007A9B"/>
                </a:solidFill>
                <a:latin typeface="Montserrat" pitchFamily="2" charset="77"/>
              </a:rPr>
              <a:t> Being Good </a:t>
            </a:r>
          </a:p>
        </p:txBody>
      </p:sp>
    </p:spTree>
    <p:extLst>
      <p:ext uri="{BB962C8B-B14F-4D97-AF65-F5344CB8AC3E}">
        <p14:creationId xmlns:p14="http://schemas.microsoft.com/office/powerpoint/2010/main" val="39636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a:xfrm>
            <a:off x="462500" y="358378"/>
            <a:ext cx="7462300" cy="457200"/>
          </a:xfrm>
        </p:spPr>
        <p:txBody>
          <a:bodyPr>
            <a:normAutofit fontScale="85000" lnSpcReduction="10000"/>
          </a:bodyPr>
          <a:lstStyle/>
          <a:p>
            <a:r>
              <a:rPr lang="en-US" sz="2800" dirty="0">
                <a:solidFill>
                  <a:srgbClr val="007A9B"/>
                </a:solidFill>
                <a:latin typeface="Montserrat" pitchFamily="2" charset="77"/>
              </a:rPr>
              <a:t>When should we give LESS attention?</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a:lnSpc>
                <a:spcPct val="108000"/>
              </a:lnSpc>
              <a:spcBef>
                <a:spcPts val="0"/>
              </a:spcBef>
              <a:spcAft>
                <a:spcPts val="600"/>
              </a:spcAft>
            </a:pPr>
            <a:r>
              <a:rPr lang="en-US" sz="2000" dirty="0">
                <a:solidFill>
                  <a:schemeClr val="tx1"/>
                </a:solidFill>
                <a:latin typeface="Montserrat" pitchFamily="2" charset="77"/>
              </a:rPr>
              <a:t>Pick your battles</a:t>
            </a:r>
          </a:p>
          <a:p>
            <a:pPr>
              <a:lnSpc>
                <a:spcPct val="108000"/>
              </a:lnSpc>
              <a:spcBef>
                <a:spcPts val="0"/>
              </a:spcBef>
              <a:spcAft>
                <a:spcPts val="600"/>
              </a:spcAft>
            </a:pPr>
            <a:r>
              <a:rPr lang="en-US" sz="2000" dirty="0">
                <a:solidFill>
                  <a:schemeClr val="tx1"/>
                </a:solidFill>
                <a:latin typeface="Montserrat" pitchFamily="2" charset="77"/>
              </a:rPr>
              <a:t>Ignoring is an ACTIVE technique</a:t>
            </a:r>
          </a:p>
          <a:p>
            <a:pPr>
              <a:lnSpc>
                <a:spcPct val="108000"/>
              </a:lnSpc>
              <a:spcBef>
                <a:spcPts val="0"/>
              </a:spcBef>
              <a:spcAft>
                <a:spcPts val="600"/>
              </a:spcAft>
            </a:pPr>
            <a:r>
              <a:rPr lang="en-US" sz="2000" dirty="0">
                <a:solidFill>
                  <a:schemeClr val="tx1"/>
                </a:solidFill>
                <a:latin typeface="Montserrat" pitchFamily="2" charset="77"/>
              </a:rPr>
              <a:t>Kids learn better ways to communicate and </a:t>
            </a:r>
            <a:br>
              <a:rPr lang="en-US" sz="2000" dirty="0">
                <a:solidFill>
                  <a:schemeClr val="tx1"/>
                </a:solidFill>
                <a:latin typeface="Montserrat" pitchFamily="2" charset="77"/>
              </a:rPr>
            </a:br>
            <a:r>
              <a:rPr lang="en-US" sz="2000" dirty="0">
                <a:solidFill>
                  <a:schemeClr val="tx1"/>
                </a:solidFill>
                <a:latin typeface="Montserrat" pitchFamily="2" charset="77"/>
              </a:rPr>
              <a:t>get attention</a:t>
            </a:r>
          </a:p>
          <a:p>
            <a:pPr>
              <a:lnSpc>
                <a:spcPct val="108000"/>
              </a:lnSpc>
              <a:spcBef>
                <a:spcPts val="0"/>
              </a:spcBef>
              <a:spcAft>
                <a:spcPts val="600"/>
              </a:spcAft>
            </a:pPr>
            <a:r>
              <a:rPr lang="en-US" sz="2000" dirty="0">
                <a:solidFill>
                  <a:schemeClr val="tx1"/>
                </a:solidFill>
                <a:latin typeface="Montserrat" pitchFamily="2" charset="77"/>
              </a:rPr>
              <a:t>Decreases “power struggle” </a:t>
            </a:r>
            <a:br>
              <a:rPr lang="en-US" sz="2000" dirty="0">
                <a:solidFill>
                  <a:schemeClr val="tx1"/>
                </a:solidFill>
                <a:latin typeface="Montserrat" pitchFamily="2" charset="77"/>
              </a:rPr>
            </a:br>
            <a:r>
              <a:rPr lang="en-US" sz="2000" dirty="0">
                <a:solidFill>
                  <a:schemeClr val="tx1"/>
                </a:solidFill>
                <a:latin typeface="Montserrat" pitchFamily="2" charset="77"/>
              </a:rPr>
              <a:t>between parents and teen</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9" name="Content Placeholder 3">
            <a:extLst>
              <a:ext uri="{FF2B5EF4-FFF2-40B4-BE49-F238E27FC236}">
                <a16:creationId xmlns:a16="http://schemas.microsoft.com/office/drawing/2014/main" id="{0F7528F8-37F7-4C0C-A9BF-D7407D3E15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97335" y="2495550"/>
            <a:ext cx="3169920" cy="1986668"/>
          </a:xfrm>
          <a:prstGeom prst="rect">
            <a:avLst/>
          </a:prstGeom>
        </p:spPr>
      </p:pic>
    </p:spTree>
    <p:extLst>
      <p:ext uri="{BB962C8B-B14F-4D97-AF65-F5344CB8AC3E}">
        <p14:creationId xmlns:p14="http://schemas.microsoft.com/office/powerpoint/2010/main" val="337060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11" name="Content Placeholder 10">
            <a:extLst>
              <a:ext uri="{FF2B5EF4-FFF2-40B4-BE49-F238E27FC236}">
                <a16:creationId xmlns:a16="http://schemas.microsoft.com/office/drawing/2014/main" id="{4FDD54CB-4880-47F9-4924-6DD7E893CF31}"/>
              </a:ext>
            </a:extLst>
          </p:cNvPr>
          <p:cNvSpPr>
            <a:spLocks noGrp="1"/>
          </p:cNvSpPr>
          <p:nvPr>
            <p:ph sz="quarter" idx="12"/>
          </p:nvPr>
        </p:nvSpPr>
        <p:spPr/>
        <p:txBody>
          <a:bodyPr>
            <a:normAutofit/>
          </a:bodyPr>
          <a:lstStyle/>
          <a:p>
            <a:endParaRPr lang="en-US"/>
          </a:p>
        </p:txBody>
      </p:sp>
      <p:sp>
        <p:nvSpPr>
          <p:cNvPr id="3" name="Content Placeholder 2">
            <a:extLst>
              <a:ext uri="{FF2B5EF4-FFF2-40B4-BE49-F238E27FC236}">
                <a16:creationId xmlns:a16="http://schemas.microsoft.com/office/drawing/2014/main" id="{9144F964-AAB1-FB32-22DB-AE3D60D12581}"/>
              </a:ext>
            </a:extLst>
          </p:cNvPr>
          <p:cNvSpPr>
            <a:spLocks noGrp="1"/>
          </p:cNvSpPr>
          <p:nvPr>
            <p:ph sz="quarter" idx="13"/>
          </p:nvPr>
        </p:nvSpPr>
        <p:spPr/>
        <p:txBody>
          <a:bodyPr>
            <a:normAutofit/>
          </a:bodyPr>
          <a:lstStyle/>
          <a:p>
            <a:endParaRPr lang="en-US"/>
          </a:p>
        </p:txBody>
      </p:sp>
      <p:pic>
        <p:nvPicPr>
          <p:cNvPr id="5" name="Picture 4">
            <a:extLst>
              <a:ext uri="{FF2B5EF4-FFF2-40B4-BE49-F238E27FC236}">
                <a16:creationId xmlns:a16="http://schemas.microsoft.com/office/drawing/2014/main" id="{C16AB597-5ED0-BC09-E0D1-5506DA8249CF}"/>
              </a:ext>
            </a:extLst>
          </p:cNvPr>
          <p:cNvPicPr>
            <a:picLocks noChangeAspect="1"/>
          </p:cNvPicPr>
          <p:nvPr/>
        </p:nvPicPr>
        <p:blipFill>
          <a:blip r:embed="rId4"/>
          <a:stretch>
            <a:fillRect/>
          </a:stretch>
        </p:blipFill>
        <p:spPr>
          <a:xfrm>
            <a:off x="152401" y="694206"/>
            <a:ext cx="8305800" cy="4090916"/>
          </a:xfrm>
          <a:prstGeom prst="rect">
            <a:avLst/>
          </a:prstGeom>
        </p:spPr>
      </p:pic>
    </p:spTree>
    <p:extLst>
      <p:ext uri="{BB962C8B-B14F-4D97-AF65-F5344CB8AC3E}">
        <p14:creationId xmlns:p14="http://schemas.microsoft.com/office/powerpoint/2010/main" val="50647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a:xfrm>
            <a:off x="462500" y="358378"/>
            <a:ext cx="7081520" cy="457200"/>
          </a:xfrm>
        </p:spPr>
        <p:txBody>
          <a:bodyPr/>
          <a:lstStyle/>
          <a:p>
            <a:r>
              <a:rPr lang="en-US" dirty="0">
                <a:solidFill>
                  <a:srgbClr val="007A9B"/>
                </a:solidFill>
                <a:latin typeface="Montserrat" pitchFamily="2" charset="77"/>
              </a:rPr>
              <a:t>What Should I Ignore?</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9" name="Content Placeholder 3">
            <a:extLst>
              <a:ext uri="{FF2B5EF4-FFF2-40B4-BE49-F238E27FC236}">
                <a16:creationId xmlns:a16="http://schemas.microsoft.com/office/drawing/2014/main" id="{778889A4-068F-47C0-9225-C89592FA128A}"/>
              </a:ext>
            </a:extLst>
          </p:cNvPr>
          <p:cNvSpPr txBox="1">
            <a:spLocks/>
          </p:cNvSpPr>
          <p:nvPr/>
        </p:nvSpPr>
        <p:spPr>
          <a:xfrm>
            <a:off x="685800" y="1123949"/>
            <a:ext cx="3886200" cy="32766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ontserrat" pitchFamily="2" charset="77"/>
              </a:rPr>
              <a:t>IGNORABLE</a:t>
            </a:r>
          </a:p>
          <a:p>
            <a:pPr lvl="1"/>
            <a:r>
              <a:rPr lang="en-US" sz="2000" dirty="0">
                <a:latin typeface="Montserrat" pitchFamily="2" charset="77"/>
              </a:rPr>
              <a:t>Arguing</a:t>
            </a:r>
          </a:p>
          <a:p>
            <a:pPr lvl="1"/>
            <a:r>
              <a:rPr lang="en-US" sz="2000" dirty="0">
                <a:latin typeface="Montserrat" pitchFamily="2" charset="77"/>
              </a:rPr>
              <a:t>Complaining/whining</a:t>
            </a:r>
          </a:p>
          <a:p>
            <a:pPr lvl="1"/>
            <a:r>
              <a:rPr lang="en-US" sz="2000" dirty="0">
                <a:latin typeface="Montserrat" pitchFamily="2" charset="77"/>
              </a:rPr>
              <a:t>Back talk</a:t>
            </a:r>
          </a:p>
          <a:p>
            <a:pPr lvl="1"/>
            <a:r>
              <a:rPr lang="en-US" sz="2000" dirty="0">
                <a:latin typeface="Montserrat" pitchFamily="2" charset="77"/>
              </a:rPr>
              <a:t>Yelling</a:t>
            </a:r>
          </a:p>
          <a:p>
            <a:pPr lvl="1"/>
            <a:r>
              <a:rPr lang="en-US" sz="2000" dirty="0">
                <a:latin typeface="Montserrat" pitchFamily="2" charset="77"/>
              </a:rPr>
              <a:t>Annoying noises</a:t>
            </a:r>
          </a:p>
          <a:p>
            <a:pPr lvl="1"/>
            <a:r>
              <a:rPr lang="en-US" sz="2000" dirty="0">
                <a:latin typeface="Montserrat" pitchFamily="2" charset="77"/>
              </a:rPr>
              <a:t>“Attitude”</a:t>
            </a:r>
          </a:p>
          <a:p>
            <a:pPr lvl="1"/>
            <a:r>
              <a:rPr lang="en-US" sz="2000" dirty="0">
                <a:latin typeface="Montserrat" pitchFamily="2" charset="77"/>
              </a:rPr>
              <a:t>Anything meant to get a big negative reaction from you!</a:t>
            </a:r>
          </a:p>
        </p:txBody>
      </p:sp>
      <p:sp>
        <p:nvSpPr>
          <p:cNvPr id="11" name="Content Placeholder 4">
            <a:extLst>
              <a:ext uri="{FF2B5EF4-FFF2-40B4-BE49-F238E27FC236}">
                <a16:creationId xmlns:a16="http://schemas.microsoft.com/office/drawing/2014/main" id="{A785B92D-48AB-4050-A215-04725C112665}"/>
              </a:ext>
            </a:extLst>
          </p:cNvPr>
          <p:cNvSpPr txBox="1">
            <a:spLocks/>
          </p:cNvSpPr>
          <p:nvPr/>
        </p:nvSpPr>
        <p:spPr>
          <a:xfrm>
            <a:off x="4495800" y="1123950"/>
            <a:ext cx="4231640" cy="30869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ontserrat" pitchFamily="2" charset="77"/>
              </a:rPr>
              <a:t>NOT IGNORABLE</a:t>
            </a:r>
          </a:p>
          <a:p>
            <a:pPr lvl="1"/>
            <a:r>
              <a:rPr lang="en-US" sz="2000" dirty="0">
                <a:latin typeface="Montserrat" pitchFamily="2" charset="77"/>
              </a:rPr>
              <a:t>Not doing what you’ve asked</a:t>
            </a:r>
          </a:p>
          <a:p>
            <a:pPr lvl="1"/>
            <a:r>
              <a:rPr lang="en-US" sz="2000" dirty="0">
                <a:latin typeface="Montserrat" pitchFamily="2" charset="77"/>
              </a:rPr>
              <a:t>Safety risks</a:t>
            </a:r>
          </a:p>
          <a:p>
            <a:pPr lvl="1"/>
            <a:r>
              <a:rPr lang="en-US" sz="2000" dirty="0">
                <a:latin typeface="Montserrat" pitchFamily="2" charset="77"/>
              </a:rPr>
              <a:t>Aggression/threats</a:t>
            </a:r>
          </a:p>
          <a:p>
            <a:pPr marL="457200" lvl="1" indent="0">
              <a:buFont typeface="Arial" panose="020B0604020202020204" pitchFamily="34" charset="0"/>
              <a:buNone/>
            </a:pPr>
            <a:endParaRPr lang="en-US" sz="2000" dirty="0">
              <a:latin typeface="Montserrat" pitchFamily="2" charset="77"/>
            </a:endParaRPr>
          </a:p>
        </p:txBody>
      </p:sp>
    </p:spTree>
    <p:extLst>
      <p:ext uri="{BB962C8B-B14F-4D97-AF65-F5344CB8AC3E}">
        <p14:creationId xmlns:p14="http://schemas.microsoft.com/office/powerpoint/2010/main" val="209554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Extinction burst</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3" name="Picture 2">
            <a:extLst>
              <a:ext uri="{FF2B5EF4-FFF2-40B4-BE49-F238E27FC236}">
                <a16:creationId xmlns:a16="http://schemas.microsoft.com/office/drawing/2014/main" id="{27960814-0EF9-414C-B5E0-47E5E9E13F6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600200" y="1198870"/>
            <a:ext cx="5739936" cy="3885064"/>
          </a:xfrm>
          <a:prstGeom prst="rect">
            <a:avLst/>
          </a:prstGeom>
        </p:spPr>
      </p:pic>
    </p:spTree>
    <p:extLst>
      <p:ext uri="{BB962C8B-B14F-4D97-AF65-F5344CB8AC3E}">
        <p14:creationId xmlns:p14="http://schemas.microsoft.com/office/powerpoint/2010/main" val="1300284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37693" y="331951"/>
            <a:ext cx="4724400" cy="443354"/>
          </a:xfrm>
        </p:spPr>
        <p:txBody>
          <a:bodyPr>
            <a:normAutofit lnSpcReduction="10000"/>
          </a:bodyPr>
          <a:lstStyle/>
          <a:p>
            <a:r>
              <a:rPr lang="en-US" dirty="0">
                <a:solidFill>
                  <a:srgbClr val="007A9B"/>
                </a:solidFill>
                <a:latin typeface="Montserrat" pitchFamily="2" charset="77"/>
              </a:rPr>
              <a:t>Ignoring Tips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457200" y="926527"/>
            <a:ext cx="8077200" cy="3290446"/>
          </a:xfrm>
        </p:spPr>
        <p:txBody>
          <a:bodyPr>
            <a:noAutofit/>
          </a:bodyPr>
          <a:lstStyle/>
          <a:p>
            <a:pPr>
              <a:spcBef>
                <a:spcPts val="0"/>
              </a:spcBef>
              <a:spcAft>
                <a:spcPts val="1200"/>
              </a:spcAft>
            </a:pPr>
            <a:r>
              <a:rPr lang="en-US" sz="1800" dirty="0">
                <a:solidFill>
                  <a:schemeClr val="tx1"/>
                </a:solidFill>
                <a:latin typeface="Montserrat" pitchFamily="2" charset="77"/>
              </a:rPr>
              <a:t>Tell your teen what you will ignore</a:t>
            </a:r>
          </a:p>
          <a:p>
            <a:pPr marL="742950" lvl="1" indent="-285750">
              <a:lnSpc>
                <a:spcPct val="100000"/>
              </a:lnSpc>
              <a:spcBef>
                <a:spcPts val="0"/>
              </a:spcBef>
              <a:spcAft>
                <a:spcPts val="1200"/>
              </a:spcAft>
              <a:buFont typeface="Arial" panose="020B0604020202020204" pitchFamily="34" charset="0"/>
              <a:buChar char="•"/>
            </a:pPr>
            <a:r>
              <a:rPr lang="en-US" sz="1800" dirty="0">
                <a:solidFill>
                  <a:schemeClr val="tx1"/>
                </a:solidFill>
                <a:latin typeface="Montserrat" pitchFamily="2" charset="77"/>
              </a:rPr>
              <a:t>“The complaining is only making things harder in the morning. I’m not going to discuss complaints in the morning.”</a:t>
            </a:r>
          </a:p>
          <a:p>
            <a:pPr marL="742950" lvl="1" indent="-285750">
              <a:lnSpc>
                <a:spcPct val="100000"/>
              </a:lnSpc>
              <a:spcBef>
                <a:spcPts val="0"/>
              </a:spcBef>
              <a:spcAft>
                <a:spcPts val="1200"/>
              </a:spcAft>
              <a:buFont typeface="Arial" panose="020B0604020202020204" pitchFamily="34" charset="0"/>
              <a:buChar char="•"/>
            </a:pPr>
            <a:r>
              <a:rPr lang="en-US" sz="1800" dirty="0">
                <a:solidFill>
                  <a:schemeClr val="tx1"/>
                </a:solidFill>
                <a:latin typeface="Montserrat" pitchFamily="2" charset="77"/>
              </a:rPr>
              <a:t>“You’ve asked, I’ve answered.”</a:t>
            </a:r>
          </a:p>
          <a:p>
            <a:pPr marL="742950" lvl="1" indent="-285750">
              <a:lnSpc>
                <a:spcPct val="100000"/>
              </a:lnSpc>
              <a:spcBef>
                <a:spcPts val="0"/>
              </a:spcBef>
              <a:spcAft>
                <a:spcPts val="1200"/>
              </a:spcAft>
              <a:buFont typeface="Arial" panose="020B0604020202020204" pitchFamily="34" charset="0"/>
              <a:buChar char="•"/>
            </a:pPr>
            <a:r>
              <a:rPr lang="en-US" sz="1800" dirty="0">
                <a:solidFill>
                  <a:schemeClr val="tx1"/>
                </a:solidFill>
                <a:latin typeface="Montserrat" pitchFamily="2" charset="77"/>
              </a:rPr>
              <a:t>“I will not respond to yelling. I’ll be glad to respond to a calm voice.”</a:t>
            </a:r>
          </a:p>
          <a:p>
            <a:pPr>
              <a:spcBef>
                <a:spcPts val="0"/>
              </a:spcBef>
              <a:spcAft>
                <a:spcPts val="1200"/>
              </a:spcAft>
            </a:pPr>
            <a:r>
              <a:rPr lang="en-US" sz="1800" dirty="0">
                <a:solidFill>
                  <a:schemeClr val="tx1"/>
                </a:solidFill>
                <a:latin typeface="Montserrat" pitchFamily="2" charset="77"/>
              </a:rPr>
              <a:t>Hold boundary if behavior becomes “not ignorable”</a:t>
            </a:r>
          </a:p>
          <a:p>
            <a:pPr marL="800100" lvl="1" indent="-342900">
              <a:lnSpc>
                <a:spcPct val="100000"/>
              </a:lnSpc>
              <a:spcBef>
                <a:spcPts val="0"/>
              </a:spcBef>
              <a:spcAft>
                <a:spcPts val="600"/>
              </a:spcAft>
              <a:buFont typeface="Wingdings" panose="05000000000000000000" pitchFamily="2" charset="2"/>
              <a:buChar char="§"/>
            </a:pPr>
            <a:r>
              <a:rPr lang="en-US" sz="1800" dirty="0">
                <a:solidFill>
                  <a:schemeClr val="tx1"/>
                </a:solidFill>
                <a:latin typeface="Montserrat" pitchFamily="2" charset="77"/>
              </a:rPr>
              <a:t>Hold limit/consequence as “Robot Parent”</a:t>
            </a:r>
          </a:p>
          <a:p>
            <a:pPr marL="800100" lvl="1" indent="-342900">
              <a:lnSpc>
                <a:spcPct val="100000"/>
              </a:lnSpc>
              <a:spcBef>
                <a:spcPts val="0"/>
              </a:spcBef>
              <a:spcAft>
                <a:spcPts val="600"/>
              </a:spcAft>
              <a:buFont typeface="Wingdings" panose="05000000000000000000" pitchFamily="2" charset="2"/>
              <a:buChar char="§"/>
            </a:pPr>
            <a:r>
              <a:rPr lang="en-US" sz="1800" dirty="0">
                <a:solidFill>
                  <a:schemeClr val="tx1"/>
                </a:solidFill>
                <a:latin typeface="Montserrat" pitchFamily="2" charset="77"/>
              </a:rPr>
              <a:t>Use few words, no lecturing, no eye contact</a:t>
            </a:r>
          </a:p>
          <a:p>
            <a:pPr marL="800100" lvl="1" indent="-342900">
              <a:lnSpc>
                <a:spcPct val="100000"/>
              </a:lnSpc>
              <a:spcBef>
                <a:spcPts val="0"/>
              </a:spcBef>
              <a:spcAft>
                <a:spcPts val="600"/>
              </a:spcAft>
              <a:buFont typeface="Wingdings" panose="05000000000000000000" pitchFamily="2" charset="2"/>
              <a:buChar char="§"/>
            </a:pPr>
            <a:r>
              <a:rPr lang="en-US" sz="1800" dirty="0">
                <a:solidFill>
                  <a:schemeClr val="tx1"/>
                </a:solidFill>
                <a:latin typeface="Montserrat" pitchFamily="2" charset="77"/>
              </a:rPr>
              <a:t>Avoid criticizing, showing emotion, or “fueling the fire”</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2844870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Welcome to group!</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r>
              <a:rPr lang="en-US" sz="2000" dirty="0">
                <a:solidFill>
                  <a:schemeClr val="tx1"/>
                </a:solidFill>
                <a:latin typeface="Montserrat" pitchFamily="2" charset="77"/>
              </a:rPr>
              <a:t>Please log into Zoom early, we will start right on time</a:t>
            </a:r>
          </a:p>
          <a:p>
            <a:r>
              <a:rPr lang="en-US" sz="2000" dirty="0">
                <a:solidFill>
                  <a:schemeClr val="tx1"/>
                </a:solidFill>
                <a:latin typeface="Montserrat" pitchFamily="2" charset="77"/>
              </a:rPr>
              <a:t>Label yourself on Zoom: </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Your name (child’s name – age)</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Example: Tim &amp; Ellen (Lina- 14)</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543024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Home Practice: Picking Your Battles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3352796"/>
          </a:xfrm>
        </p:spPr>
        <p:txBody>
          <a:bodyPr/>
          <a:lstStyle/>
          <a:p>
            <a:pPr>
              <a:spcBef>
                <a:spcPts val="0"/>
              </a:spcBef>
              <a:spcAft>
                <a:spcPts val="1200"/>
              </a:spcAft>
            </a:pPr>
            <a:r>
              <a:rPr lang="en-US" sz="2000" dirty="0">
                <a:solidFill>
                  <a:schemeClr val="tx1"/>
                </a:solidFill>
                <a:latin typeface="Montserrat" pitchFamily="2" charset="77"/>
              </a:rPr>
              <a:t>What challenges might happen?</a:t>
            </a:r>
          </a:p>
          <a:p>
            <a:pPr>
              <a:spcBef>
                <a:spcPts val="0"/>
              </a:spcBef>
              <a:spcAft>
                <a:spcPts val="1200"/>
              </a:spcAft>
            </a:pPr>
            <a:r>
              <a:rPr lang="en-US" sz="2000" dirty="0">
                <a:solidFill>
                  <a:schemeClr val="tx1"/>
                </a:solidFill>
                <a:latin typeface="Montserrat" pitchFamily="2" charset="77"/>
              </a:rPr>
              <a:t>How will you keep calm while ignoring?</a:t>
            </a: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1">
            <a:extLst>
              <a:ext uri="{FF2B5EF4-FFF2-40B4-BE49-F238E27FC236}">
                <a16:creationId xmlns:a16="http://schemas.microsoft.com/office/drawing/2014/main" id="{A2E0B038-7E16-FC7A-7A13-25E325ECE418}"/>
              </a:ext>
            </a:extLst>
          </p:cNvPr>
          <p:cNvPicPr>
            <a:picLocks noChangeAspect="1"/>
          </p:cNvPicPr>
          <p:nvPr/>
        </p:nvPicPr>
        <p:blipFill>
          <a:blip r:embed="rId4"/>
          <a:stretch>
            <a:fillRect/>
          </a:stretch>
        </p:blipFill>
        <p:spPr>
          <a:xfrm>
            <a:off x="819710" y="1924756"/>
            <a:ext cx="6571690" cy="3009193"/>
          </a:xfrm>
          <a:prstGeom prst="rect">
            <a:avLst/>
          </a:prstGeom>
        </p:spPr>
      </p:pic>
    </p:spTree>
    <p:extLst>
      <p:ext uri="{BB962C8B-B14F-4D97-AF65-F5344CB8AC3E}">
        <p14:creationId xmlns:p14="http://schemas.microsoft.com/office/powerpoint/2010/main" val="4025501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C72FE-D787-9175-E67E-BE580BBDF337}"/>
              </a:ext>
            </a:extLst>
          </p:cNvPr>
          <p:cNvPicPr>
            <a:picLocks noChangeAspect="1"/>
          </p:cNvPicPr>
          <p:nvPr/>
        </p:nvPicPr>
        <p:blipFill>
          <a:blip r:embed="rId3"/>
          <a:stretch>
            <a:fillRect/>
          </a:stretch>
        </p:blipFill>
        <p:spPr>
          <a:xfrm>
            <a:off x="696741" y="133350"/>
            <a:ext cx="7685259" cy="5143500"/>
          </a:xfrm>
          <a:prstGeom prst="rect">
            <a:avLst/>
          </a:prstGeom>
        </p:spPr>
      </p:pic>
    </p:spTree>
    <p:extLst>
      <p:ext uri="{BB962C8B-B14F-4D97-AF65-F5344CB8AC3E}">
        <p14:creationId xmlns:p14="http://schemas.microsoft.com/office/powerpoint/2010/main" val="4138742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4D2AF-AD61-434D-9C8B-0B50CDC7B305}"/>
              </a:ext>
            </a:extLst>
          </p:cNvPr>
          <p:cNvSpPr>
            <a:spLocks noGrp="1"/>
          </p:cNvSpPr>
          <p:nvPr>
            <p:ph sz="quarter" idx="10"/>
          </p:nvPr>
        </p:nvSpPr>
        <p:spPr>
          <a:xfrm>
            <a:off x="2895600" y="2128396"/>
            <a:ext cx="4724400" cy="443354"/>
          </a:xfrm>
        </p:spPr>
        <p:txBody>
          <a:bodyPr/>
          <a:lstStyle/>
          <a:p>
            <a:r>
              <a:rPr lang="en-US" dirty="0">
                <a:latin typeface="Montserrat" pitchFamily="2" charset="77"/>
              </a:rPr>
              <a:t>Week 3</a:t>
            </a:r>
          </a:p>
          <a:p>
            <a:r>
              <a:rPr lang="en-US" dirty="0">
                <a:latin typeface="Montserrat" pitchFamily="2" charset="77"/>
              </a:rPr>
              <a:t>Communication</a:t>
            </a:r>
          </a:p>
        </p:txBody>
      </p:sp>
    </p:spTree>
    <p:extLst>
      <p:ext uri="{BB962C8B-B14F-4D97-AF65-F5344CB8AC3E}">
        <p14:creationId xmlns:p14="http://schemas.microsoft.com/office/powerpoint/2010/main" val="1612730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Welcome back!</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marL="0" indent="0">
              <a:spcBef>
                <a:spcPts val="0"/>
              </a:spcBef>
              <a:spcAft>
                <a:spcPts val="1200"/>
              </a:spcAft>
              <a:buNone/>
            </a:pPr>
            <a:r>
              <a:rPr lang="en-US" sz="2000" dirty="0">
                <a:solidFill>
                  <a:schemeClr val="tx1"/>
                </a:solidFill>
                <a:latin typeface="Montserrat" pitchFamily="2" charset="77"/>
              </a:rPr>
              <a:t>Home Practice review:</a:t>
            </a:r>
          </a:p>
          <a:p>
            <a:pPr>
              <a:spcBef>
                <a:spcPts val="0"/>
              </a:spcBef>
              <a:spcAft>
                <a:spcPts val="600"/>
              </a:spcAft>
            </a:pPr>
            <a:r>
              <a:rPr lang="en-US" sz="1600" dirty="0">
                <a:solidFill>
                  <a:schemeClr val="tx1"/>
                </a:solidFill>
                <a:latin typeface="Montserrat" pitchFamily="2" charset="77"/>
              </a:rPr>
              <a:t>Catch ‘</a:t>
            </a:r>
            <a:r>
              <a:rPr lang="en-US" sz="1600" dirty="0" err="1">
                <a:solidFill>
                  <a:schemeClr val="tx1"/>
                </a:solidFill>
                <a:latin typeface="Montserrat" pitchFamily="2" charset="77"/>
              </a:rPr>
              <a:t>Em</a:t>
            </a:r>
            <a:r>
              <a:rPr lang="en-US" sz="1600" dirty="0">
                <a:solidFill>
                  <a:schemeClr val="tx1"/>
                </a:solidFill>
                <a:latin typeface="Montserrat" pitchFamily="2" charset="77"/>
              </a:rPr>
              <a:t> Being Good</a:t>
            </a:r>
          </a:p>
          <a:p>
            <a:pPr>
              <a:spcBef>
                <a:spcPts val="0"/>
              </a:spcBef>
              <a:spcAft>
                <a:spcPts val="600"/>
              </a:spcAft>
            </a:pPr>
            <a:r>
              <a:rPr lang="en-US" sz="1600" dirty="0">
                <a:solidFill>
                  <a:schemeClr val="tx1"/>
                </a:solidFill>
                <a:latin typeface="Montserrat" pitchFamily="2" charset="77"/>
              </a:rPr>
              <a:t>Picking Your Battles</a:t>
            </a:r>
          </a:p>
          <a:p>
            <a:pPr>
              <a:spcBef>
                <a:spcPts val="0"/>
              </a:spcBef>
              <a:spcAft>
                <a:spcPts val="600"/>
              </a:spcAft>
            </a:pPr>
            <a:r>
              <a:rPr lang="en-US" sz="1600" dirty="0">
                <a:solidFill>
                  <a:schemeClr val="tx1"/>
                </a:solidFill>
                <a:latin typeface="Montserrat" pitchFamily="2" charset="77"/>
              </a:rPr>
              <a:t>One-on-One Time</a:t>
            </a:r>
          </a:p>
          <a:p>
            <a:endParaRPr lang="en-US" dirty="0">
              <a:solidFill>
                <a:schemeClr val="tx1"/>
              </a:solidFill>
              <a:latin typeface="Montserrat" pitchFamily="2" charset="77"/>
            </a:endParaRPr>
          </a:p>
          <a:p>
            <a:endParaRPr lang="en-US" dirty="0">
              <a:solidFill>
                <a:schemeClr val="tx1"/>
              </a:solidFill>
              <a:latin typeface="Montserrat" pitchFamily="2" charset="77"/>
            </a:endParaRP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9" name="Explosion 1 5">
            <a:extLst>
              <a:ext uri="{FF2B5EF4-FFF2-40B4-BE49-F238E27FC236}">
                <a16:creationId xmlns:a16="http://schemas.microsoft.com/office/drawing/2014/main" id="{F1B56D49-2197-45CF-8CDA-EA8EAA8A3BD1}"/>
              </a:ext>
            </a:extLst>
          </p:cNvPr>
          <p:cNvSpPr/>
          <p:nvPr/>
        </p:nvSpPr>
        <p:spPr>
          <a:xfrm>
            <a:off x="5907087" y="1127523"/>
            <a:ext cx="2750033" cy="265474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otham Medium" pitchFamily="50" charset="0"/>
                <a:ea typeface="HGSMinchoE" panose="020B0400000000000000" pitchFamily="18" charset="-128"/>
              </a:rPr>
              <a:t>Observations?</a:t>
            </a:r>
          </a:p>
          <a:p>
            <a:pPr algn="ctr"/>
            <a:r>
              <a:rPr lang="en-US" sz="1400" dirty="0">
                <a:latin typeface="Gotham Medium" pitchFamily="50" charset="0"/>
                <a:ea typeface="HGSMinchoE" panose="020B0400000000000000" pitchFamily="18" charset="-128"/>
              </a:rPr>
              <a:t>Insight?</a:t>
            </a:r>
            <a:br>
              <a:rPr lang="en-US" sz="1400" dirty="0">
                <a:latin typeface="Gotham Medium" pitchFamily="50" charset="0"/>
                <a:ea typeface="HGSMinchoE" panose="020B0400000000000000" pitchFamily="18" charset="-128"/>
              </a:rPr>
            </a:br>
            <a:r>
              <a:rPr lang="en-US" sz="1400" dirty="0">
                <a:latin typeface="Gotham Medium" pitchFamily="50" charset="0"/>
                <a:ea typeface="HGSMinchoE" panose="020B0400000000000000" pitchFamily="18" charset="-128"/>
              </a:rPr>
              <a:t>Questions?</a:t>
            </a:r>
          </a:p>
        </p:txBody>
      </p:sp>
    </p:spTree>
    <p:extLst>
      <p:ext uri="{BB962C8B-B14F-4D97-AF65-F5344CB8AC3E}">
        <p14:creationId xmlns:p14="http://schemas.microsoft.com/office/powerpoint/2010/main" val="124185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Communication with Teens</a:t>
            </a:r>
          </a:p>
        </p:txBody>
      </p:sp>
      <p:sp>
        <p:nvSpPr>
          <p:cNvPr id="3" name="Content Placeholder 2">
            <a:extLst>
              <a:ext uri="{FF2B5EF4-FFF2-40B4-BE49-F238E27FC236}">
                <a16:creationId xmlns:a16="http://schemas.microsoft.com/office/drawing/2014/main" id="{B2FFCE3E-653D-D44D-BA0D-FFFC47D55C9E}"/>
              </a:ext>
            </a:extLst>
          </p:cNvPr>
          <p:cNvSpPr>
            <a:spLocks noGrp="1"/>
          </p:cNvSpPr>
          <p:nvPr>
            <p:ph sz="quarter" idx="13"/>
          </p:nvPr>
        </p:nvSpPr>
        <p:spPr/>
        <p:txBody>
          <a:bodyPr>
            <a:normAutofit/>
          </a:bodyPr>
          <a:lstStyle/>
          <a:p>
            <a:endParaRPr lang="en-US"/>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9" name="Picture 8">
            <a:extLst>
              <a:ext uri="{FF2B5EF4-FFF2-40B4-BE49-F238E27FC236}">
                <a16:creationId xmlns:a16="http://schemas.microsoft.com/office/drawing/2014/main" id="{4813D21D-6116-8BC2-DE5A-D169D8B0D435}"/>
              </a:ext>
            </a:extLst>
          </p:cNvPr>
          <p:cNvPicPr>
            <a:picLocks noChangeAspect="1"/>
          </p:cNvPicPr>
          <p:nvPr/>
        </p:nvPicPr>
        <p:blipFill>
          <a:blip r:embed="rId4"/>
          <a:stretch>
            <a:fillRect/>
          </a:stretch>
        </p:blipFill>
        <p:spPr>
          <a:xfrm>
            <a:off x="609600" y="973443"/>
            <a:ext cx="7620000" cy="3904658"/>
          </a:xfrm>
          <a:prstGeom prst="rect">
            <a:avLst/>
          </a:prstGeom>
        </p:spPr>
      </p:pic>
    </p:spTree>
    <p:extLst>
      <p:ext uri="{BB962C8B-B14F-4D97-AF65-F5344CB8AC3E}">
        <p14:creationId xmlns:p14="http://schemas.microsoft.com/office/powerpoint/2010/main" val="2079666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Communication with Teens</a:t>
            </a:r>
          </a:p>
        </p:txBody>
      </p:sp>
      <p:sp>
        <p:nvSpPr>
          <p:cNvPr id="3" name="Content Placeholder 2">
            <a:extLst>
              <a:ext uri="{FF2B5EF4-FFF2-40B4-BE49-F238E27FC236}">
                <a16:creationId xmlns:a16="http://schemas.microsoft.com/office/drawing/2014/main" id="{B2FFCE3E-653D-D44D-BA0D-FFFC47D55C9E}"/>
              </a:ext>
            </a:extLst>
          </p:cNvPr>
          <p:cNvSpPr>
            <a:spLocks noGrp="1"/>
          </p:cNvSpPr>
          <p:nvPr>
            <p:ph sz="quarter" idx="13"/>
          </p:nvPr>
        </p:nvSpPr>
        <p:spPr/>
        <p:txBody>
          <a:bodyPr>
            <a:normAutofit/>
          </a:bodyPr>
          <a:lstStyle/>
          <a:p>
            <a:endParaRPr lang="en-US"/>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1">
            <a:extLst>
              <a:ext uri="{FF2B5EF4-FFF2-40B4-BE49-F238E27FC236}">
                <a16:creationId xmlns:a16="http://schemas.microsoft.com/office/drawing/2014/main" id="{5DAF45B7-7F39-BFD5-EF49-7CBBE0E434AC}"/>
              </a:ext>
            </a:extLst>
          </p:cNvPr>
          <p:cNvPicPr>
            <a:picLocks noChangeAspect="1"/>
          </p:cNvPicPr>
          <p:nvPr/>
        </p:nvPicPr>
        <p:blipFill>
          <a:blip r:embed="rId4"/>
          <a:stretch>
            <a:fillRect/>
          </a:stretch>
        </p:blipFill>
        <p:spPr>
          <a:xfrm>
            <a:off x="999512" y="994631"/>
            <a:ext cx="6925288" cy="4091717"/>
          </a:xfrm>
          <a:prstGeom prst="rect">
            <a:avLst/>
          </a:prstGeom>
        </p:spPr>
      </p:pic>
    </p:spTree>
    <p:extLst>
      <p:ext uri="{BB962C8B-B14F-4D97-AF65-F5344CB8AC3E}">
        <p14:creationId xmlns:p14="http://schemas.microsoft.com/office/powerpoint/2010/main" val="2159957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23810"/>
            <a:ext cx="4724400" cy="443354"/>
          </a:xfrm>
        </p:spPr>
        <p:txBody>
          <a:bodyPr>
            <a:normAutofit lnSpcReduction="10000"/>
          </a:bodyPr>
          <a:lstStyle/>
          <a:p>
            <a:r>
              <a:rPr lang="en-US" dirty="0">
                <a:solidFill>
                  <a:srgbClr val="007A9B"/>
                </a:solidFill>
                <a:latin typeface="Montserrat" pitchFamily="2" charset="77"/>
              </a:rPr>
              <a:t>Validation</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457200" y="1033904"/>
            <a:ext cx="8077200" cy="3290446"/>
          </a:xfrm>
        </p:spPr>
        <p:txBody>
          <a:bodyPr>
            <a:noAutofit/>
          </a:bodyPr>
          <a:lstStyle/>
          <a:p>
            <a:pPr lvl="1"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Finding the ‘kernel of truth’ in another’s perspective</a:t>
            </a:r>
          </a:p>
          <a:p>
            <a:pPr lvl="1"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Reflecting and labeling your teen’s emotions</a:t>
            </a:r>
          </a:p>
          <a:p>
            <a:pPr lvl="1" fontAlgn="base">
              <a:spcBef>
                <a:spcPts val="0"/>
              </a:spcBef>
            </a:pPr>
            <a:endParaRPr lang="en-US" sz="1800" b="1" dirty="0">
              <a:solidFill>
                <a:schemeClr val="tx1"/>
              </a:solidFill>
            </a:endParaRPr>
          </a:p>
          <a:p>
            <a:pPr>
              <a:spcBef>
                <a:spcPts val="0"/>
              </a:spcBef>
              <a:spcAft>
                <a:spcPts val="1200"/>
              </a:spcAft>
            </a:pPr>
            <a:r>
              <a:rPr lang="en-US" sz="2400" b="1" dirty="0">
                <a:solidFill>
                  <a:schemeClr val="tx1"/>
                </a:solidFill>
              </a:rPr>
              <a:t>Why do it?</a:t>
            </a:r>
          </a:p>
          <a:p>
            <a:pPr lvl="1"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Makes others feel understood and respected. </a:t>
            </a:r>
          </a:p>
          <a:p>
            <a:pPr lvl="1"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Models good communication for teen</a:t>
            </a:r>
          </a:p>
          <a:p>
            <a:pPr lvl="1"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Helps teens understand their own and others’ emotions </a:t>
            </a:r>
          </a:p>
          <a:p>
            <a:pPr lvl="1"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Makes problem solving possible</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3964247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23810"/>
            <a:ext cx="4724400" cy="443354"/>
          </a:xfrm>
        </p:spPr>
        <p:txBody>
          <a:bodyPr>
            <a:normAutofit lnSpcReduction="10000"/>
          </a:bodyPr>
          <a:lstStyle/>
          <a:p>
            <a:r>
              <a:rPr lang="en-US" dirty="0">
                <a:solidFill>
                  <a:srgbClr val="007A9B"/>
                </a:solidFill>
                <a:latin typeface="Montserrat" pitchFamily="2" charset="77"/>
              </a:rPr>
              <a:t>Validation Steps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190500" y="1038134"/>
            <a:ext cx="8077200" cy="3290446"/>
          </a:xfrm>
        </p:spPr>
        <p:txBody>
          <a:bodyPr>
            <a:noAutofit/>
          </a:bodyPr>
          <a:lstStyle/>
          <a:p>
            <a:pPr marL="800100" lvl="1" indent="-342900" fontAlgn="base">
              <a:spcBef>
                <a:spcPts val="0"/>
              </a:spcBef>
              <a:buAutoNum type="arabicPeriod"/>
            </a:pPr>
            <a:r>
              <a:rPr lang="en-US" sz="1800" b="1" i="0" u="none" strike="noStrike" dirty="0">
                <a:solidFill>
                  <a:srgbClr val="000000"/>
                </a:solidFill>
                <a:effectLst/>
                <a:latin typeface="Montserrat" pitchFamily="2" charset="77"/>
              </a:rPr>
              <a:t>Tune In </a:t>
            </a:r>
            <a:endParaRPr lang="en-US" sz="1800" b="0" i="0" u="none" strike="noStrike" dirty="0">
              <a:solidFill>
                <a:srgbClr val="000000"/>
              </a:solidFill>
              <a:effectLst/>
              <a:latin typeface="Montserrat" pitchFamily="2" charset="77"/>
            </a:endParaRP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Hold back fast reactions to your teen’s feelings.  Step away and breathe until you are calm enough to talk</a:t>
            </a: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Read your teen’s facial expression, body language, behaviors (pacing, shutting down, fidgeting)</a:t>
            </a:r>
          </a:p>
          <a:p>
            <a:pPr marL="742950" lvl="1" indent="-285750" fontAlgn="base">
              <a:spcBef>
                <a:spcPts val="0"/>
              </a:spcBef>
              <a:buFont typeface="Arial" panose="020B0604020202020204" pitchFamily="34" charset="0"/>
              <a:buChar char="•"/>
            </a:pPr>
            <a:r>
              <a:rPr lang="en-US" sz="1800" b="1" i="0" u="none" strike="noStrike" dirty="0">
                <a:solidFill>
                  <a:srgbClr val="000000"/>
                </a:solidFill>
                <a:effectLst/>
                <a:latin typeface="Montserrat" pitchFamily="2" charset="77"/>
              </a:rPr>
              <a:t>Limit questions</a:t>
            </a:r>
            <a:r>
              <a:rPr lang="en-US" sz="1800" b="0" i="0" u="none" strike="noStrike" dirty="0">
                <a:solidFill>
                  <a:srgbClr val="000000"/>
                </a:solidFill>
                <a:effectLst/>
                <a:latin typeface="Montserrat" pitchFamily="2" charset="77"/>
              </a:rPr>
              <a:t> about how they feel or what happened</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1355730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23810"/>
            <a:ext cx="4724400" cy="443354"/>
          </a:xfrm>
        </p:spPr>
        <p:txBody>
          <a:bodyPr>
            <a:normAutofit lnSpcReduction="10000"/>
          </a:bodyPr>
          <a:lstStyle/>
          <a:p>
            <a:r>
              <a:rPr lang="en-US" dirty="0">
                <a:solidFill>
                  <a:srgbClr val="007A9B"/>
                </a:solidFill>
                <a:latin typeface="Montserrat" pitchFamily="2" charset="77"/>
              </a:rPr>
              <a:t>Validation Steps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381000" y="1023537"/>
            <a:ext cx="8077200" cy="3290446"/>
          </a:xfrm>
        </p:spPr>
        <p:txBody>
          <a:bodyPr>
            <a:noAutofit/>
          </a:bodyPr>
          <a:lstStyle/>
          <a:p>
            <a:pPr lvl="1" fontAlgn="base">
              <a:spcBef>
                <a:spcPts val="0"/>
              </a:spcBef>
            </a:pPr>
            <a:r>
              <a:rPr lang="en-US" sz="1800" b="1" i="0" u="none" strike="noStrike" dirty="0">
                <a:solidFill>
                  <a:srgbClr val="000000"/>
                </a:solidFill>
                <a:effectLst/>
                <a:latin typeface="Montserrat" pitchFamily="2" charset="77"/>
              </a:rPr>
              <a:t>2. Guess Your Teen’s Emotion</a:t>
            </a:r>
            <a:endParaRPr lang="en-US" sz="1800" b="0" i="0" u="none" strike="noStrike" dirty="0">
              <a:solidFill>
                <a:srgbClr val="000000"/>
              </a:solidFill>
              <a:effectLst/>
              <a:latin typeface="Montserrat" pitchFamily="2" charset="77"/>
            </a:endParaRP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Say which feeling you think your teen is having</a:t>
            </a: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Guessing wrong is ok – they’ll correct you!</a:t>
            </a: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Examples: </a:t>
            </a:r>
          </a:p>
          <a:p>
            <a:pPr marL="1200150" lvl="2" indent="-285750" fontAlgn="base">
              <a:spcBef>
                <a:spcPts val="0"/>
              </a:spcBef>
              <a:buFont typeface="Arial" panose="020B0604020202020204" pitchFamily="34" charset="0"/>
              <a:buChar char="•"/>
            </a:pPr>
            <a:r>
              <a:rPr lang="en-US" sz="1800" b="0" i="1" u="none" strike="noStrike" dirty="0">
                <a:solidFill>
                  <a:srgbClr val="000000"/>
                </a:solidFill>
                <a:effectLst/>
                <a:latin typeface="Montserrat" pitchFamily="2" charset="77"/>
              </a:rPr>
              <a:t>“You look frustrated.”</a:t>
            </a:r>
            <a:endParaRPr lang="en-US" sz="1800" dirty="0">
              <a:solidFill>
                <a:srgbClr val="000000"/>
              </a:solidFill>
              <a:latin typeface="Montserrat" pitchFamily="2" charset="77"/>
            </a:endParaRPr>
          </a:p>
          <a:p>
            <a:pPr marL="1200150" lvl="2" indent="-285750" fontAlgn="base">
              <a:spcBef>
                <a:spcPts val="0"/>
              </a:spcBef>
              <a:buFont typeface="Arial" panose="020B0604020202020204" pitchFamily="34" charset="0"/>
              <a:buChar char="•"/>
            </a:pPr>
            <a:r>
              <a:rPr lang="en-US" sz="1800" b="0" i="1" u="none" strike="noStrike" dirty="0">
                <a:solidFill>
                  <a:srgbClr val="000000"/>
                </a:solidFill>
                <a:effectLst/>
                <a:latin typeface="Montserrat" pitchFamily="2" charset="77"/>
              </a:rPr>
              <a:t>“I can imagine you feel hurt and left out.”</a:t>
            </a:r>
          </a:p>
          <a:p>
            <a:pPr marL="1200150" lvl="2" indent="-285750" fontAlgn="base">
              <a:spcBef>
                <a:spcPts val="0"/>
              </a:spcBef>
              <a:buFont typeface="Arial" panose="020B0604020202020204" pitchFamily="34" charset="0"/>
              <a:buChar char="•"/>
            </a:pPr>
            <a:r>
              <a:rPr lang="en-US" sz="1800" b="0" i="1" u="none" strike="noStrike" dirty="0">
                <a:solidFill>
                  <a:srgbClr val="000000"/>
                </a:solidFill>
                <a:effectLst/>
                <a:latin typeface="Montserrat" pitchFamily="2" charset="77"/>
              </a:rPr>
              <a:t>“It seems like you’re feeling nervous.”</a:t>
            </a:r>
          </a:p>
          <a:p>
            <a:pPr marL="1200150" lvl="2" indent="-285750" fontAlgn="base">
              <a:spcBef>
                <a:spcPts val="0"/>
              </a:spcBef>
              <a:buFont typeface="Arial" panose="020B0604020202020204" pitchFamily="34" charset="0"/>
              <a:buChar char="•"/>
            </a:pPr>
            <a:r>
              <a:rPr lang="en-US" sz="1800" b="0" i="1" u="none" strike="noStrike" dirty="0">
                <a:solidFill>
                  <a:srgbClr val="000000"/>
                </a:solidFill>
                <a:effectLst/>
                <a:latin typeface="Montserrat" pitchFamily="2" charset="77"/>
              </a:rPr>
              <a:t>“I wonder if you’re overwhelmed right now.”</a:t>
            </a:r>
            <a:endParaRPr lang="en-US" sz="1800" b="0" i="0" u="none" strike="noStrike" dirty="0">
              <a:solidFill>
                <a:srgbClr val="000000"/>
              </a:solidFill>
              <a:effectLst/>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780298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23810"/>
            <a:ext cx="4724400" cy="443354"/>
          </a:xfrm>
        </p:spPr>
        <p:txBody>
          <a:bodyPr>
            <a:normAutofit lnSpcReduction="10000"/>
          </a:bodyPr>
          <a:lstStyle/>
          <a:p>
            <a:r>
              <a:rPr lang="en-US" dirty="0">
                <a:solidFill>
                  <a:srgbClr val="007A9B"/>
                </a:solidFill>
              </a:rPr>
              <a:t>Validation </a:t>
            </a:r>
            <a:r>
              <a:rPr lang="en-US" dirty="0">
                <a:solidFill>
                  <a:srgbClr val="007A9B"/>
                </a:solidFill>
                <a:latin typeface="Montserrat" pitchFamily="2" charset="77"/>
              </a:rPr>
              <a:t>Steps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252046" y="985684"/>
            <a:ext cx="8206154" cy="3290446"/>
          </a:xfrm>
        </p:spPr>
        <p:txBody>
          <a:bodyPr>
            <a:noAutofit/>
          </a:bodyPr>
          <a:lstStyle/>
          <a:p>
            <a:pPr lvl="1" fontAlgn="base">
              <a:spcBef>
                <a:spcPts val="0"/>
              </a:spcBef>
            </a:pPr>
            <a:r>
              <a:rPr lang="en-US" sz="1800" b="1" dirty="0">
                <a:solidFill>
                  <a:srgbClr val="000000"/>
                </a:solidFill>
                <a:latin typeface="Montserrat" pitchFamily="2" charset="77"/>
              </a:rPr>
              <a:t>3</a:t>
            </a:r>
            <a:r>
              <a:rPr lang="en-US" sz="1800" b="1" i="0" u="none" strike="noStrike" dirty="0">
                <a:solidFill>
                  <a:srgbClr val="000000"/>
                </a:solidFill>
                <a:effectLst/>
                <a:latin typeface="Montserrat" pitchFamily="2" charset="77"/>
              </a:rPr>
              <a:t>. Name the reason for their feeling </a:t>
            </a: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Ask yourself: </a:t>
            </a:r>
            <a:r>
              <a:rPr lang="en-US" sz="1800" b="0" i="1" u="none" strike="noStrike" dirty="0">
                <a:solidFill>
                  <a:srgbClr val="000000"/>
                </a:solidFill>
                <a:effectLst/>
                <a:latin typeface="Montserrat" pitchFamily="2" charset="77"/>
              </a:rPr>
              <a:t>Why do they feel this way? </a:t>
            </a: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Say: </a:t>
            </a:r>
          </a:p>
          <a:p>
            <a:pPr marL="1200150" lvl="2" indent="-285750" fontAlgn="base">
              <a:spcBef>
                <a:spcPts val="0"/>
              </a:spcBef>
              <a:buFont typeface="Arial" panose="020B0604020202020204" pitchFamily="34" charset="0"/>
              <a:buChar char="•"/>
            </a:pPr>
            <a:r>
              <a:rPr lang="en-US" sz="1800" b="0" i="1" u="none" strike="noStrike" dirty="0">
                <a:solidFill>
                  <a:srgbClr val="000000"/>
                </a:solidFill>
                <a:effectLst/>
                <a:latin typeface="Montserrat" pitchFamily="2" charset="77"/>
              </a:rPr>
              <a:t>“It makes sense that you feel [exhausted], that was a rough day.”</a:t>
            </a:r>
          </a:p>
          <a:p>
            <a:pPr marL="1200150" lvl="2" indent="-285750" fontAlgn="base">
              <a:spcBef>
                <a:spcPts val="0"/>
              </a:spcBef>
              <a:buFont typeface="Arial" panose="020B0604020202020204" pitchFamily="34" charset="0"/>
              <a:buChar char="•"/>
            </a:pPr>
            <a:r>
              <a:rPr lang="en-US" sz="1800" b="0" i="1" u="none" strike="noStrike" dirty="0">
                <a:solidFill>
                  <a:srgbClr val="000000"/>
                </a:solidFill>
                <a:effectLst/>
                <a:latin typeface="Montserrat" pitchFamily="2" charset="77"/>
              </a:rPr>
              <a:t>“I get why you’re [disappointed].  You thought you were ready for that test.”</a:t>
            </a:r>
          </a:p>
          <a:p>
            <a:pPr marL="1200150" lvl="2" indent="-285750" fontAlgn="base">
              <a:spcBef>
                <a:spcPts val="0"/>
              </a:spcBef>
              <a:buFont typeface="Arial" panose="020B0604020202020204" pitchFamily="34" charset="0"/>
              <a:buChar char="•"/>
            </a:pPr>
            <a:r>
              <a:rPr lang="en-US" sz="1800" b="0" i="1" u="none" strike="noStrike" dirty="0">
                <a:solidFill>
                  <a:srgbClr val="000000"/>
                </a:solidFill>
                <a:effectLst/>
                <a:latin typeface="Montserrat" pitchFamily="2" charset="77"/>
              </a:rPr>
              <a:t>“I’d feel [hurt] too, if it happened to me.”</a:t>
            </a: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You don’t have to </a:t>
            </a:r>
            <a:r>
              <a:rPr lang="en-US" sz="1800" b="0" i="1" u="none" strike="noStrike" dirty="0">
                <a:solidFill>
                  <a:srgbClr val="000000"/>
                </a:solidFill>
                <a:effectLst/>
                <a:latin typeface="Montserrat" pitchFamily="2" charset="77"/>
              </a:rPr>
              <a:t>agree</a:t>
            </a:r>
            <a:r>
              <a:rPr lang="en-US" sz="1800" b="0" i="0" u="none" strike="noStrike" dirty="0">
                <a:solidFill>
                  <a:srgbClr val="000000"/>
                </a:solidFill>
                <a:effectLst/>
                <a:latin typeface="Montserrat" pitchFamily="2" charset="77"/>
              </a:rPr>
              <a:t> with their reasons, but it’s </a:t>
            </a:r>
            <a:r>
              <a:rPr lang="en-US" sz="1800" b="0" i="1" u="none" strike="noStrike" dirty="0">
                <a:solidFill>
                  <a:srgbClr val="000000"/>
                </a:solidFill>
                <a:effectLst/>
                <a:latin typeface="Montserrat" pitchFamily="2" charset="77"/>
              </a:rPr>
              <a:t>their</a:t>
            </a:r>
            <a:r>
              <a:rPr lang="en-US" sz="1800" b="0" i="0" u="none" strike="noStrike" dirty="0">
                <a:solidFill>
                  <a:srgbClr val="000000"/>
                </a:solidFill>
                <a:effectLst/>
                <a:latin typeface="Montserrat" pitchFamily="2" charset="77"/>
              </a:rPr>
              <a:t> reality! </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301297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err="1">
                <a:solidFill>
                  <a:srgbClr val="007A9B"/>
                </a:solidFill>
                <a:latin typeface="Montserrat" pitchFamily="2" charset="77"/>
              </a:rPr>
              <a:t>TeleGroup</a:t>
            </a:r>
            <a:r>
              <a:rPr lang="en-US" dirty="0">
                <a:solidFill>
                  <a:srgbClr val="007A9B"/>
                </a:solidFill>
                <a:latin typeface="Montserrat" pitchFamily="2" charset="77"/>
              </a:rPr>
              <a:t> guidelines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a:spcBef>
                <a:spcPts val="0"/>
              </a:spcBef>
              <a:spcAft>
                <a:spcPts val="600"/>
              </a:spcAft>
            </a:pPr>
            <a:r>
              <a:rPr lang="en-US" sz="2000" dirty="0">
                <a:solidFill>
                  <a:schemeClr val="tx1"/>
                </a:solidFill>
                <a:latin typeface="Montserrat" pitchFamily="2" charset="77"/>
              </a:rPr>
              <a:t>Please do:</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Turn on your video! </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Mute when not talking</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Prop up device</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Use the chat, hand raising, and “reaction” emojis anytime</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Use big nonverbal communication to support each other</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Try to remain in one place</a:t>
            </a: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1024509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23810"/>
            <a:ext cx="4724400" cy="443354"/>
          </a:xfrm>
        </p:spPr>
        <p:txBody>
          <a:bodyPr>
            <a:normAutofit lnSpcReduction="10000"/>
          </a:bodyPr>
          <a:lstStyle/>
          <a:p>
            <a:r>
              <a:rPr lang="en-US" dirty="0">
                <a:solidFill>
                  <a:srgbClr val="007A9B"/>
                </a:solidFill>
                <a:latin typeface="Montserrat" pitchFamily="2" charset="77"/>
              </a:rPr>
              <a:t>Validation Steps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381000" y="1023537"/>
            <a:ext cx="8077200" cy="3290446"/>
          </a:xfrm>
        </p:spPr>
        <p:txBody>
          <a:bodyPr>
            <a:noAutofit/>
          </a:bodyPr>
          <a:lstStyle/>
          <a:p>
            <a:pPr lvl="1" fontAlgn="base">
              <a:spcBef>
                <a:spcPts val="0"/>
              </a:spcBef>
            </a:pPr>
            <a:r>
              <a:rPr lang="en-US" sz="1800" b="1" i="0" u="none" strike="noStrike" dirty="0">
                <a:solidFill>
                  <a:srgbClr val="000000"/>
                </a:solidFill>
                <a:effectLst/>
                <a:latin typeface="Montserrat" pitchFamily="2" charset="77"/>
              </a:rPr>
              <a:t>4. Give Space and Listen</a:t>
            </a:r>
          </a:p>
          <a:p>
            <a:pPr lvl="2"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 Resist the urge to solve it NOW</a:t>
            </a:r>
          </a:p>
          <a:p>
            <a:pPr lvl="2"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 No BUTS!!!  Do not lecture or explain the other point of view until your teen is calm and ready to talk.</a:t>
            </a:r>
          </a:p>
          <a:p>
            <a:pPr lvl="2"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 ASK if they want your help coming up with ideas or a plan, or schedule a time to talk about solutions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683688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23810"/>
            <a:ext cx="4724400" cy="443354"/>
          </a:xfrm>
        </p:spPr>
        <p:txBody>
          <a:bodyPr>
            <a:normAutofit lnSpcReduction="10000"/>
          </a:bodyPr>
          <a:lstStyle/>
          <a:p>
            <a:r>
              <a:rPr lang="en-US" dirty="0">
                <a:solidFill>
                  <a:srgbClr val="007A9B"/>
                </a:solidFill>
                <a:latin typeface="Montserrat" pitchFamily="2" charset="77"/>
              </a:rPr>
              <a:t>Validation Steps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381000" y="1023537"/>
            <a:ext cx="8077200" cy="3290446"/>
          </a:xfrm>
        </p:spPr>
        <p:txBody>
          <a:bodyPr>
            <a:noAutofit/>
          </a:bodyPr>
          <a:lstStyle/>
          <a:p>
            <a:pPr lvl="1" fontAlgn="base">
              <a:spcBef>
                <a:spcPts val="0"/>
              </a:spcBef>
            </a:pPr>
            <a:r>
              <a:rPr lang="en-US" sz="1800" b="1" i="0" u="none" strike="noStrike" dirty="0">
                <a:solidFill>
                  <a:srgbClr val="000000"/>
                </a:solidFill>
                <a:effectLst/>
                <a:latin typeface="Montserrat" pitchFamily="2" charset="77"/>
              </a:rPr>
              <a:t>Plan for Rejection</a:t>
            </a:r>
            <a:endParaRPr lang="en-US" sz="1800" b="0" i="0" u="none" strike="noStrike" dirty="0">
              <a:solidFill>
                <a:srgbClr val="000000"/>
              </a:solidFill>
              <a:effectLst/>
              <a:latin typeface="Montserrat" pitchFamily="2" charset="77"/>
            </a:endParaRPr>
          </a:p>
          <a:p>
            <a:pPr lvl="2"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 Your teen may not want to talk more when upset</a:t>
            </a:r>
          </a:p>
          <a:p>
            <a:pPr lvl="2"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 Model a “graceful exit” by calmly giving space</a:t>
            </a:r>
          </a:p>
          <a:p>
            <a:pPr lvl="2"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 </a:t>
            </a:r>
            <a:r>
              <a:rPr lang="en-US" sz="1800" dirty="0">
                <a:solidFill>
                  <a:srgbClr val="000000"/>
                </a:solidFill>
                <a:latin typeface="Montserrat" pitchFamily="2" charset="77"/>
              </a:rPr>
              <a:t>Tell them you want </a:t>
            </a:r>
            <a:r>
              <a:rPr lang="en-US" sz="1800" b="0" i="0" u="none" strike="noStrike" dirty="0">
                <a:solidFill>
                  <a:srgbClr val="000000"/>
                </a:solidFill>
                <a:effectLst/>
                <a:latin typeface="Montserrat" pitchFamily="2" charset="77"/>
              </a:rPr>
              <a:t>to listen/support/help later</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633988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23810"/>
            <a:ext cx="4724400" cy="443354"/>
          </a:xfrm>
        </p:spPr>
        <p:txBody>
          <a:bodyPr>
            <a:normAutofit lnSpcReduction="10000"/>
          </a:bodyPr>
          <a:lstStyle/>
          <a:p>
            <a:r>
              <a:rPr lang="en-US" dirty="0">
                <a:solidFill>
                  <a:srgbClr val="007A9B"/>
                </a:solidFill>
                <a:latin typeface="Montserrat" pitchFamily="2" charset="77"/>
              </a:rPr>
              <a:t>Validation Steps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381000" y="1023537"/>
            <a:ext cx="8077200" cy="3290446"/>
          </a:xfrm>
        </p:spPr>
        <p:txBody>
          <a:bodyPr>
            <a:noAutofit/>
          </a:bodyPr>
          <a:lstStyle/>
          <a:p>
            <a:pPr lvl="1" fontAlgn="base">
              <a:spcBef>
                <a:spcPts val="0"/>
              </a:spcBef>
            </a:pPr>
            <a:r>
              <a:rPr lang="en-US" sz="1800" b="1" i="0" u="none" strike="noStrike" dirty="0">
                <a:solidFill>
                  <a:srgbClr val="000000"/>
                </a:solidFill>
                <a:effectLst/>
                <a:latin typeface="Montserrat" pitchFamily="2" charset="77"/>
              </a:rPr>
              <a:t>Remember: All </a:t>
            </a:r>
            <a:r>
              <a:rPr lang="en-US" sz="1800" b="1" i="1" u="none" strike="noStrike" dirty="0">
                <a:solidFill>
                  <a:srgbClr val="000000"/>
                </a:solidFill>
                <a:effectLst/>
                <a:latin typeface="Montserrat" pitchFamily="2" charset="77"/>
              </a:rPr>
              <a:t>emotions</a:t>
            </a:r>
            <a:r>
              <a:rPr lang="en-US" sz="1800" b="1" i="0" u="none" strike="noStrike" dirty="0">
                <a:solidFill>
                  <a:srgbClr val="000000"/>
                </a:solidFill>
                <a:effectLst/>
                <a:latin typeface="Montserrat" pitchFamily="2" charset="77"/>
              </a:rPr>
              <a:t> are okay, but not all </a:t>
            </a:r>
            <a:r>
              <a:rPr lang="en-US" sz="1800" b="1" i="1" u="none" strike="noStrike" dirty="0">
                <a:solidFill>
                  <a:srgbClr val="000000"/>
                </a:solidFill>
                <a:effectLst/>
                <a:latin typeface="Montserrat" pitchFamily="2" charset="77"/>
              </a:rPr>
              <a:t>behaviors</a:t>
            </a:r>
            <a:r>
              <a:rPr lang="en-US" sz="1800" b="1" i="0" u="none" strike="noStrike" dirty="0">
                <a:solidFill>
                  <a:srgbClr val="000000"/>
                </a:solidFill>
                <a:effectLst/>
                <a:latin typeface="Montserrat" pitchFamily="2" charset="77"/>
              </a:rPr>
              <a:t> are okay.</a:t>
            </a:r>
            <a:endParaRPr lang="en-US" sz="1800" dirty="0">
              <a:solidFill>
                <a:srgbClr val="000000"/>
              </a:solidFill>
              <a:latin typeface="Montserrat" pitchFamily="2" charset="77"/>
            </a:endParaRP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You don’t need to validate in every situation</a:t>
            </a: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DO set a limit or give a consequence for a behavior that breaks household rules, like swearing, name-calling, threats or aggression.</a:t>
            </a:r>
          </a:p>
          <a:p>
            <a:pPr marL="742950" lvl="1" indent="-285750" fontAlgn="base">
              <a:spcBef>
                <a:spcPts val="0"/>
              </a:spcBef>
              <a:buFont typeface="Arial" panose="020B0604020202020204" pitchFamily="34" charset="0"/>
              <a:buChar char="•"/>
            </a:pPr>
            <a:r>
              <a:rPr lang="en-US" sz="1800" b="0" i="0" u="none" strike="noStrike" dirty="0">
                <a:solidFill>
                  <a:srgbClr val="000000"/>
                </a:solidFill>
                <a:effectLst/>
                <a:latin typeface="Montserrat" pitchFamily="2" charset="77"/>
              </a:rPr>
              <a:t>Say: “It makes sense you’re angry with your sister for taking your shirt. AND swearing at others is not allowed in our family.” </a:t>
            </a:r>
          </a:p>
          <a:p>
            <a:pPr lvl="1" fontAlgn="base">
              <a:spcBef>
                <a:spcPts val="0"/>
              </a:spcBef>
              <a:buFont typeface="Arial" panose="020B0604020202020204" pitchFamily="34" charset="0"/>
              <a:buChar char="•"/>
            </a:pPr>
            <a:endParaRPr lang="en-US" sz="1800" dirty="0">
              <a:solidFill>
                <a:srgbClr val="000000"/>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661415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8EFE-617F-4194-B5E0-633A8D5893A1}"/>
              </a:ext>
            </a:extLst>
          </p:cNvPr>
          <p:cNvSpPr txBox="1">
            <a:spLocks/>
          </p:cNvSpPr>
          <p:nvPr/>
        </p:nvSpPr>
        <p:spPr>
          <a:xfrm>
            <a:off x="466724" y="971550"/>
            <a:ext cx="8229600" cy="12954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Gotham Medium" pitchFamily="50" charset="0"/>
              </a:rPr>
              <a:t>“</a:t>
            </a:r>
            <a:r>
              <a:rPr lang="en-US" sz="2800" b="0" i="0" u="none" strike="noStrike" dirty="0">
                <a:solidFill>
                  <a:srgbClr val="000000"/>
                </a:solidFill>
                <a:effectLst/>
                <a:latin typeface="Montserrat" pitchFamily="2" charset="77"/>
              </a:rPr>
              <a:t>You have no right to take away my phone! I need it to text classmates about schoolwork!”</a:t>
            </a:r>
          </a:p>
          <a:p>
            <a:pPr algn="ctr">
              <a:lnSpc>
                <a:spcPct val="120000"/>
              </a:lnSpc>
            </a:pPr>
            <a:endParaRPr lang="en-US" sz="2800" dirty="0">
              <a:solidFill>
                <a:srgbClr val="000000"/>
              </a:solidFill>
              <a:latin typeface="Montserrat" pitchFamily="2" charset="77"/>
            </a:endParaRPr>
          </a:p>
          <a:p>
            <a:pPr algn="ctr">
              <a:lnSpc>
                <a:spcPct val="120000"/>
              </a:lnSpc>
            </a:pPr>
            <a:r>
              <a:rPr lang="en-US" sz="3200" dirty="0">
                <a:latin typeface="Montserrat" pitchFamily="2" charset="77"/>
              </a:rPr>
              <a:t>I’d feel _______ too if ____________.</a:t>
            </a:r>
          </a:p>
          <a:p>
            <a:pPr algn="ctr">
              <a:lnSpc>
                <a:spcPct val="120000"/>
              </a:lnSpc>
            </a:pPr>
            <a:endParaRPr lang="en-US" sz="2800" dirty="0">
              <a:latin typeface="Gotham Medium" pitchFamily="50" charset="0"/>
            </a:endParaRPr>
          </a:p>
        </p:txBody>
      </p:sp>
      <p:sp>
        <p:nvSpPr>
          <p:cNvPr id="3" name="Content Placeholder 2">
            <a:extLst>
              <a:ext uri="{FF2B5EF4-FFF2-40B4-BE49-F238E27FC236}">
                <a16:creationId xmlns:a16="http://schemas.microsoft.com/office/drawing/2014/main" id="{0B3140B1-B4A0-4364-A8A4-73711DB49312}"/>
              </a:ext>
            </a:extLst>
          </p:cNvPr>
          <p:cNvSpPr txBox="1">
            <a:spLocks/>
          </p:cNvSpPr>
          <p:nvPr/>
        </p:nvSpPr>
        <p:spPr>
          <a:xfrm>
            <a:off x="309561" y="3638550"/>
            <a:ext cx="8543925" cy="12191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Font typeface="Arial" panose="020B0604020202020204" pitchFamily="34" charset="0"/>
              <a:buNone/>
            </a:pPr>
            <a:r>
              <a:rPr lang="en-US" dirty="0">
                <a:latin typeface="Montserrat" pitchFamily="2" charset="77"/>
              </a:rPr>
              <a:t> I’d feel frustrated, too, if my communication lines were cut off.</a:t>
            </a:r>
          </a:p>
        </p:txBody>
      </p:sp>
    </p:spTree>
    <p:extLst>
      <p:ext uri="{BB962C8B-B14F-4D97-AF65-F5344CB8AC3E}">
        <p14:creationId xmlns:p14="http://schemas.microsoft.com/office/powerpoint/2010/main" val="127174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4285-C780-43CB-BFAC-098E35EA52BB}"/>
              </a:ext>
            </a:extLst>
          </p:cNvPr>
          <p:cNvSpPr txBox="1">
            <a:spLocks/>
          </p:cNvSpPr>
          <p:nvPr/>
        </p:nvSpPr>
        <p:spPr>
          <a:xfrm>
            <a:off x="457200" y="1276350"/>
            <a:ext cx="8229600" cy="13144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dirty="0">
                <a:latin typeface="Gotham Medium" pitchFamily="50" charset="0"/>
              </a:rPr>
              <a:t>“</a:t>
            </a:r>
            <a:r>
              <a:rPr lang="en-US" sz="2800" b="0" i="0" u="none" strike="noStrike" dirty="0">
                <a:solidFill>
                  <a:srgbClr val="000000"/>
                </a:solidFill>
                <a:effectLst/>
                <a:latin typeface="Montserrat" pitchFamily="2" charset="77"/>
              </a:rPr>
              <a:t>“I don’t want to go to track practice anymore. Track </a:t>
            </a:r>
            <a:r>
              <a:rPr lang="en-US" sz="2800" dirty="0">
                <a:solidFill>
                  <a:srgbClr val="000000"/>
                </a:solidFill>
                <a:latin typeface="Montserrat" pitchFamily="2" charset="77"/>
              </a:rPr>
              <a:t>sucks.</a:t>
            </a:r>
            <a:r>
              <a:rPr lang="en-US" sz="2800" dirty="0">
                <a:latin typeface="Gotham Medium" pitchFamily="50" charset="0"/>
              </a:rPr>
              <a:t>”</a:t>
            </a:r>
          </a:p>
        </p:txBody>
      </p:sp>
      <p:sp>
        <p:nvSpPr>
          <p:cNvPr id="3" name="Content Placeholder 2">
            <a:extLst>
              <a:ext uri="{FF2B5EF4-FFF2-40B4-BE49-F238E27FC236}">
                <a16:creationId xmlns:a16="http://schemas.microsoft.com/office/drawing/2014/main" id="{B9FA7319-1F0B-4C91-9BCE-5FB6281FA76B}"/>
              </a:ext>
            </a:extLst>
          </p:cNvPr>
          <p:cNvSpPr txBox="1">
            <a:spLocks/>
          </p:cNvSpPr>
          <p:nvPr/>
        </p:nvSpPr>
        <p:spPr>
          <a:xfrm>
            <a:off x="304800" y="2590305"/>
            <a:ext cx="8229600" cy="2133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dirty="0">
                <a:latin typeface="Montserrat" pitchFamily="2" charset="77"/>
              </a:rPr>
              <a:t>   I’m wondering if you feel ____ because ____.</a:t>
            </a:r>
          </a:p>
          <a:p>
            <a:pPr marL="0" indent="0" algn="ctr">
              <a:lnSpc>
                <a:spcPct val="100000"/>
              </a:lnSpc>
              <a:spcBef>
                <a:spcPts val="0"/>
              </a:spcBef>
              <a:buFont typeface="Arial" panose="020B0604020202020204" pitchFamily="34" charset="0"/>
              <a:buNone/>
            </a:pPr>
            <a:r>
              <a:rPr lang="en-US" dirty="0">
                <a:latin typeface="Montserrat" pitchFamily="2" charset="77"/>
              </a:rPr>
              <a:t> </a:t>
            </a:r>
          </a:p>
          <a:p>
            <a:pPr marL="0" indent="0" algn="ctr">
              <a:lnSpc>
                <a:spcPct val="100000"/>
              </a:lnSpc>
              <a:spcBef>
                <a:spcPts val="0"/>
              </a:spcBef>
              <a:buFont typeface="Arial" panose="020B0604020202020204" pitchFamily="34" charset="0"/>
              <a:buNone/>
            </a:pPr>
            <a:r>
              <a:rPr lang="en-US" dirty="0">
                <a:latin typeface="Montserrat" pitchFamily="2" charset="77"/>
              </a:rPr>
              <a:t>I’m wondering if you feel nervous because the big meet is this week. </a:t>
            </a:r>
          </a:p>
        </p:txBody>
      </p:sp>
    </p:spTree>
    <p:extLst>
      <p:ext uri="{BB962C8B-B14F-4D97-AF65-F5344CB8AC3E}">
        <p14:creationId xmlns:p14="http://schemas.microsoft.com/office/powerpoint/2010/main" val="410661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23810"/>
            <a:ext cx="4724400" cy="443354"/>
          </a:xfrm>
        </p:spPr>
        <p:txBody>
          <a:bodyPr>
            <a:normAutofit lnSpcReduction="10000"/>
          </a:bodyPr>
          <a:lstStyle/>
          <a:p>
            <a:r>
              <a:rPr lang="en-US" dirty="0">
                <a:solidFill>
                  <a:srgbClr val="007A9B"/>
                </a:solidFill>
                <a:latin typeface="Montserrat" pitchFamily="2" charset="77"/>
              </a:rPr>
              <a:t>Validation Traps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381000" y="1023537"/>
            <a:ext cx="8077200" cy="3290446"/>
          </a:xfrm>
        </p:spPr>
        <p:txBody>
          <a:bodyPr>
            <a:noAutofit/>
          </a:bodyPr>
          <a:lstStyle/>
          <a:p>
            <a:pPr marL="742950" lvl="1" indent="-285750" fontAlgn="base">
              <a:spcBef>
                <a:spcPts val="0"/>
              </a:spcBef>
              <a:buFont typeface="Wingdings" pitchFamily="2" charset="2"/>
              <a:buChar char="ü"/>
            </a:pPr>
            <a:r>
              <a:rPr lang="en-US" sz="1800" i="0" u="none" strike="noStrike" dirty="0">
                <a:solidFill>
                  <a:srgbClr val="000000"/>
                </a:solidFill>
                <a:effectLst/>
                <a:latin typeface="Montserrat" pitchFamily="2" charset="77"/>
              </a:rPr>
              <a:t>Criticism</a:t>
            </a:r>
            <a:endParaRPr lang="en-US" sz="1800" dirty="0">
              <a:solidFill>
                <a:srgbClr val="000000"/>
              </a:solidFill>
              <a:latin typeface="Montserrat" pitchFamily="2" charset="77"/>
            </a:endParaRPr>
          </a:p>
          <a:p>
            <a:pPr marL="742950" lvl="1" indent="-285750" fontAlgn="base">
              <a:spcBef>
                <a:spcPts val="0"/>
              </a:spcBef>
              <a:buFont typeface="Wingdings" pitchFamily="2" charset="2"/>
              <a:buChar char="ü"/>
            </a:pPr>
            <a:r>
              <a:rPr lang="en-US" sz="1800" dirty="0">
                <a:solidFill>
                  <a:srgbClr val="000000"/>
                </a:solidFill>
                <a:latin typeface="Montserrat" pitchFamily="2" charset="77"/>
              </a:rPr>
              <a:t>Fueling the Fire</a:t>
            </a:r>
          </a:p>
          <a:p>
            <a:pPr marL="742950" lvl="1" indent="-285750" fontAlgn="base">
              <a:spcBef>
                <a:spcPts val="0"/>
              </a:spcBef>
              <a:buFont typeface="Wingdings" pitchFamily="2" charset="2"/>
              <a:buChar char="ü"/>
            </a:pPr>
            <a:r>
              <a:rPr lang="en-US" sz="1800" dirty="0">
                <a:solidFill>
                  <a:srgbClr val="000000"/>
                </a:solidFill>
                <a:latin typeface="Montserrat" pitchFamily="2" charset="77"/>
              </a:rPr>
              <a:t>Assuming Intention over Impact</a:t>
            </a:r>
          </a:p>
          <a:p>
            <a:pPr marL="742950" lvl="1" indent="-285750" fontAlgn="base">
              <a:spcBef>
                <a:spcPts val="0"/>
              </a:spcBef>
              <a:buFont typeface="Wingdings" pitchFamily="2" charset="2"/>
              <a:buChar char="ü"/>
            </a:pPr>
            <a:r>
              <a:rPr lang="en-US" sz="1800" dirty="0">
                <a:solidFill>
                  <a:srgbClr val="000000"/>
                </a:solidFill>
                <a:latin typeface="Montserrat" pitchFamily="2" charset="77"/>
              </a:rPr>
              <a:t>Teasing</a:t>
            </a:r>
          </a:p>
          <a:p>
            <a:pPr marL="742950" lvl="1" indent="-285750" fontAlgn="base">
              <a:spcBef>
                <a:spcPts val="0"/>
              </a:spcBef>
              <a:buFont typeface="Wingdings" pitchFamily="2" charset="2"/>
              <a:buChar char="ü"/>
            </a:pPr>
            <a:r>
              <a:rPr lang="en-US" sz="1800" dirty="0">
                <a:solidFill>
                  <a:srgbClr val="000000"/>
                </a:solidFill>
                <a:latin typeface="Montserrat" pitchFamily="2" charset="77"/>
              </a:rPr>
              <a:t>Quick Fix</a:t>
            </a:r>
          </a:p>
          <a:p>
            <a:pPr marL="742950" lvl="1" indent="-285750" fontAlgn="base">
              <a:spcBef>
                <a:spcPts val="0"/>
              </a:spcBef>
              <a:buFont typeface="Wingdings" pitchFamily="2" charset="2"/>
              <a:buChar char="ü"/>
            </a:pPr>
            <a:r>
              <a:rPr lang="en-US" sz="1800" dirty="0">
                <a:solidFill>
                  <a:srgbClr val="000000"/>
                </a:solidFill>
                <a:latin typeface="Montserrat" pitchFamily="2" charset="77"/>
              </a:rPr>
              <a:t>Lecturing</a:t>
            </a:r>
          </a:p>
          <a:p>
            <a:pPr marL="742950" lvl="1" indent="-285750" fontAlgn="base">
              <a:spcBef>
                <a:spcPts val="0"/>
              </a:spcBef>
              <a:buFont typeface="Wingdings" pitchFamily="2" charset="2"/>
              <a:buChar char="ü"/>
            </a:pPr>
            <a:r>
              <a:rPr lang="en-US" sz="1800" dirty="0">
                <a:solidFill>
                  <a:srgbClr val="000000"/>
                </a:solidFill>
                <a:latin typeface="Montserrat" pitchFamily="2" charset="77"/>
              </a:rPr>
              <a:t>Punishing Feelings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2" descr="See the source image">
            <a:extLst>
              <a:ext uri="{FF2B5EF4-FFF2-40B4-BE49-F238E27FC236}">
                <a16:creationId xmlns:a16="http://schemas.microsoft.com/office/drawing/2014/main" id="{91B0AD63-59A6-A1CE-443F-B8D751F8CF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0580" y="1428750"/>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99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5" y="348023"/>
            <a:ext cx="4724400" cy="443354"/>
          </a:xfrm>
        </p:spPr>
        <p:txBody>
          <a:bodyPr>
            <a:normAutofit lnSpcReduction="10000"/>
          </a:bodyPr>
          <a:lstStyle/>
          <a:p>
            <a:r>
              <a:rPr lang="en-US" dirty="0">
                <a:solidFill>
                  <a:srgbClr val="007A9B"/>
                </a:solidFill>
                <a:latin typeface="Montserrat" pitchFamily="2" charset="77"/>
              </a:rPr>
              <a:t>Practicing Validation</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381000" y="1047750"/>
            <a:ext cx="8077200" cy="3290446"/>
          </a:xfrm>
        </p:spPr>
        <p:txBody>
          <a:bodyPr>
            <a:noAutofit/>
          </a:bodyPr>
          <a:lstStyle/>
          <a:p>
            <a:pPr marL="742950" lvl="1" indent="-285750" fontAlgn="base">
              <a:spcBef>
                <a:spcPts val="0"/>
              </a:spcBef>
              <a:buFont typeface="Arial" panose="020B0604020202020204" pitchFamily="34" charset="0"/>
              <a:buChar char="•"/>
            </a:pPr>
            <a:r>
              <a:rPr lang="en-US" sz="1800" dirty="0">
                <a:solidFill>
                  <a:srgbClr val="000000"/>
                </a:solidFill>
                <a:latin typeface="Montserrat" pitchFamily="2" charset="77"/>
              </a:rPr>
              <a:t>Get into pairs</a:t>
            </a:r>
          </a:p>
          <a:p>
            <a:pPr marL="742950" lvl="1" indent="-285750" fontAlgn="base">
              <a:spcBef>
                <a:spcPts val="0"/>
              </a:spcBef>
              <a:buFont typeface="Arial" panose="020B0604020202020204" pitchFamily="34" charset="0"/>
              <a:buChar char="•"/>
            </a:pPr>
            <a:r>
              <a:rPr lang="en-US" sz="1800" dirty="0">
                <a:solidFill>
                  <a:srgbClr val="000000"/>
                </a:solidFill>
                <a:latin typeface="Montserrat" pitchFamily="2" charset="77"/>
              </a:rPr>
              <a:t>Share a conflict topic between you and your teen</a:t>
            </a:r>
          </a:p>
          <a:p>
            <a:pPr marL="742950" lvl="1" indent="-285750" fontAlgn="base">
              <a:spcBef>
                <a:spcPts val="0"/>
              </a:spcBef>
              <a:buFont typeface="Arial" panose="020B0604020202020204" pitchFamily="34" charset="0"/>
              <a:buChar char="•"/>
            </a:pPr>
            <a:r>
              <a:rPr lang="en-US" sz="1800" dirty="0">
                <a:solidFill>
                  <a:srgbClr val="000000"/>
                </a:solidFill>
                <a:latin typeface="Montserrat" pitchFamily="2" charset="77"/>
              </a:rPr>
              <a:t>Ask other parent to play your teen while you use the 5 steps of validation (Handout)</a:t>
            </a:r>
          </a:p>
          <a:p>
            <a:pPr marL="742950" lvl="1" indent="-285750" fontAlgn="base">
              <a:spcBef>
                <a:spcPts val="0"/>
              </a:spcBef>
              <a:buFont typeface="Arial" panose="020B0604020202020204" pitchFamily="34" charset="0"/>
              <a:buChar char="•"/>
            </a:pPr>
            <a:r>
              <a:rPr lang="en-US" sz="1800" dirty="0">
                <a:solidFill>
                  <a:srgbClr val="000000"/>
                </a:solidFill>
                <a:latin typeface="Montserrat" pitchFamily="2" charset="77"/>
              </a:rPr>
              <a:t>Switch roles and scenarios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1242146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49924" y="323810"/>
            <a:ext cx="5477023" cy="443354"/>
          </a:xfrm>
        </p:spPr>
        <p:txBody>
          <a:bodyPr>
            <a:normAutofit lnSpcReduction="10000"/>
          </a:bodyPr>
          <a:lstStyle/>
          <a:p>
            <a:r>
              <a:rPr lang="en-US" dirty="0">
                <a:solidFill>
                  <a:srgbClr val="007A9B"/>
                </a:solidFill>
                <a:latin typeface="Montserrat" pitchFamily="2" charset="77"/>
              </a:rPr>
              <a:t>Home Practice</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4" name="Content Placeholder 3">
            <a:extLst>
              <a:ext uri="{FF2B5EF4-FFF2-40B4-BE49-F238E27FC236}">
                <a16:creationId xmlns:a16="http://schemas.microsoft.com/office/drawing/2014/main" id="{1B454481-6B68-34B5-4CFB-D13024BC07EA}"/>
              </a:ext>
            </a:extLst>
          </p:cNvPr>
          <p:cNvSpPr>
            <a:spLocks noGrp="1"/>
          </p:cNvSpPr>
          <p:nvPr>
            <p:ph sz="quarter" idx="12"/>
          </p:nvPr>
        </p:nvSpPr>
        <p:spPr>
          <a:xfrm>
            <a:off x="549924" y="1200150"/>
            <a:ext cx="2234581" cy="3290446"/>
          </a:xfrm>
        </p:spPr>
        <p:txBody>
          <a:bodyPr/>
          <a:lstStyle/>
          <a:p>
            <a:r>
              <a:rPr lang="en-US" dirty="0">
                <a:latin typeface="Montserrat" pitchFamily="2" charset="77"/>
              </a:rPr>
              <a:t>Plan a conversation with your teen this week</a:t>
            </a:r>
          </a:p>
        </p:txBody>
      </p:sp>
      <p:pic>
        <p:nvPicPr>
          <p:cNvPr id="5" name="Picture 4">
            <a:extLst>
              <a:ext uri="{FF2B5EF4-FFF2-40B4-BE49-F238E27FC236}">
                <a16:creationId xmlns:a16="http://schemas.microsoft.com/office/drawing/2014/main" id="{207471B4-E786-AD7F-2190-AB359FD77B43}"/>
              </a:ext>
            </a:extLst>
          </p:cNvPr>
          <p:cNvPicPr>
            <a:picLocks noChangeAspect="1"/>
          </p:cNvPicPr>
          <p:nvPr/>
        </p:nvPicPr>
        <p:blipFill>
          <a:blip r:embed="rId4"/>
          <a:stretch>
            <a:fillRect/>
          </a:stretch>
        </p:blipFill>
        <p:spPr>
          <a:xfrm>
            <a:off x="3581400" y="0"/>
            <a:ext cx="4215781" cy="5200142"/>
          </a:xfrm>
          <a:prstGeom prst="rect">
            <a:avLst/>
          </a:prstGeom>
        </p:spPr>
      </p:pic>
    </p:spTree>
    <p:extLst>
      <p:ext uri="{BB962C8B-B14F-4D97-AF65-F5344CB8AC3E}">
        <p14:creationId xmlns:p14="http://schemas.microsoft.com/office/powerpoint/2010/main" val="1581348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4D2AF-AD61-434D-9C8B-0B50CDC7B305}"/>
              </a:ext>
            </a:extLst>
          </p:cNvPr>
          <p:cNvSpPr>
            <a:spLocks noGrp="1"/>
          </p:cNvSpPr>
          <p:nvPr>
            <p:ph sz="quarter" idx="10"/>
          </p:nvPr>
        </p:nvSpPr>
        <p:spPr>
          <a:xfrm>
            <a:off x="1981200" y="2128396"/>
            <a:ext cx="4724400" cy="443354"/>
          </a:xfrm>
        </p:spPr>
        <p:txBody>
          <a:bodyPr/>
          <a:lstStyle/>
          <a:p>
            <a:r>
              <a:rPr lang="en-US" dirty="0">
                <a:latin typeface="Montserrat" pitchFamily="2" charset="77"/>
              </a:rPr>
              <a:t>Week 4</a:t>
            </a:r>
          </a:p>
          <a:p>
            <a:r>
              <a:rPr lang="en-US" dirty="0">
                <a:latin typeface="Montserrat" pitchFamily="2" charset="77"/>
              </a:rPr>
              <a:t>The ABCs of Behavior</a:t>
            </a:r>
          </a:p>
        </p:txBody>
      </p:sp>
    </p:spTree>
    <p:extLst>
      <p:ext uri="{BB962C8B-B14F-4D97-AF65-F5344CB8AC3E}">
        <p14:creationId xmlns:p14="http://schemas.microsoft.com/office/powerpoint/2010/main" val="3440675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Welcome back!</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marL="0" indent="0">
              <a:spcBef>
                <a:spcPts val="0"/>
              </a:spcBef>
              <a:spcAft>
                <a:spcPts val="1200"/>
              </a:spcAft>
              <a:buNone/>
            </a:pPr>
            <a:r>
              <a:rPr lang="en-US" sz="2000" dirty="0">
                <a:solidFill>
                  <a:schemeClr val="tx1"/>
                </a:solidFill>
                <a:latin typeface="Montserrat" pitchFamily="2" charset="77"/>
              </a:rPr>
              <a:t>Home Practice review:</a:t>
            </a:r>
          </a:p>
          <a:p>
            <a:pPr>
              <a:spcBef>
                <a:spcPts val="0"/>
              </a:spcBef>
              <a:spcAft>
                <a:spcPts val="600"/>
              </a:spcAft>
            </a:pPr>
            <a:r>
              <a:rPr lang="en-US" sz="1600" dirty="0">
                <a:solidFill>
                  <a:schemeClr val="tx1"/>
                </a:solidFill>
                <a:latin typeface="Montserrat" pitchFamily="2" charset="77"/>
              </a:rPr>
              <a:t>Validation Practice</a:t>
            </a:r>
          </a:p>
          <a:p>
            <a:pPr>
              <a:spcBef>
                <a:spcPts val="0"/>
              </a:spcBef>
              <a:spcAft>
                <a:spcPts val="600"/>
              </a:spcAft>
            </a:pPr>
            <a:r>
              <a:rPr lang="en-US" sz="1600" dirty="0">
                <a:solidFill>
                  <a:schemeClr val="tx1"/>
                </a:solidFill>
                <a:latin typeface="Montserrat" pitchFamily="2" charset="77"/>
              </a:rPr>
              <a:t>Watching communication patterns</a:t>
            </a:r>
          </a:p>
          <a:p>
            <a:pPr>
              <a:spcBef>
                <a:spcPts val="0"/>
              </a:spcBef>
              <a:spcAft>
                <a:spcPts val="600"/>
              </a:spcAft>
            </a:pPr>
            <a:r>
              <a:rPr lang="en-US" sz="1600" dirty="0">
                <a:solidFill>
                  <a:schemeClr val="tx1"/>
                </a:solidFill>
                <a:latin typeface="Montserrat" pitchFamily="2" charset="77"/>
              </a:rPr>
              <a:t>Planned Ignoring</a:t>
            </a:r>
          </a:p>
          <a:p>
            <a:pPr>
              <a:spcBef>
                <a:spcPts val="0"/>
              </a:spcBef>
              <a:spcAft>
                <a:spcPts val="600"/>
              </a:spcAft>
            </a:pPr>
            <a:r>
              <a:rPr lang="en-US" sz="1600" dirty="0">
                <a:solidFill>
                  <a:schemeClr val="tx1"/>
                </a:solidFill>
                <a:latin typeface="Montserrat" pitchFamily="2" charset="77"/>
              </a:rPr>
              <a:t>One-on-One Time</a:t>
            </a:r>
          </a:p>
          <a:p>
            <a:endParaRPr lang="en-US" dirty="0">
              <a:solidFill>
                <a:schemeClr val="tx1"/>
              </a:solidFill>
              <a:latin typeface="Montserrat" pitchFamily="2" charset="77"/>
            </a:endParaRPr>
          </a:p>
          <a:p>
            <a:endParaRPr lang="en-US" dirty="0">
              <a:solidFill>
                <a:schemeClr val="tx1"/>
              </a:solidFill>
              <a:latin typeface="Montserrat" pitchFamily="2" charset="77"/>
            </a:endParaRP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9" name="Explosion 1 5">
            <a:extLst>
              <a:ext uri="{FF2B5EF4-FFF2-40B4-BE49-F238E27FC236}">
                <a16:creationId xmlns:a16="http://schemas.microsoft.com/office/drawing/2014/main" id="{F1B56D49-2197-45CF-8CDA-EA8EAA8A3BD1}"/>
              </a:ext>
            </a:extLst>
          </p:cNvPr>
          <p:cNvSpPr/>
          <p:nvPr/>
        </p:nvSpPr>
        <p:spPr>
          <a:xfrm>
            <a:off x="5907087" y="1127523"/>
            <a:ext cx="2750033" cy="265474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otham Medium" pitchFamily="50" charset="0"/>
                <a:ea typeface="HGSMinchoE" panose="020B0400000000000000" pitchFamily="18" charset="-128"/>
              </a:rPr>
              <a:t>Observations?</a:t>
            </a:r>
          </a:p>
          <a:p>
            <a:pPr algn="ctr"/>
            <a:r>
              <a:rPr lang="en-US" sz="1400" dirty="0">
                <a:latin typeface="Gotham Medium" pitchFamily="50" charset="0"/>
                <a:ea typeface="HGSMinchoE" panose="020B0400000000000000" pitchFamily="18" charset="-128"/>
              </a:rPr>
              <a:t>Insight?</a:t>
            </a:r>
            <a:br>
              <a:rPr lang="en-US" sz="1400" dirty="0">
                <a:latin typeface="Gotham Medium" pitchFamily="50" charset="0"/>
                <a:ea typeface="HGSMinchoE" panose="020B0400000000000000" pitchFamily="18" charset="-128"/>
              </a:rPr>
            </a:br>
            <a:r>
              <a:rPr lang="en-US" sz="1400" dirty="0">
                <a:latin typeface="Gotham Medium" pitchFamily="50" charset="0"/>
                <a:ea typeface="HGSMinchoE" panose="020B0400000000000000" pitchFamily="18" charset="-128"/>
              </a:rPr>
              <a:t>Questions?</a:t>
            </a:r>
          </a:p>
        </p:txBody>
      </p:sp>
    </p:spTree>
    <p:extLst>
      <p:ext uri="{BB962C8B-B14F-4D97-AF65-F5344CB8AC3E}">
        <p14:creationId xmlns:p14="http://schemas.microsoft.com/office/powerpoint/2010/main" val="3465736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err="1">
                <a:solidFill>
                  <a:srgbClr val="007A9B"/>
                </a:solidFill>
                <a:latin typeface="Montserrat" pitchFamily="2" charset="77"/>
              </a:rPr>
              <a:t>TeleGroup</a:t>
            </a:r>
            <a:r>
              <a:rPr lang="en-US" dirty="0">
                <a:solidFill>
                  <a:srgbClr val="007A9B"/>
                </a:solidFill>
                <a:latin typeface="Montserrat" pitchFamily="2" charset="77"/>
              </a:rPr>
              <a:t> guidelines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a:spcBef>
                <a:spcPts val="0"/>
              </a:spcBef>
              <a:spcAft>
                <a:spcPts val="600"/>
              </a:spcAft>
            </a:pPr>
            <a:r>
              <a:rPr lang="en-US" sz="2000" dirty="0">
                <a:solidFill>
                  <a:schemeClr val="tx1"/>
                </a:solidFill>
                <a:latin typeface="Montserrat" pitchFamily="2" charset="77"/>
              </a:rPr>
              <a:t>During group, please avoid:</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Driving</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Calling from a public place</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Cooking meals </a:t>
            </a:r>
          </a:p>
          <a:p>
            <a:pPr marL="800100" lvl="1" indent="-342900">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Walking around</a:t>
            </a:r>
          </a:p>
          <a:p>
            <a:endParaRPr lang="en-US" dirty="0">
              <a:solidFill>
                <a:schemeClr val="tx1"/>
              </a:solidFill>
              <a:latin typeface="Montserrat" pitchFamily="2" charset="77"/>
            </a:endParaRPr>
          </a:p>
          <a:p>
            <a:pPr>
              <a:spcBef>
                <a:spcPts val="0"/>
              </a:spcBef>
              <a:spcAft>
                <a:spcPts val="600"/>
              </a:spcAft>
            </a:pPr>
            <a:r>
              <a:rPr lang="en-US" sz="2000" dirty="0">
                <a:solidFill>
                  <a:schemeClr val="tx1"/>
                </a:solidFill>
                <a:latin typeface="Montserrat" pitchFamily="2" charset="77"/>
              </a:rPr>
              <a:t>Privacy: Please keep other families’ information private </a:t>
            </a: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2789599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098BC7-6F2A-4357-809F-D8FC3C28A8C0}"/>
              </a:ext>
            </a:extLst>
          </p:cNvPr>
          <p:cNvPicPr>
            <a:picLocks noChangeAspect="1"/>
          </p:cNvPicPr>
          <p:nvPr/>
        </p:nvPicPr>
        <p:blipFill>
          <a:blip r:embed="rId3"/>
          <a:stretch>
            <a:fillRect/>
          </a:stretch>
        </p:blipFill>
        <p:spPr>
          <a:xfrm>
            <a:off x="838200" y="-37562"/>
            <a:ext cx="7732895" cy="2840655"/>
          </a:xfrm>
          <a:prstGeom prst="rect">
            <a:avLst/>
          </a:prstGeom>
        </p:spPr>
      </p:pic>
      <p:sp>
        <p:nvSpPr>
          <p:cNvPr id="7" name="TextBox 6">
            <a:extLst>
              <a:ext uri="{FF2B5EF4-FFF2-40B4-BE49-F238E27FC236}">
                <a16:creationId xmlns:a16="http://schemas.microsoft.com/office/drawing/2014/main" id="{CC148861-4E94-43B1-85E0-3EB49900942F}"/>
              </a:ext>
            </a:extLst>
          </p:cNvPr>
          <p:cNvSpPr txBox="1"/>
          <p:nvPr/>
        </p:nvSpPr>
        <p:spPr>
          <a:xfrm>
            <a:off x="1548412" y="2282603"/>
            <a:ext cx="1841135" cy="501035"/>
          </a:xfrm>
          <a:prstGeom prst="rect">
            <a:avLst/>
          </a:prstGeom>
          <a:noFill/>
        </p:spPr>
        <p:txBody>
          <a:bodyPr wrap="square" rtlCol="0">
            <a:spAutoFit/>
          </a:bodyPr>
          <a:lstStyle/>
          <a:p>
            <a:pPr defTabSz="758952">
              <a:spcAft>
                <a:spcPts val="600"/>
              </a:spcAft>
            </a:pPr>
            <a:r>
              <a:rPr lang="en-US" sz="1328" kern="1200">
                <a:solidFill>
                  <a:schemeClr val="tx1"/>
                </a:solidFill>
                <a:latin typeface="Gotham Book" pitchFamily="50" charset="0"/>
                <a:ea typeface="+mn-ea"/>
                <a:cs typeface="+mn-cs"/>
              </a:rPr>
              <a:t>Teen told to turn off Xbox and go to bed</a:t>
            </a:r>
            <a:endParaRPr lang="en-US" sz="1600">
              <a:latin typeface="Gotham Book" pitchFamily="50" charset="0"/>
            </a:endParaRPr>
          </a:p>
        </p:txBody>
      </p:sp>
      <p:sp>
        <p:nvSpPr>
          <p:cNvPr id="9" name="TextBox 8">
            <a:extLst>
              <a:ext uri="{FF2B5EF4-FFF2-40B4-BE49-F238E27FC236}">
                <a16:creationId xmlns:a16="http://schemas.microsoft.com/office/drawing/2014/main" id="{50808C77-2AD1-4000-B092-B3A8F8F84AB0}"/>
              </a:ext>
            </a:extLst>
          </p:cNvPr>
          <p:cNvSpPr txBox="1"/>
          <p:nvPr/>
        </p:nvSpPr>
        <p:spPr>
          <a:xfrm>
            <a:off x="3476842" y="2288193"/>
            <a:ext cx="1841135" cy="501035"/>
          </a:xfrm>
          <a:prstGeom prst="rect">
            <a:avLst/>
          </a:prstGeom>
          <a:noFill/>
        </p:spPr>
        <p:txBody>
          <a:bodyPr wrap="square" rtlCol="0">
            <a:spAutoFit/>
          </a:bodyPr>
          <a:lstStyle/>
          <a:p>
            <a:pPr defTabSz="758952">
              <a:spcAft>
                <a:spcPts val="600"/>
              </a:spcAft>
            </a:pPr>
            <a:r>
              <a:rPr lang="en-US" sz="1328" kern="1200" dirty="0">
                <a:solidFill>
                  <a:schemeClr val="tx1"/>
                </a:solidFill>
                <a:latin typeface="Gotham Book" pitchFamily="50" charset="0"/>
                <a:ea typeface="+mn-ea"/>
                <a:cs typeface="+mn-cs"/>
              </a:rPr>
              <a:t>Teen yells and throws controller</a:t>
            </a:r>
            <a:endParaRPr lang="en-US" sz="1600" dirty="0">
              <a:latin typeface="Gotham Book" pitchFamily="50" charset="0"/>
            </a:endParaRPr>
          </a:p>
        </p:txBody>
      </p:sp>
      <p:sp>
        <p:nvSpPr>
          <p:cNvPr id="10" name="TextBox 9">
            <a:extLst>
              <a:ext uri="{FF2B5EF4-FFF2-40B4-BE49-F238E27FC236}">
                <a16:creationId xmlns:a16="http://schemas.microsoft.com/office/drawing/2014/main" id="{6333C866-D47A-45CC-A979-BC3FEA875ACF}"/>
              </a:ext>
            </a:extLst>
          </p:cNvPr>
          <p:cNvSpPr txBox="1"/>
          <p:nvPr/>
        </p:nvSpPr>
        <p:spPr>
          <a:xfrm>
            <a:off x="5749523" y="2250875"/>
            <a:ext cx="1904622" cy="705386"/>
          </a:xfrm>
          <a:prstGeom prst="rect">
            <a:avLst/>
          </a:prstGeom>
          <a:noFill/>
        </p:spPr>
        <p:txBody>
          <a:bodyPr wrap="square" rtlCol="0">
            <a:spAutoFit/>
          </a:bodyPr>
          <a:lstStyle/>
          <a:p>
            <a:pPr defTabSz="758952">
              <a:spcAft>
                <a:spcPts val="600"/>
              </a:spcAft>
            </a:pPr>
            <a:r>
              <a:rPr lang="en-US" sz="1328" kern="1200" dirty="0">
                <a:solidFill>
                  <a:schemeClr val="tx1"/>
                </a:solidFill>
                <a:latin typeface="Gotham Book" pitchFamily="50" charset="0"/>
                <a:ea typeface="+mn-ea"/>
                <a:cs typeface="+mn-cs"/>
              </a:rPr>
              <a:t>Parent soothes, explains, and gives 5-minute warning</a:t>
            </a:r>
            <a:endParaRPr lang="en-US" sz="1600" dirty="0">
              <a:latin typeface="Gotham Book" pitchFamily="50" charset="0"/>
            </a:endParaRPr>
          </a:p>
        </p:txBody>
      </p:sp>
      <p:pic>
        <p:nvPicPr>
          <p:cNvPr id="11" name="Picture 10">
            <a:extLst>
              <a:ext uri="{FF2B5EF4-FFF2-40B4-BE49-F238E27FC236}">
                <a16:creationId xmlns:a16="http://schemas.microsoft.com/office/drawing/2014/main" id="{3B76CADA-9C73-4F1E-B9CA-7BC0FC9063BF}"/>
              </a:ext>
            </a:extLst>
          </p:cNvPr>
          <p:cNvPicPr>
            <a:picLocks noChangeAspect="1"/>
          </p:cNvPicPr>
          <p:nvPr/>
        </p:nvPicPr>
        <p:blipFill>
          <a:blip r:embed="rId4"/>
          <a:stretch>
            <a:fillRect/>
          </a:stretch>
        </p:blipFill>
        <p:spPr>
          <a:xfrm rot="20980388">
            <a:off x="5559495" y="3018557"/>
            <a:ext cx="2114949" cy="1642342"/>
          </a:xfrm>
          <a:prstGeom prst="rect">
            <a:avLst/>
          </a:prstGeom>
        </p:spPr>
      </p:pic>
      <p:sp>
        <p:nvSpPr>
          <p:cNvPr id="12" name="TextBox 11">
            <a:extLst>
              <a:ext uri="{FF2B5EF4-FFF2-40B4-BE49-F238E27FC236}">
                <a16:creationId xmlns:a16="http://schemas.microsoft.com/office/drawing/2014/main" id="{C07FCA93-1EFE-4F00-903F-C14E96D8BEC3}"/>
              </a:ext>
            </a:extLst>
          </p:cNvPr>
          <p:cNvSpPr txBox="1"/>
          <p:nvPr/>
        </p:nvSpPr>
        <p:spPr>
          <a:xfrm>
            <a:off x="4045561" y="3128821"/>
            <a:ext cx="2388713" cy="986680"/>
          </a:xfrm>
          <a:prstGeom prst="rect">
            <a:avLst/>
          </a:prstGeom>
          <a:noFill/>
        </p:spPr>
        <p:txBody>
          <a:bodyPr wrap="square" rtlCol="0">
            <a:spAutoFit/>
          </a:bodyPr>
          <a:lstStyle/>
          <a:p>
            <a:pPr defTabSz="758952">
              <a:spcAft>
                <a:spcPts val="600"/>
              </a:spcAft>
            </a:pPr>
            <a:r>
              <a:rPr lang="en-US" sz="1328" kern="1200" dirty="0">
                <a:solidFill>
                  <a:schemeClr val="tx1"/>
                </a:solidFill>
                <a:latin typeface="Gotham Book" pitchFamily="50" charset="0"/>
                <a:ea typeface="+mn-ea"/>
                <a:cs typeface="+mn-cs"/>
              </a:rPr>
              <a:t>Teen and parent both got rewarded</a:t>
            </a:r>
          </a:p>
          <a:p>
            <a:pPr defTabSz="758952">
              <a:spcAft>
                <a:spcPts val="600"/>
              </a:spcAft>
            </a:pPr>
            <a:r>
              <a:rPr lang="en-US" sz="1328" kern="1200" dirty="0">
                <a:solidFill>
                  <a:schemeClr val="tx1"/>
                </a:solidFill>
                <a:latin typeface="Gotham Book" pitchFamily="50" charset="0"/>
                <a:ea typeface="+mn-ea"/>
                <a:cs typeface="+mn-cs"/>
              </a:rPr>
              <a:t>(Teen escaped demand, parent escapes tantrum)</a:t>
            </a:r>
            <a:endParaRPr lang="en-US" sz="1600" dirty="0">
              <a:latin typeface="Gotham Book" pitchFamily="50" charset="0"/>
            </a:endParaRPr>
          </a:p>
        </p:txBody>
      </p:sp>
    </p:spTree>
    <p:extLst>
      <p:ext uri="{BB962C8B-B14F-4D97-AF65-F5344CB8AC3E}">
        <p14:creationId xmlns:p14="http://schemas.microsoft.com/office/powerpoint/2010/main" val="89767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a:xfrm>
            <a:off x="462500" y="358378"/>
            <a:ext cx="7081300" cy="457200"/>
          </a:xfrm>
        </p:spPr>
        <p:txBody>
          <a:bodyPr/>
          <a:lstStyle/>
          <a:p>
            <a:r>
              <a:rPr lang="en-US" dirty="0">
                <a:solidFill>
                  <a:srgbClr val="007A9B"/>
                </a:solidFill>
                <a:latin typeface="Montserrat" pitchFamily="2" charset="77"/>
              </a:rPr>
              <a:t>Antecedents: Setting Up Good Behavior</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5" y="1047750"/>
            <a:ext cx="8642491" cy="4038600"/>
          </a:xfrm>
        </p:spPr>
        <p:txBody>
          <a:bodyPr/>
          <a:lstStyle/>
          <a:p>
            <a:pPr>
              <a:spcBef>
                <a:spcPts val="0"/>
              </a:spcBef>
              <a:spcAft>
                <a:spcPts val="1200"/>
              </a:spcAft>
            </a:pPr>
            <a:r>
              <a:rPr lang="en-US" sz="2400" dirty="0">
                <a:solidFill>
                  <a:schemeClr val="tx1"/>
                </a:solidFill>
                <a:latin typeface="Montserrat" pitchFamily="2" charset="77"/>
              </a:rPr>
              <a:t>What can I do </a:t>
            </a:r>
            <a:r>
              <a:rPr lang="en-US" sz="2400" i="1" dirty="0">
                <a:solidFill>
                  <a:schemeClr val="tx1"/>
                </a:solidFill>
                <a:latin typeface="Montserrat" pitchFamily="2" charset="77"/>
              </a:rPr>
              <a:t>ahead of time </a:t>
            </a:r>
            <a:r>
              <a:rPr lang="en-US" sz="2400" dirty="0">
                <a:solidFill>
                  <a:schemeClr val="tx1"/>
                </a:solidFill>
                <a:latin typeface="Montserrat" pitchFamily="2" charset="77"/>
              </a:rPr>
              <a:t>to help my teen do what’s expected?</a:t>
            </a:r>
          </a:p>
          <a:p>
            <a:pPr>
              <a:spcBef>
                <a:spcPts val="0"/>
              </a:spcBef>
              <a:spcAft>
                <a:spcPts val="1200"/>
              </a:spcAft>
            </a:pPr>
            <a:r>
              <a:rPr lang="en-US" sz="2400" b="0" dirty="0">
                <a:solidFill>
                  <a:schemeClr val="tx1"/>
                </a:solidFill>
                <a:latin typeface="Montserrat" pitchFamily="2" charset="77"/>
              </a:rPr>
              <a:t>Common antecedents:</a:t>
            </a:r>
            <a:endParaRPr lang="en-US" sz="3000" b="0" dirty="0">
              <a:solidFill>
                <a:schemeClr val="tx1"/>
              </a:solidFill>
              <a:latin typeface="Montserrat" pitchFamily="2" charset="77"/>
            </a:endParaRPr>
          </a:p>
          <a:p>
            <a:pPr marL="800100" lvl="1" indent="-342900">
              <a:lnSpc>
                <a:spcPct val="100000"/>
              </a:lnSpc>
              <a:spcBef>
                <a:spcPts val="0"/>
              </a:spcBef>
              <a:spcAft>
                <a:spcPts val="1200"/>
              </a:spcAft>
              <a:buFont typeface="Wingdings" pitchFamily="2" charset="2"/>
              <a:buChar char="ü"/>
            </a:pPr>
            <a:r>
              <a:rPr lang="en-US" sz="1600" dirty="0">
                <a:solidFill>
                  <a:schemeClr val="tx1"/>
                </a:solidFill>
                <a:latin typeface="Montserrat" pitchFamily="2" charset="77"/>
              </a:rPr>
              <a:t>Talking about the expectations</a:t>
            </a:r>
          </a:p>
          <a:p>
            <a:pPr marL="800100" lvl="1" indent="-342900">
              <a:lnSpc>
                <a:spcPct val="100000"/>
              </a:lnSpc>
              <a:spcBef>
                <a:spcPts val="0"/>
              </a:spcBef>
              <a:spcAft>
                <a:spcPts val="1200"/>
              </a:spcAft>
              <a:buFont typeface="Wingdings" pitchFamily="2" charset="2"/>
              <a:buChar char="ü"/>
            </a:pPr>
            <a:r>
              <a:rPr lang="en-US" sz="1600" dirty="0">
                <a:solidFill>
                  <a:schemeClr val="tx1"/>
                </a:solidFill>
                <a:latin typeface="Montserrat" pitchFamily="2" charset="77"/>
              </a:rPr>
              <a:t>Using timers, lists or digital reminders</a:t>
            </a:r>
          </a:p>
          <a:p>
            <a:pPr marL="800100" lvl="1" indent="-342900">
              <a:lnSpc>
                <a:spcPct val="100000"/>
              </a:lnSpc>
              <a:spcBef>
                <a:spcPts val="0"/>
              </a:spcBef>
              <a:spcAft>
                <a:spcPts val="1200"/>
              </a:spcAft>
              <a:buFont typeface="Wingdings" pitchFamily="2" charset="2"/>
              <a:buChar char="ü"/>
            </a:pPr>
            <a:r>
              <a:rPr lang="en-US" sz="1600" dirty="0">
                <a:solidFill>
                  <a:schemeClr val="tx1"/>
                </a:solidFill>
                <a:latin typeface="Montserrat" pitchFamily="2" charset="77"/>
              </a:rPr>
              <a:t>Choose better timing</a:t>
            </a:r>
          </a:p>
          <a:p>
            <a:pPr marL="800100" lvl="1" indent="-342900">
              <a:lnSpc>
                <a:spcPct val="100000"/>
              </a:lnSpc>
              <a:spcBef>
                <a:spcPts val="0"/>
              </a:spcBef>
              <a:spcAft>
                <a:spcPts val="1200"/>
              </a:spcAft>
              <a:buFont typeface="Wingdings" pitchFamily="2" charset="2"/>
              <a:buChar char="ü"/>
            </a:pPr>
            <a:r>
              <a:rPr lang="en-US" sz="1600" dirty="0">
                <a:solidFill>
                  <a:schemeClr val="tx1"/>
                </a:solidFill>
                <a:latin typeface="Montserrat" pitchFamily="2" charset="77"/>
              </a:rPr>
              <a:t>Parent/teen check-ins</a:t>
            </a:r>
          </a:p>
          <a:p>
            <a:pPr marL="800100" lvl="1" indent="-342900">
              <a:lnSpc>
                <a:spcPct val="100000"/>
              </a:lnSpc>
              <a:spcBef>
                <a:spcPts val="0"/>
              </a:spcBef>
              <a:spcAft>
                <a:spcPts val="1200"/>
              </a:spcAft>
              <a:buFont typeface="Wingdings" pitchFamily="2" charset="2"/>
              <a:buChar char="ü"/>
            </a:pPr>
            <a:r>
              <a:rPr lang="en-US" sz="1600" dirty="0">
                <a:solidFill>
                  <a:schemeClr val="tx1"/>
                </a:solidFill>
                <a:latin typeface="Montserrat" pitchFamily="2" charset="77"/>
              </a:rPr>
              <a:t>Let teen offer ideas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2963925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Antecedents: Practice</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625964" cy="4038600"/>
          </a:xfrm>
        </p:spPr>
        <p:txBody>
          <a:bodyPr/>
          <a:lstStyle/>
          <a:p>
            <a:pPr>
              <a:spcBef>
                <a:spcPts val="0"/>
              </a:spcBef>
              <a:spcAft>
                <a:spcPts val="1200"/>
              </a:spcAft>
            </a:pPr>
            <a:r>
              <a:rPr lang="en-US" sz="2400" dirty="0">
                <a:solidFill>
                  <a:schemeClr val="tx1"/>
                </a:solidFill>
                <a:latin typeface="Montserrat" pitchFamily="2" charset="77"/>
              </a:rPr>
              <a:t>Example: Going to bed on time</a:t>
            </a:r>
          </a:p>
          <a:p>
            <a:pPr marL="0" indent="0">
              <a:spcBef>
                <a:spcPts val="0"/>
              </a:spcBef>
              <a:spcAft>
                <a:spcPts val="1200"/>
              </a:spcAft>
              <a:buNone/>
            </a:pPr>
            <a:endParaRPr lang="en-US" sz="3000"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3" name="Picture 2">
            <a:extLst>
              <a:ext uri="{FF2B5EF4-FFF2-40B4-BE49-F238E27FC236}">
                <a16:creationId xmlns:a16="http://schemas.microsoft.com/office/drawing/2014/main" id="{1C9D31B1-93B8-C111-8D55-9922ECA3D27B}"/>
              </a:ext>
            </a:extLst>
          </p:cNvPr>
          <p:cNvPicPr>
            <a:picLocks noChangeAspect="1"/>
          </p:cNvPicPr>
          <p:nvPr/>
        </p:nvPicPr>
        <p:blipFill>
          <a:blip r:embed="rId4"/>
          <a:stretch>
            <a:fillRect/>
          </a:stretch>
        </p:blipFill>
        <p:spPr>
          <a:xfrm>
            <a:off x="74578" y="1809750"/>
            <a:ext cx="8729804" cy="2895600"/>
          </a:xfrm>
          <a:prstGeom prst="rect">
            <a:avLst/>
          </a:prstGeom>
        </p:spPr>
      </p:pic>
    </p:spTree>
    <p:extLst>
      <p:ext uri="{BB962C8B-B14F-4D97-AF65-F5344CB8AC3E}">
        <p14:creationId xmlns:p14="http://schemas.microsoft.com/office/powerpoint/2010/main" val="3122014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Antecedents: Practice</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625964" cy="4038600"/>
          </a:xfrm>
        </p:spPr>
        <p:txBody>
          <a:bodyPr/>
          <a:lstStyle/>
          <a:p>
            <a:pPr>
              <a:spcBef>
                <a:spcPts val="0"/>
              </a:spcBef>
              <a:spcAft>
                <a:spcPts val="1200"/>
              </a:spcAft>
            </a:pPr>
            <a:r>
              <a:rPr lang="en-US" sz="2400" dirty="0">
                <a:solidFill>
                  <a:schemeClr val="tx1"/>
                </a:solidFill>
                <a:latin typeface="Montserrat" pitchFamily="2" charset="77"/>
              </a:rPr>
              <a:t>Example from the group:</a:t>
            </a:r>
          </a:p>
          <a:p>
            <a:pPr marL="0" indent="0">
              <a:spcBef>
                <a:spcPts val="0"/>
              </a:spcBef>
              <a:spcAft>
                <a:spcPts val="1200"/>
              </a:spcAft>
              <a:buNone/>
            </a:pPr>
            <a:endParaRPr lang="en-US" sz="3000"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1">
            <a:extLst>
              <a:ext uri="{FF2B5EF4-FFF2-40B4-BE49-F238E27FC236}">
                <a16:creationId xmlns:a16="http://schemas.microsoft.com/office/drawing/2014/main" id="{32704FF7-3BC6-37DC-E6FB-997086979E2B}"/>
              </a:ext>
            </a:extLst>
          </p:cNvPr>
          <p:cNvPicPr>
            <a:picLocks noChangeAspect="1"/>
          </p:cNvPicPr>
          <p:nvPr/>
        </p:nvPicPr>
        <p:blipFill>
          <a:blip r:embed="rId4"/>
          <a:stretch>
            <a:fillRect/>
          </a:stretch>
        </p:blipFill>
        <p:spPr>
          <a:xfrm>
            <a:off x="202063" y="1808944"/>
            <a:ext cx="8420260" cy="2667805"/>
          </a:xfrm>
          <a:prstGeom prst="rect">
            <a:avLst/>
          </a:prstGeom>
        </p:spPr>
      </p:pic>
    </p:spTree>
    <p:extLst>
      <p:ext uri="{BB962C8B-B14F-4D97-AF65-F5344CB8AC3E}">
        <p14:creationId xmlns:p14="http://schemas.microsoft.com/office/powerpoint/2010/main" val="3832032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Consequences: When-Then</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625964" cy="4038600"/>
          </a:xfrm>
        </p:spPr>
        <p:txBody>
          <a:bodyPr/>
          <a:lstStyle/>
          <a:p>
            <a:pPr>
              <a:spcBef>
                <a:spcPts val="0"/>
              </a:spcBef>
              <a:spcAft>
                <a:spcPts val="1200"/>
              </a:spcAft>
            </a:pPr>
            <a:r>
              <a:rPr lang="en-US" sz="2400" dirty="0">
                <a:solidFill>
                  <a:schemeClr val="tx1"/>
                </a:solidFill>
                <a:latin typeface="Montserrat" pitchFamily="2" charset="77"/>
              </a:rPr>
              <a:t>Pair something they </a:t>
            </a:r>
            <a:r>
              <a:rPr lang="en-US" sz="2400" i="1" dirty="0">
                <a:solidFill>
                  <a:schemeClr val="tx1"/>
                </a:solidFill>
                <a:latin typeface="Montserrat" pitchFamily="2" charset="77"/>
              </a:rPr>
              <a:t>want to do</a:t>
            </a:r>
            <a:r>
              <a:rPr lang="en-US" sz="2400" dirty="0">
                <a:solidFill>
                  <a:schemeClr val="tx1"/>
                </a:solidFill>
                <a:latin typeface="Montserrat" pitchFamily="2" charset="77"/>
              </a:rPr>
              <a:t> with something they </a:t>
            </a:r>
            <a:r>
              <a:rPr lang="en-US" sz="2400" i="1" dirty="0">
                <a:solidFill>
                  <a:schemeClr val="tx1"/>
                </a:solidFill>
                <a:latin typeface="Montserrat" pitchFamily="2" charset="77"/>
              </a:rPr>
              <a:t>need to do</a:t>
            </a:r>
            <a:endParaRPr lang="en-US" sz="2400" dirty="0">
              <a:solidFill>
                <a:schemeClr val="tx1"/>
              </a:solidFill>
              <a:latin typeface="Montserrat" pitchFamily="2" charset="77"/>
            </a:endParaRPr>
          </a:p>
          <a:p>
            <a:pPr marL="0" indent="0">
              <a:spcBef>
                <a:spcPts val="0"/>
              </a:spcBef>
              <a:spcAft>
                <a:spcPts val="1200"/>
              </a:spcAft>
              <a:buNone/>
            </a:pPr>
            <a:endParaRPr lang="en-US" sz="3000"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graphicFrame>
        <p:nvGraphicFramePr>
          <p:cNvPr id="2" name="Table 2">
            <a:extLst>
              <a:ext uri="{FF2B5EF4-FFF2-40B4-BE49-F238E27FC236}">
                <a16:creationId xmlns:a16="http://schemas.microsoft.com/office/drawing/2014/main" id="{B74DD096-F892-3F1A-60F1-10E86D70E280}"/>
              </a:ext>
            </a:extLst>
          </p:cNvPr>
          <p:cNvGraphicFramePr>
            <a:graphicFrameLocks noGrp="1"/>
          </p:cNvGraphicFramePr>
          <p:nvPr>
            <p:extLst>
              <p:ext uri="{D42A27DB-BD31-4B8C-83A1-F6EECF244321}">
                <p14:modId xmlns:p14="http://schemas.microsoft.com/office/powerpoint/2010/main" val="4228257453"/>
              </p:ext>
            </p:extLst>
          </p:nvPr>
        </p:nvGraphicFramePr>
        <p:xfrm>
          <a:off x="1066800" y="2114550"/>
          <a:ext cx="6553200" cy="2408814"/>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3686670470"/>
                    </a:ext>
                  </a:extLst>
                </a:gridCol>
                <a:gridCol w="3276600">
                  <a:extLst>
                    <a:ext uri="{9D8B030D-6E8A-4147-A177-3AD203B41FA5}">
                      <a16:colId xmlns:a16="http://schemas.microsoft.com/office/drawing/2014/main" val="2184585872"/>
                    </a:ext>
                  </a:extLst>
                </a:gridCol>
              </a:tblGrid>
              <a:tr h="401469">
                <a:tc>
                  <a:txBody>
                    <a:bodyPr/>
                    <a:lstStyle/>
                    <a:p>
                      <a:r>
                        <a:rPr lang="en-US" dirty="0"/>
                        <a:t>Need to Do</a:t>
                      </a:r>
                    </a:p>
                  </a:txBody>
                  <a:tcPr/>
                </a:tc>
                <a:tc>
                  <a:txBody>
                    <a:bodyPr/>
                    <a:lstStyle/>
                    <a:p>
                      <a:r>
                        <a:rPr lang="en-US" dirty="0"/>
                        <a:t>Want to Do</a:t>
                      </a:r>
                    </a:p>
                  </a:txBody>
                  <a:tcPr/>
                </a:tc>
                <a:extLst>
                  <a:ext uri="{0D108BD9-81ED-4DB2-BD59-A6C34878D82A}">
                    <a16:rowId xmlns:a16="http://schemas.microsoft.com/office/drawing/2014/main" val="3158943998"/>
                  </a:ext>
                </a:extLst>
              </a:tr>
              <a:tr h="401469">
                <a:tc>
                  <a:txBody>
                    <a:bodyPr/>
                    <a:lstStyle/>
                    <a:p>
                      <a:r>
                        <a:rPr lang="en-US" dirty="0"/>
                        <a:t>Complete morning routine</a:t>
                      </a:r>
                    </a:p>
                  </a:txBody>
                  <a:tcPr/>
                </a:tc>
                <a:tc>
                  <a:txBody>
                    <a:bodyPr/>
                    <a:lstStyle/>
                    <a:p>
                      <a:r>
                        <a:rPr lang="en-US" dirty="0"/>
                        <a:t>Pick favorite cereal</a:t>
                      </a:r>
                    </a:p>
                  </a:txBody>
                  <a:tcPr/>
                </a:tc>
                <a:extLst>
                  <a:ext uri="{0D108BD9-81ED-4DB2-BD59-A6C34878D82A}">
                    <a16:rowId xmlns:a16="http://schemas.microsoft.com/office/drawing/2014/main" val="3596353109"/>
                  </a:ext>
                </a:extLst>
              </a:tr>
              <a:tr h="401469">
                <a:tc>
                  <a:txBody>
                    <a:bodyPr/>
                    <a:lstStyle/>
                    <a:p>
                      <a:r>
                        <a:rPr lang="en-US" dirty="0"/>
                        <a:t>Clean up bedroom</a:t>
                      </a:r>
                    </a:p>
                  </a:txBody>
                  <a:tcPr/>
                </a:tc>
                <a:tc>
                  <a:txBody>
                    <a:bodyPr/>
                    <a:lstStyle/>
                    <a:p>
                      <a:r>
                        <a:rPr lang="en-US" dirty="0"/>
                        <a:t>Be the “DJ” during dinner</a:t>
                      </a:r>
                    </a:p>
                  </a:txBody>
                  <a:tcPr/>
                </a:tc>
                <a:extLst>
                  <a:ext uri="{0D108BD9-81ED-4DB2-BD59-A6C34878D82A}">
                    <a16:rowId xmlns:a16="http://schemas.microsoft.com/office/drawing/2014/main" val="2847007471"/>
                  </a:ext>
                </a:extLst>
              </a:tr>
              <a:tr h="401469">
                <a:tc>
                  <a:txBody>
                    <a:bodyPr/>
                    <a:lstStyle/>
                    <a:p>
                      <a:r>
                        <a:rPr lang="en-US" dirty="0"/>
                        <a:t>Complete math homework</a:t>
                      </a:r>
                    </a:p>
                  </a:txBody>
                  <a:tcPr/>
                </a:tc>
                <a:tc>
                  <a:txBody>
                    <a:bodyPr/>
                    <a:lstStyle/>
                    <a:p>
                      <a:r>
                        <a:rPr lang="en-US" dirty="0"/>
                        <a:t>Start screen time</a:t>
                      </a:r>
                    </a:p>
                  </a:txBody>
                  <a:tcPr/>
                </a:tc>
                <a:extLst>
                  <a:ext uri="{0D108BD9-81ED-4DB2-BD59-A6C34878D82A}">
                    <a16:rowId xmlns:a16="http://schemas.microsoft.com/office/drawing/2014/main" val="3384006739"/>
                  </a:ext>
                </a:extLst>
              </a:tr>
              <a:tr h="401469">
                <a:tc>
                  <a:txBody>
                    <a:bodyPr/>
                    <a:lstStyle/>
                    <a:p>
                      <a:endParaRPr lang="en-US"/>
                    </a:p>
                  </a:txBody>
                  <a:tcPr/>
                </a:tc>
                <a:tc>
                  <a:txBody>
                    <a:bodyPr/>
                    <a:lstStyle/>
                    <a:p>
                      <a:endParaRPr lang="en-US"/>
                    </a:p>
                  </a:txBody>
                  <a:tcPr/>
                </a:tc>
                <a:extLst>
                  <a:ext uri="{0D108BD9-81ED-4DB2-BD59-A6C34878D82A}">
                    <a16:rowId xmlns:a16="http://schemas.microsoft.com/office/drawing/2014/main" val="2458395916"/>
                  </a:ext>
                </a:extLst>
              </a:tr>
              <a:tr h="401469">
                <a:tc>
                  <a:txBody>
                    <a:bodyPr/>
                    <a:lstStyle/>
                    <a:p>
                      <a:endParaRPr lang="en-US"/>
                    </a:p>
                  </a:txBody>
                  <a:tcPr/>
                </a:tc>
                <a:tc>
                  <a:txBody>
                    <a:bodyPr/>
                    <a:lstStyle/>
                    <a:p>
                      <a:endParaRPr lang="en-US" dirty="0"/>
                    </a:p>
                  </a:txBody>
                  <a:tcPr/>
                </a:tc>
                <a:extLst>
                  <a:ext uri="{0D108BD9-81ED-4DB2-BD59-A6C34878D82A}">
                    <a16:rowId xmlns:a16="http://schemas.microsoft.com/office/drawing/2014/main" val="75059396"/>
                  </a:ext>
                </a:extLst>
              </a:tr>
            </a:tbl>
          </a:graphicData>
        </a:graphic>
      </p:graphicFrame>
    </p:spTree>
    <p:extLst>
      <p:ext uri="{BB962C8B-B14F-4D97-AF65-F5344CB8AC3E}">
        <p14:creationId xmlns:p14="http://schemas.microsoft.com/office/powerpoint/2010/main" val="901872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 y="57150"/>
            <a:ext cx="8077200" cy="707886"/>
          </a:xfrm>
          <a:prstGeom prst="rect">
            <a:avLst/>
          </a:prstGeom>
          <a:noFill/>
          <a:ln>
            <a:noFill/>
          </a:ln>
        </p:spPr>
        <p:txBody>
          <a:bodyPr wrap="square" rtlCol="0">
            <a:spAutoFit/>
          </a:bodyPr>
          <a:lstStyle/>
          <a:p>
            <a:r>
              <a:rPr lang="en-US" sz="4000" dirty="0">
                <a:solidFill>
                  <a:schemeClr val="bg1"/>
                </a:solidFill>
                <a:latin typeface="Gotham Book" pitchFamily="2" charset="0"/>
              </a:rPr>
              <a:t>Reward Ideas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4370963"/>
            <a:ext cx="2484120" cy="637794"/>
          </a:xfrm>
          <a:prstGeom prst="rect">
            <a:avLst/>
          </a:prstGeom>
        </p:spPr>
      </p:pic>
      <p:sp>
        <p:nvSpPr>
          <p:cNvPr id="6" name="Content Placeholder 2"/>
          <p:cNvSpPr txBox="1">
            <a:spLocks/>
          </p:cNvSpPr>
          <p:nvPr/>
        </p:nvSpPr>
        <p:spPr>
          <a:xfrm>
            <a:off x="504092" y="895350"/>
            <a:ext cx="8205568" cy="39610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endParaRPr lang="en-US" sz="2400" dirty="0"/>
          </a:p>
        </p:txBody>
      </p:sp>
      <p:sp>
        <p:nvSpPr>
          <p:cNvPr id="3" name="TextBox 2">
            <a:extLst>
              <a:ext uri="{FF2B5EF4-FFF2-40B4-BE49-F238E27FC236}">
                <a16:creationId xmlns:a16="http://schemas.microsoft.com/office/drawing/2014/main" id="{94449A60-91B4-C47D-0A87-645B496EB088}"/>
              </a:ext>
            </a:extLst>
          </p:cNvPr>
          <p:cNvSpPr txBox="1"/>
          <p:nvPr/>
        </p:nvSpPr>
        <p:spPr>
          <a:xfrm>
            <a:off x="1314678" y="1188783"/>
            <a:ext cx="6584396" cy="2246769"/>
          </a:xfrm>
          <a:prstGeom prst="rect">
            <a:avLst/>
          </a:prstGeom>
          <a:noFill/>
        </p:spPr>
        <p:txBody>
          <a:bodyPr wrap="square">
            <a:spAutoFit/>
          </a:bodyPr>
          <a:lstStyle/>
          <a:p>
            <a:pPr algn="ctr" rtl="0">
              <a:spcBef>
                <a:spcPts val="0"/>
              </a:spcBef>
              <a:spcAft>
                <a:spcPts val="0"/>
              </a:spcAft>
            </a:pPr>
            <a:r>
              <a:rPr lang="en-US" sz="2800" b="0" i="0" u="none" strike="noStrike" dirty="0">
                <a:solidFill>
                  <a:srgbClr val="525353"/>
                </a:solidFill>
                <a:effectLst/>
                <a:latin typeface="Montserrat" pitchFamily="2" charset="77"/>
              </a:rPr>
              <a:t>When: “You take the dog for a walk”</a:t>
            </a:r>
            <a:endParaRPr lang="en-US" sz="2800" b="0" dirty="0">
              <a:effectLst/>
            </a:endParaRPr>
          </a:p>
          <a:p>
            <a:pPr algn="ctr" rtl="0">
              <a:spcBef>
                <a:spcPts val="0"/>
              </a:spcBef>
              <a:spcAft>
                <a:spcPts val="0"/>
              </a:spcAft>
            </a:pPr>
            <a:br>
              <a:rPr lang="en-US" sz="2800" b="0" dirty="0">
                <a:effectLst/>
              </a:rPr>
            </a:br>
            <a:r>
              <a:rPr lang="en-US" sz="2800" b="0" i="0" u="none" strike="noStrike" dirty="0">
                <a:solidFill>
                  <a:srgbClr val="525353"/>
                </a:solidFill>
                <a:effectLst/>
                <a:latin typeface="Montserrat" pitchFamily="2" charset="77"/>
              </a:rPr>
              <a:t>Then:</a:t>
            </a:r>
            <a:endParaRPr lang="en-US" sz="2800" b="0" dirty="0">
              <a:effectLst/>
            </a:endParaRPr>
          </a:p>
          <a:p>
            <a:br>
              <a:rPr lang="en-US" sz="2800" dirty="0"/>
            </a:br>
            <a:endParaRPr lang="en-US" sz="2800" dirty="0"/>
          </a:p>
        </p:txBody>
      </p:sp>
      <p:sp>
        <p:nvSpPr>
          <p:cNvPr id="5" name="TextBox 4">
            <a:extLst>
              <a:ext uri="{FF2B5EF4-FFF2-40B4-BE49-F238E27FC236}">
                <a16:creationId xmlns:a16="http://schemas.microsoft.com/office/drawing/2014/main" id="{74367C06-5CB3-CD24-9223-486EC5963F89}"/>
              </a:ext>
            </a:extLst>
          </p:cNvPr>
          <p:cNvSpPr txBox="1"/>
          <p:nvPr/>
        </p:nvSpPr>
        <p:spPr>
          <a:xfrm>
            <a:off x="1010822" y="2766171"/>
            <a:ext cx="7192108" cy="1938992"/>
          </a:xfrm>
          <a:prstGeom prst="rect">
            <a:avLst/>
          </a:prstGeom>
          <a:noFill/>
        </p:spPr>
        <p:txBody>
          <a:bodyPr wrap="square">
            <a:spAutoFit/>
          </a:bodyPr>
          <a:lstStyle/>
          <a:p>
            <a:pPr algn="ctr" rtl="0">
              <a:spcBef>
                <a:spcPts val="0"/>
              </a:spcBef>
              <a:spcAft>
                <a:spcPts val="0"/>
              </a:spcAft>
            </a:pPr>
            <a:r>
              <a:rPr lang="en-US" sz="2400" b="0" i="0" u="none" strike="noStrike" dirty="0">
                <a:solidFill>
                  <a:srgbClr val="525353"/>
                </a:solidFill>
                <a:effectLst/>
                <a:latin typeface="Montserrat" pitchFamily="2" charset="77"/>
              </a:rPr>
              <a:t>   You can have uninterrupted Xbox time</a:t>
            </a:r>
          </a:p>
          <a:p>
            <a:pPr algn="ctr" rtl="0">
              <a:spcBef>
                <a:spcPts val="0"/>
              </a:spcBef>
              <a:spcAft>
                <a:spcPts val="0"/>
              </a:spcAft>
            </a:pPr>
            <a:endParaRPr lang="en-US" sz="2400" b="0" dirty="0">
              <a:effectLst/>
            </a:endParaRPr>
          </a:p>
          <a:p>
            <a:pPr algn="ctr" rtl="0">
              <a:spcBef>
                <a:spcPts val="0"/>
              </a:spcBef>
              <a:spcAft>
                <a:spcPts val="0"/>
              </a:spcAft>
            </a:pPr>
            <a:r>
              <a:rPr lang="en-US" sz="2400" b="0" i="0" u="none" strike="noStrike" dirty="0">
                <a:solidFill>
                  <a:srgbClr val="525353"/>
                </a:solidFill>
                <a:effectLst/>
                <a:latin typeface="Montserrat" pitchFamily="2" charset="77"/>
              </a:rPr>
              <a:t> I’ll make your favorite snack to take with you</a:t>
            </a:r>
            <a:endParaRPr lang="en-US" sz="2400" b="0" dirty="0">
              <a:effectLst/>
            </a:endParaRPr>
          </a:p>
          <a:p>
            <a:br>
              <a:rPr lang="en-US" sz="2400" dirty="0"/>
            </a:br>
            <a:endParaRPr lang="en-US" sz="2400" dirty="0"/>
          </a:p>
        </p:txBody>
      </p:sp>
    </p:spTree>
    <p:extLst>
      <p:ext uri="{BB962C8B-B14F-4D97-AF65-F5344CB8AC3E}">
        <p14:creationId xmlns:p14="http://schemas.microsoft.com/office/powerpoint/2010/main" val="90483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 y="57150"/>
            <a:ext cx="8077200" cy="707886"/>
          </a:xfrm>
          <a:prstGeom prst="rect">
            <a:avLst/>
          </a:prstGeom>
          <a:noFill/>
          <a:ln>
            <a:noFill/>
          </a:ln>
        </p:spPr>
        <p:txBody>
          <a:bodyPr wrap="square" rtlCol="0">
            <a:spAutoFit/>
          </a:bodyPr>
          <a:lstStyle/>
          <a:p>
            <a:r>
              <a:rPr lang="en-US" sz="4000" dirty="0">
                <a:solidFill>
                  <a:schemeClr val="bg1"/>
                </a:solidFill>
                <a:latin typeface="Gotham Book" pitchFamily="2" charset="0"/>
              </a:rPr>
              <a:t>Reward Ideas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4370963"/>
            <a:ext cx="2484120" cy="637794"/>
          </a:xfrm>
          <a:prstGeom prst="rect">
            <a:avLst/>
          </a:prstGeom>
        </p:spPr>
      </p:pic>
      <p:sp>
        <p:nvSpPr>
          <p:cNvPr id="6" name="Content Placeholder 2"/>
          <p:cNvSpPr txBox="1">
            <a:spLocks/>
          </p:cNvSpPr>
          <p:nvPr/>
        </p:nvSpPr>
        <p:spPr>
          <a:xfrm>
            <a:off x="504092" y="895350"/>
            <a:ext cx="8205568" cy="39610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endParaRPr lang="en-US" sz="2400" dirty="0"/>
          </a:p>
        </p:txBody>
      </p:sp>
      <p:sp>
        <p:nvSpPr>
          <p:cNvPr id="3" name="TextBox 2">
            <a:extLst>
              <a:ext uri="{FF2B5EF4-FFF2-40B4-BE49-F238E27FC236}">
                <a16:creationId xmlns:a16="http://schemas.microsoft.com/office/drawing/2014/main" id="{94449A60-91B4-C47D-0A87-645B496EB088}"/>
              </a:ext>
            </a:extLst>
          </p:cNvPr>
          <p:cNvSpPr txBox="1"/>
          <p:nvPr/>
        </p:nvSpPr>
        <p:spPr>
          <a:xfrm>
            <a:off x="762000" y="1078885"/>
            <a:ext cx="7192108" cy="3108543"/>
          </a:xfrm>
          <a:prstGeom prst="rect">
            <a:avLst/>
          </a:prstGeom>
          <a:noFill/>
        </p:spPr>
        <p:txBody>
          <a:bodyPr wrap="square">
            <a:spAutoFit/>
          </a:bodyPr>
          <a:lstStyle/>
          <a:p>
            <a:pPr algn="ctr" rtl="0">
              <a:spcBef>
                <a:spcPts val="0"/>
              </a:spcBef>
              <a:spcAft>
                <a:spcPts val="0"/>
              </a:spcAft>
            </a:pPr>
            <a:r>
              <a:rPr lang="en-US" sz="2800" b="0" i="0" u="none" strike="noStrike" dirty="0">
                <a:solidFill>
                  <a:srgbClr val="525353"/>
                </a:solidFill>
                <a:effectLst/>
                <a:latin typeface="Montserrat" pitchFamily="2" charset="77"/>
              </a:rPr>
              <a:t>When “You’ve made your to-do list for studying today”</a:t>
            </a:r>
            <a:endParaRPr lang="en-US" sz="2800" b="0" dirty="0">
              <a:effectLst/>
            </a:endParaRPr>
          </a:p>
          <a:p>
            <a:br>
              <a:rPr lang="en-US" sz="2800" dirty="0"/>
            </a:br>
            <a:br>
              <a:rPr lang="en-US" sz="2800" b="0" dirty="0">
                <a:effectLst/>
              </a:rPr>
            </a:br>
            <a:r>
              <a:rPr lang="en-US" sz="2800" b="0" i="0" u="none" strike="noStrike" dirty="0">
                <a:solidFill>
                  <a:srgbClr val="525353"/>
                </a:solidFill>
                <a:effectLst/>
                <a:latin typeface="Montserrat" pitchFamily="2" charset="77"/>
              </a:rPr>
              <a:t>Then:</a:t>
            </a:r>
            <a:endParaRPr lang="en-US" sz="2800" b="0" dirty="0">
              <a:effectLst/>
            </a:endParaRPr>
          </a:p>
          <a:p>
            <a:br>
              <a:rPr lang="en-US" sz="2800" dirty="0"/>
            </a:br>
            <a:endParaRPr lang="en-US" sz="2800" dirty="0"/>
          </a:p>
        </p:txBody>
      </p:sp>
      <p:sp>
        <p:nvSpPr>
          <p:cNvPr id="5" name="TextBox 4">
            <a:extLst>
              <a:ext uri="{FF2B5EF4-FFF2-40B4-BE49-F238E27FC236}">
                <a16:creationId xmlns:a16="http://schemas.microsoft.com/office/drawing/2014/main" id="{74367C06-5CB3-CD24-9223-486EC5963F89}"/>
              </a:ext>
            </a:extLst>
          </p:cNvPr>
          <p:cNvSpPr txBox="1"/>
          <p:nvPr/>
        </p:nvSpPr>
        <p:spPr>
          <a:xfrm>
            <a:off x="1371600" y="2836262"/>
            <a:ext cx="7192108" cy="1938992"/>
          </a:xfrm>
          <a:prstGeom prst="rect">
            <a:avLst/>
          </a:prstGeom>
          <a:noFill/>
        </p:spPr>
        <p:txBody>
          <a:bodyPr wrap="square">
            <a:spAutoFit/>
          </a:bodyPr>
          <a:lstStyle/>
          <a:p>
            <a:pPr algn="ctr"/>
            <a:r>
              <a:rPr lang="en-US" sz="2400" b="0" i="0" u="none" strike="noStrike" dirty="0">
                <a:solidFill>
                  <a:srgbClr val="525353"/>
                </a:solidFill>
                <a:effectLst/>
                <a:latin typeface="Montserrat" pitchFamily="2" charset="77"/>
              </a:rPr>
              <a:t>   </a:t>
            </a:r>
            <a:r>
              <a:rPr lang="en-US" sz="2400" dirty="0">
                <a:latin typeface="Montserrat" pitchFamily="2" charset="77"/>
              </a:rPr>
              <a:t> You can have your phone back to listen to music</a:t>
            </a:r>
          </a:p>
          <a:p>
            <a:pPr algn="ctr"/>
            <a:endParaRPr lang="en-US" sz="2400" dirty="0">
              <a:latin typeface="Montserrat" pitchFamily="2" charset="77"/>
            </a:endParaRPr>
          </a:p>
          <a:p>
            <a:pPr algn="ctr"/>
            <a:r>
              <a:rPr lang="en-US" sz="2400" dirty="0">
                <a:latin typeface="Montserrat" pitchFamily="2" charset="77"/>
              </a:rPr>
              <a:t>Your sister and will I leave to give you space</a:t>
            </a:r>
            <a:br>
              <a:rPr lang="en-US" sz="2400" dirty="0">
                <a:latin typeface="Montserrat" pitchFamily="2" charset="77"/>
              </a:rPr>
            </a:br>
            <a:endParaRPr lang="en-US" sz="2400" dirty="0">
              <a:latin typeface="Montserrat" pitchFamily="2" charset="77"/>
            </a:endParaRPr>
          </a:p>
        </p:txBody>
      </p:sp>
    </p:spTree>
    <p:extLst>
      <p:ext uri="{BB962C8B-B14F-4D97-AF65-F5344CB8AC3E}">
        <p14:creationId xmlns:p14="http://schemas.microsoft.com/office/powerpoint/2010/main" val="391095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Consequences: When-Then</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625964" cy="4038600"/>
          </a:xfrm>
        </p:spPr>
        <p:txBody>
          <a:bodyPr/>
          <a:lstStyle/>
          <a:p>
            <a:pPr>
              <a:spcBef>
                <a:spcPts val="0"/>
              </a:spcBef>
              <a:spcAft>
                <a:spcPts val="1200"/>
              </a:spcAft>
            </a:pPr>
            <a:r>
              <a:rPr lang="en-US" sz="2400" dirty="0">
                <a:solidFill>
                  <a:schemeClr val="tx1"/>
                </a:solidFill>
                <a:latin typeface="Montserrat" pitchFamily="2" charset="77"/>
              </a:rPr>
              <a:t>How will you use when-then with your teen?</a:t>
            </a:r>
          </a:p>
          <a:p>
            <a:pPr marL="0" indent="0">
              <a:spcBef>
                <a:spcPts val="0"/>
              </a:spcBef>
              <a:spcAft>
                <a:spcPts val="1200"/>
              </a:spcAft>
              <a:buNone/>
            </a:pPr>
            <a:endParaRPr lang="en-US" sz="3000"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graphicFrame>
        <p:nvGraphicFramePr>
          <p:cNvPr id="2" name="Table 2">
            <a:extLst>
              <a:ext uri="{FF2B5EF4-FFF2-40B4-BE49-F238E27FC236}">
                <a16:creationId xmlns:a16="http://schemas.microsoft.com/office/drawing/2014/main" id="{B74DD096-F892-3F1A-60F1-10E86D70E280}"/>
              </a:ext>
            </a:extLst>
          </p:cNvPr>
          <p:cNvGraphicFramePr>
            <a:graphicFrameLocks noGrp="1"/>
          </p:cNvGraphicFramePr>
          <p:nvPr>
            <p:extLst>
              <p:ext uri="{D42A27DB-BD31-4B8C-83A1-F6EECF244321}">
                <p14:modId xmlns:p14="http://schemas.microsoft.com/office/powerpoint/2010/main" val="880031216"/>
              </p:ext>
            </p:extLst>
          </p:nvPr>
        </p:nvGraphicFramePr>
        <p:xfrm>
          <a:off x="1066800" y="2114550"/>
          <a:ext cx="6553200" cy="2408814"/>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3686670470"/>
                    </a:ext>
                  </a:extLst>
                </a:gridCol>
                <a:gridCol w="3276600">
                  <a:extLst>
                    <a:ext uri="{9D8B030D-6E8A-4147-A177-3AD203B41FA5}">
                      <a16:colId xmlns:a16="http://schemas.microsoft.com/office/drawing/2014/main" val="2184585872"/>
                    </a:ext>
                  </a:extLst>
                </a:gridCol>
              </a:tblGrid>
              <a:tr h="401469">
                <a:tc>
                  <a:txBody>
                    <a:bodyPr/>
                    <a:lstStyle/>
                    <a:p>
                      <a:r>
                        <a:rPr lang="en-US" dirty="0"/>
                        <a:t>Need to Do</a:t>
                      </a:r>
                    </a:p>
                  </a:txBody>
                  <a:tcPr/>
                </a:tc>
                <a:tc>
                  <a:txBody>
                    <a:bodyPr/>
                    <a:lstStyle/>
                    <a:p>
                      <a:r>
                        <a:rPr lang="en-US" dirty="0"/>
                        <a:t>Want to Do</a:t>
                      </a:r>
                    </a:p>
                  </a:txBody>
                  <a:tcPr/>
                </a:tc>
                <a:extLst>
                  <a:ext uri="{0D108BD9-81ED-4DB2-BD59-A6C34878D82A}">
                    <a16:rowId xmlns:a16="http://schemas.microsoft.com/office/drawing/2014/main" val="3158943998"/>
                  </a:ext>
                </a:extLst>
              </a:tr>
              <a:tr h="40146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96353109"/>
                  </a:ext>
                </a:extLst>
              </a:tr>
              <a:tr h="40146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47007471"/>
                  </a:ext>
                </a:extLst>
              </a:tr>
              <a:tr h="40146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84006739"/>
                  </a:ext>
                </a:extLst>
              </a:tr>
              <a:tr h="401469">
                <a:tc>
                  <a:txBody>
                    <a:bodyPr/>
                    <a:lstStyle/>
                    <a:p>
                      <a:endParaRPr lang="en-US"/>
                    </a:p>
                  </a:txBody>
                  <a:tcPr/>
                </a:tc>
                <a:tc>
                  <a:txBody>
                    <a:bodyPr/>
                    <a:lstStyle/>
                    <a:p>
                      <a:endParaRPr lang="en-US"/>
                    </a:p>
                  </a:txBody>
                  <a:tcPr/>
                </a:tc>
                <a:extLst>
                  <a:ext uri="{0D108BD9-81ED-4DB2-BD59-A6C34878D82A}">
                    <a16:rowId xmlns:a16="http://schemas.microsoft.com/office/drawing/2014/main" val="2458395916"/>
                  </a:ext>
                </a:extLst>
              </a:tr>
              <a:tr h="401469">
                <a:tc>
                  <a:txBody>
                    <a:bodyPr/>
                    <a:lstStyle/>
                    <a:p>
                      <a:endParaRPr lang="en-US"/>
                    </a:p>
                  </a:txBody>
                  <a:tcPr/>
                </a:tc>
                <a:tc>
                  <a:txBody>
                    <a:bodyPr/>
                    <a:lstStyle/>
                    <a:p>
                      <a:endParaRPr lang="en-US" dirty="0"/>
                    </a:p>
                  </a:txBody>
                  <a:tcPr/>
                </a:tc>
                <a:extLst>
                  <a:ext uri="{0D108BD9-81ED-4DB2-BD59-A6C34878D82A}">
                    <a16:rowId xmlns:a16="http://schemas.microsoft.com/office/drawing/2014/main" val="75059396"/>
                  </a:ext>
                </a:extLst>
              </a:tr>
            </a:tbl>
          </a:graphicData>
        </a:graphic>
      </p:graphicFrame>
    </p:spTree>
    <p:extLst>
      <p:ext uri="{BB962C8B-B14F-4D97-AF65-F5344CB8AC3E}">
        <p14:creationId xmlns:p14="http://schemas.microsoft.com/office/powerpoint/2010/main" val="270182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Home Practice</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marL="342900" indent="-342900">
              <a:buFont typeface="+mj-lt"/>
              <a:buAutoNum type="arabicPeriod"/>
            </a:pPr>
            <a:r>
              <a:rPr lang="en-US" sz="2000" b="0" dirty="0">
                <a:solidFill>
                  <a:schemeClr val="tx1"/>
                </a:solidFill>
                <a:latin typeface="Montserrat" pitchFamily="2" charset="77"/>
              </a:rPr>
              <a:t>Watch the A-B-Cs for a behavior your teen struggles with</a:t>
            </a:r>
          </a:p>
          <a:p>
            <a:pPr marL="342900" indent="-342900">
              <a:buFont typeface="+mj-lt"/>
              <a:buAutoNum type="arabicPeriod"/>
            </a:pPr>
            <a:r>
              <a:rPr lang="en-US" sz="2000" b="0" dirty="0">
                <a:solidFill>
                  <a:schemeClr val="tx1"/>
                </a:solidFill>
                <a:latin typeface="Montserrat" pitchFamily="2" charset="77"/>
              </a:rPr>
              <a:t>Discuss changing an Antecedent (setting up for success)</a:t>
            </a:r>
          </a:p>
          <a:p>
            <a:pPr marL="342900" indent="-342900">
              <a:buFont typeface="+mj-lt"/>
              <a:buAutoNum type="arabicPeriod"/>
            </a:pPr>
            <a:r>
              <a:rPr lang="en-US" sz="2000" b="0" dirty="0">
                <a:solidFill>
                  <a:schemeClr val="tx1"/>
                </a:solidFill>
                <a:latin typeface="Montserrat" pitchFamily="2" charset="77"/>
              </a:rPr>
              <a:t>Plan a When-Then to motivate</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3449063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4D2AF-AD61-434D-9C8B-0B50CDC7B305}"/>
              </a:ext>
            </a:extLst>
          </p:cNvPr>
          <p:cNvSpPr>
            <a:spLocks noGrp="1"/>
          </p:cNvSpPr>
          <p:nvPr>
            <p:ph sz="quarter" idx="10"/>
          </p:nvPr>
        </p:nvSpPr>
        <p:spPr>
          <a:xfrm>
            <a:off x="2590800" y="1809750"/>
            <a:ext cx="5791200" cy="443354"/>
          </a:xfrm>
        </p:spPr>
        <p:txBody>
          <a:bodyPr/>
          <a:lstStyle/>
          <a:p>
            <a:r>
              <a:rPr lang="en-US" dirty="0">
                <a:latin typeface="Montserrat" pitchFamily="2" charset="77"/>
              </a:rPr>
              <a:t>Week 5</a:t>
            </a:r>
          </a:p>
          <a:p>
            <a:r>
              <a:rPr lang="en-US" dirty="0">
                <a:latin typeface="Montserrat" pitchFamily="2" charset="77"/>
              </a:rPr>
              <a:t>Problem Solving</a:t>
            </a:r>
          </a:p>
        </p:txBody>
      </p:sp>
    </p:spTree>
    <p:extLst>
      <p:ext uri="{BB962C8B-B14F-4D97-AF65-F5344CB8AC3E}">
        <p14:creationId xmlns:p14="http://schemas.microsoft.com/office/powerpoint/2010/main" val="3250201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What is this group?</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3352800"/>
          </a:xfrm>
        </p:spPr>
        <p:txBody>
          <a:bodyPr>
            <a:normAutofit lnSpcReduction="10000"/>
          </a:bodyPr>
          <a:lstStyle/>
          <a:p>
            <a:pPr>
              <a:spcBef>
                <a:spcPts val="0"/>
              </a:spcBef>
              <a:spcAft>
                <a:spcPts val="600"/>
              </a:spcAft>
            </a:pPr>
            <a:r>
              <a:rPr lang="en-US" sz="2000" dirty="0">
                <a:solidFill>
                  <a:schemeClr val="tx1"/>
                </a:solidFill>
                <a:latin typeface="Montserrat" pitchFamily="2" charset="77"/>
              </a:rPr>
              <a:t>Evidence-based treatment for:</a:t>
            </a:r>
          </a:p>
          <a:p>
            <a:pPr marL="742950" lvl="1" indent="-28575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ADHD</a:t>
            </a:r>
          </a:p>
          <a:p>
            <a:pPr marL="742950" lvl="1" indent="-28575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Disruptive or oppositional behaviors</a:t>
            </a:r>
          </a:p>
          <a:p>
            <a:pPr marL="742950" lvl="1" indent="-28575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Teen/parent relational and adjustment problems</a:t>
            </a:r>
          </a:p>
          <a:p>
            <a:pPr lvl="1">
              <a:lnSpc>
                <a:spcPct val="100000"/>
              </a:lnSpc>
              <a:spcBef>
                <a:spcPts val="0"/>
              </a:spcBef>
              <a:spcAft>
                <a:spcPts val="600"/>
              </a:spcAft>
            </a:pPr>
            <a:endParaRPr lang="en-US" sz="1600" dirty="0">
              <a:solidFill>
                <a:schemeClr val="tx1"/>
              </a:solidFill>
              <a:latin typeface="Montserrat" pitchFamily="2" charset="77"/>
            </a:endParaRPr>
          </a:p>
          <a:p>
            <a:pPr>
              <a:spcBef>
                <a:spcPts val="0"/>
              </a:spcBef>
              <a:spcAft>
                <a:spcPts val="400"/>
              </a:spcAft>
            </a:pPr>
            <a:r>
              <a:rPr lang="en-US" sz="2000" dirty="0">
                <a:solidFill>
                  <a:schemeClr val="tx1"/>
                </a:solidFill>
                <a:latin typeface="Montserrat" pitchFamily="2" charset="77"/>
              </a:rPr>
              <a:t>Goals:  </a:t>
            </a:r>
          </a:p>
          <a:p>
            <a:pPr marL="731520" lvl="1" indent="-283464">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Improve connection and communication with teen</a:t>
            </a:r>
          </a:p>
          <a:p>
            <a:pPr marL="731520" lvl="1" indent="-283464">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Teen independence with daily tasks</a:t>
            </a:r>
          </a:p>
          <a:p>
            <a:pPr marL="731520" lvl="1" indent="-283464">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Respond to difficult behaviors</a:t>
            </a:r>
          </a:p>
          <a:p>
            <a:pPr marL="731520" lvl="1" indent="-283464">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Reduce family stress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958738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Welcome back!</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marL="0" indent="0">
              <a:spcBef>
                <a:spcPts val="0"/>
              </a:spcBef>
              <a:spcAft>
                <a:spcPts val="1200"/>
              </a:spcAft>
              <a:buNone/>
            </a:pPr>
            <a:r>
              <a:rPr lang="en-US" sz="2200" dirty="0">
                <a:solidFill>
                  <a:schemeClr val="tx1"/>
                </a:solidFill>
                <a:latin typeface="Montserrat" pitchFamily="2" charset="77"/>
              </a:rPr>
              <a:t>Home Practice review:</a:t>
            </a:r>
          </a:p>
          <a:p>
            <a:pPr marL="285750" indent="-285750">
              <a:spcBef>
                <a:spcPts val="0"/>
              </a:spcBef>
              <a:spcAft>
                <a:spcPts val="600"/>
              </a:spcAft>
              <a:buFont typeface="Arial" panose="020B0604020202020204" pitchFamily="34" charset="0"/>
              <a:buChar char="•"/>
            </a:pPr>
            <a:r>
              <a:rPr lang="en-US" sz="1600" b="0" dirty="0">
                <a:solidFill>
                  <a:schemeClr val="tx1"/>
                </a:solidFill>
                <a:latin typeface="Montserrat" pitchFamily="2" charset="77"/>
              </a:rPr>
              <a:t>Noticing the A-B-Cs</a:t>
            </a:r>
          </a:p>
          <a:p>
            <a:pPr marL="285750" indent="-285750">
              <a:spcBef>
                <a:spcPts val="0"/>
              </a:spcBef>
              <a:spcAft>
                <a:spcPts val="600"/>
              </a:spcAft>
              <a:buFont typeface="Arial" panose="020B0604020202020204" pitchFamily="34" charset="0"/>
              <a:buChar char="•"/>
            </a:pPr>
            <a:r>
              <a:rPr lang="en-US" sz="1600" b="0" dirty="0">
                <a:solidFill>
                  <a:schemeClr val="tx1"/>
                </a:solidFill>
                <a:latin typeface="Montserrat" pitchFamily="2" charset="77"/>
              </a:rPr>
              <a:t>”Setting up” antecedents</a:t>
            </a:r>
            <a:endParaRPr lang="en-US" sz="1400" b="0" dirty="0">
              <a:solidFill>
                <a:schemeClr val="tx1"/>
              </a:solidFill>
              <a:latin typeface="Montserrat" pitchFamily="2" charset="77"/>
            </a:endParaRPr>
          </a:p>
          <a:p>
            <a:pPr marL="285750" indent="-285750">
              <a:spcBef>
                <a:spcPts val="0"/>
              </a:spcBef>
              <a:spcAft>
                <a:spcPts val="600"/>
              </a:spcAft>
              <a:buFont typeface="Arial" panose="020B0604020202020204" pitchFamily="34" charset="0"/>
              <a:buChar char="•"/>
            </a:pPr>
            <a:r>
              <a:rPr lang="en-US" sz="1600" b="0" dirty="0">
                <a:solidFill>
                  <a:schemeClr val="tx1"/>
                </a:solidFill>
                <a:latin typeface="Montserrat" pitchFamily="2" charset="77"/>
              </a:rPr>
              <a:t>When-Then Rewards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2" name="Explosion 1 5">
            <a:extLst>
              <a:ext uri="{FF2B5EF4-FFF2-40B4-BE49-F238E27FC236}">
                <a16:creationId xmlns:a16="http://schemas.microsoft.com/office/drawing/2014/main" id="{C05AC438-C23E-86D2-00D5-DB0486D81F33}"/>
              </a:ext>
            </a:extLst>
          </p:cNvPr>
          <p:cNvSpPr/>
          <p:nvPr/>
        </p:nvSpPr>
        <p:spPr>
          <a:xfrm>
            <a:off x="5907087" y="1127523"/>
            <a:ext cx="2750033" cy="265474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otham Medium" pitchFamily="50" charset="0"/>
                <a:ea typeface="HGSMinchoE" panose="020B0400000000000000" pitchFamily="18" charset="-128"/>
              </a:rPr>
              <a:t>Observations?</a:t>
            </a:r>
          </a:p>
          <a:p>
            <a:pPr algn="ctr"/>
            <a:r>
              <a:rPr lang="en-US" sz="1400" dirty="0">
                <a:latin typeface="Gotham Medium" pitchFamily="50" charset="0"/>
                <a:ea typeface="HGSMinchoE" panose="020B0400000000000000" pitchFamily="18" charset="-128"/>
              </a:rPr>
              <a:t>Insight?</a:t>
            </a:r>
            <a:br>
              <a:rPr lang="en-US" sz="1400" dirty="0">
                <a:latin typeface="Gotham Medium" pitchFamily="50" charset="0"/>
                <a:ea typeface="HGSMinchoE" panose="020B0400000000000000" pitchFamily="18" charset="-128"/>
              </a:rPr>
            </a:br>
            <a:r>
              <a:rPr lang="en-US" sz="1400" dirty="0">
                <a:latin typeface="Gotham Medium" pitchFamily="50" charset="0"/>
                <a:ea typeface="HGSMinchoE" panose="020B0400000000000000" pitchFamily="18" charset="-128"/>
              </a:rPr>
              <a:t>Questions?</a:t>
            </a:r>
          </a:p>
        </p:txBody>
      </p:sp>
    </p:spTree>
    <p:extLst>
      <p:ext uri="{BB962C8B-B14F-4D97-AF65-F5344CB8AC3E}">
        <p14:creationId xmlns:p14="http://schemas.microsoft.com/office/powerpoint/2010/main" val="3484514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Problem Solving</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5" name="Content Placeholder 9">
            <a:extLst>
              <a:ext uri="{FF2B5EF4-FFF2-40B4-BE49-F238E27FC236}">
                <a16:creationId xmlns:a16="http://schemas.microsoft.com/office/drawing/2014/main" id="{4FFE2B76-7049-13A7-B62C-52E7FC165BA9}"/>
              </a:ext>
            </a:extLst>
          </p:cNvPr>
          <p:cNvSpPr txBox="1">
            <a:spLocks/>
          </p:cNvSpPr>
          <p:nvPr/>
        </p:nvSpPr>
        <p:spPr>
          <a:xfrm>
            <a:off x="451236" y="1047750"/>
            <a:ext cx="7702164" cy="4038600"/>
          </a:xfrm>
          <a:prstGeom prst="rect">
            <a:avLst/>
          </a:prstGeom>
        </p:spPr>
        <p:txBody>
          <a:bodyPr vert="horz" lIns="91440" tIns="45720" rIns="91440" bIns="45720" rtlCol="0">
            <a:normAutofit fontScale="92500" lnSpcReduction="10000"/>
          </a:bodyPr>
          <a:lstStyle>
            <a:lvl1pPr marL="0" indent="0" algn="l" defTabSz="685800" rtl="0" eaLnBrk="1" latinLnBrk="0" hangingPunct="1">
              <a:lnSpc>
                <a:spcPts val="3000"/>
              </a:lnSpc>
              <a:spcBef>
                <a:spcPts val="0"/>
              </a:spcBef>
              <a:buFont typeface="Arial" panose="020B0604020202020204" pitchFamily="34" charset="0"/>
              <a:buNone/>
              <a:defRPr sz="2400" b="1" i="0" kern="1200">
                <a:solidFill>
                  <a:srgbClr val="FF763D"/>
                </a:solidFill>
                <a:latin typeface="Gotham Medium" panose="02000604030000020004" pitchFamily="50" charset="0"/>
                <a:ea typeface="+mn-ea"/>
                <a:cs typeface="Arial" panose="020B0604020202020204" pitchFamily="34" charset="0"/>
              </a:defRPr>
            </a:lvl1pPr>
            <a:lvl2pPr marL="4572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2pPr>
            <a:lvl3pPr marL="9144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3pPr>
            <a:lvl4pPr marL="13716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4pPr>
            <a:lvl5pPr marL="18288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spcAft>
                <a:spcPts val="600"/>
              </a:spcAft>
            </a:pPr>
            <a:r>
              <a:rPr lang="en-US" b="0" dirty="0">
                <a:solidFill>
                  <a:schemeClr val="tx1"/>
                </a:solidFill>
                <a:latin typeface="Montserrat" pitchFamily="2" charset="77"/>
              </a:rPr>
              <a:t>Conditions for problem solving:</a:t>
            </a:r>
          </a:p>
          <a:p>
            <a:pPr marL="742950" lvl="1" indent="-285750">
              <a:lnSpc>
                <a:spcPct val="120000"/>
              </a:lnSpc>
              <a:spcAft>
                <a:spcPts val="600"/>
              </a:spcAft>
              <a:buFont typeface="Arial" panose="020B0604020202020204" pitchFamily="34" charset="0"/>
              <a:buChar char="•"/>
            </a:pPr>
            <a:r>
              <a:rPr lang="en-US" sz="1600" b="0" dirty="0">
                <a:solidFill>
                  <a:schemeClr val="tx1"/>
                </a:solidFill>
                <a:latin typeface="Montserrat" pitchFamily="2" charset="77"/>
              </a:rPr>
              <a:t>Teen feels heard and understood</a:t>
            </a:r>
          </a:p>
          <a:p>
            <a:pPr marL="742950" lvl="1" indent="-285750">
              <a:lnSpc>
                <a:spcPct val="120000"/>
              </a:lnSpc>
              <a:spcAft>
                <a:spcPts val="600"/>
              </a:spcAft>
              <a:buFont typeface="Arial" panose="020B0604020202020204" pitchFamily="34" charset="0"/>
              <a:buChar char="•"/>
            </a:pPr>
            <a:r>
              <a:rPr lang="en-US" sz="1600" b="0" dirty="0">
                <a:solidFill>
                  <a:schemeClr val="tx1"/>
                </a:solidFill>
                <a:latin typeface="Montserrat" pitchFamily="2" charset="77"/>
              </a:rPr>
              <a:t>Teen and parent see that there is a problem (even if the problem is different for each of them)</a:t>
            </a:r>
          </a:p>
          <a:p>
            <a:pPr marL="742950" lvl="1" indent="-285750">
              <a:lnSpc>
                <a:spcPct val="120000"/>
              </a:lnSpc>
              <a:spcAft>
                <a:spcPts val="600"/>
              </a:spcAft>
              <a:buFont typeface="Arial" panose="020B0604020202020204" pitchFamily="34" charset="0"/>
              <a:buChar char="•"/>
            </a:pPr>
            <a:r>
              <a:rPr lang="en-US" sz="1600" b="0" dirty="0">
                <a:solidFill>
                  <a:schemeClr val="tx1"/>
                </a:solidFill>
                <a:latin typeface="Montserrat" pitchFamily="2" charset="77"/>
              </a:rPr>
              <a:t>Teen believes parent will listen to their ideas</a:t>
            </a:r>
            <a:endParaRPr lang="en-US" sz="1600" dirty="0">
              <a:solidFill>
                <a:schemeClr val="tx1"/>
              </a:solidFill>
              <a:latin typeface="Montserrat" pitchFamily="2" charset="77"/>
            </a:endParaRPr>
          </a:p>
          <a:p>
            <a:pPr lvl="1">
              <a:lnSpc>
                <a:spcPct val="120000"/>
              </a:lnSpc>
              <a:spcAft>
                <a:spcPts val="600"/>
              </a:spcAft>
            </a:pPr>
            <a:r>
              <a:rPr lang="en-US" sz="2400" b="0" dirty="0">
                <a:solidFill>
                  <a:schemeClr val="tx1"/>
                </a:solidFill>
                <a:latin typeface="Montserrat" pitchFamily="2" charset="77"/>
              </a:rPr>
              <a:t>Problem Solving Steps:</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Describe the problem (both sides)</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Join together to agree to try solving it</a:t>
            </a:r>
          </a:p>
          <a:p>
            <a:pPr marL="742950" lvl="1" indent="-285750">
              <a:lnSpc>
                <a:spcPct val="120000"/>
              </a:lnSpc>
              <a:spcAft>
                <a:spcPts val="600"/>
              </a:spcAft>
              <a:buFont typeface="Arial" panose="020B0604020202020204" pitchFamily="34" charset="0"/>
              <a:buChar char="•"/>
            </a:pPr>
            <a:r>
              <a:rPr lang="en-US" sz="1600" b="0" dirty="0">
                <a:solidFill>
                  <a:schemeClr val="tx1"/>
                </a:solidFill>
                <a:latin typeface="Montserrat" pitchFamily="2" charset="77"/>
              </a:rPr>
              <a:t>Brainstorm ideas</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Evaluate ideas, pick the best one</a:t>
            </a:r>
            <a:endParaRPr lang="en-US" sz="1600" b="0" dirty="0">
              <a:solidFill>
                <a:schemeClr val="tx1"/>
              </a:solidFill>
              <a:latin typeface="Montserrat" pitchFamily="2" charset="77"/>
            </a:endParaRPr>
          </a:p>
        </p:txBody>
      </p:sp>
    </p:spTree>
    <p:extLst>
      <p:ext uri="{BB962C8B-B14F-4D97-AF65-F5344CB8AC3E}">
        <p14:creationId xmlns:p14="http://schemas.microsoft.com/office/powerpoint/2010/main" val="3794554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Problem Solving Demo (Group)</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5" name="Content Placeholder 9">
            <a:extLst>
              <a:ext uri="{FF2B5EF4-FFF2-40B4-BE49-F238E27FC236}">
                <a16:creationId xmlns:a16="http://schemas.microsoft.com/office/drawing/2014/main" id="{4FFE2B76-7049-13A7-B62C-52E7FC165BA9}"/>
              </a:ext>
            </a:extLst>
          </p:cNvPr>
          <p:cNvSpPr txBox="1">
            <a:spLocks/>
          </p:cNvSpPr>
          <p:nvPr/>
        </p:nvSpPr>
        <p:spPr>
          <a:xfrm>
            <a:off x="451236" y="1047750"/>
            <a:ext cx="7702164" cy="4038600"/>
          </a:xfrm>
          <a:prstGeom prst="rect">
            <a:avLst/>
          </a:prstGeom>
        </p:spPr>
        <p:txBody>
          <a:bodyPr vert="horz" lIns="91440" tIns="45720" rIns="91440" bIns="45720" rtlCol="0">
            <a:normAutofit/>
          </a:bodyPr>
          <a:lstStyle>
            <a:lvl1pPr marL="0" indent="0" algn="l" defTabSz="685800" rtl="0" eaLnBrk="1" latinLnBrk="0" hangingPunct="1">
              <a:lnSpc>
                <a:spcPts val="3000"/>
              </a:lnSpc>
              <a:spcBef>
                <a:spcPts val="0"/>
              </a:spcBef>
              <a:buFont typeface="Arial" panose="020B0604020202020204" pitchFamily="34" charset="0"/>
              <a:buNone/>
              <a:defRPr sz="2400" b="1" i="0" kern="1200">
                <a:solidFill>
                  <a:srgbClr val="FF763D"/>
                </a:solidFill>
                <a:latin typeface="Gotham Medium" panose="02000604030000020004" pitchFamily="50" charset="0"/>
                <a:ea typeface="+mn-ea"/>
                <a:cs typeface="Arial" panose="020B0604020202020204" pitchFamily="34" charset="0"/>
              </a:defRPr>
            </a:lvl1pPr>
            <a:lvl2pPr marL="4572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2pPr>
            <a:lvl3pPr marL="9144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3pPr>
            <a:lvl4pPr marL="13716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4pPr>
            <a:lvl5pPr marL="18288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spcAft>
                <a:spcPts val="600"/>
              </a:spcAft>
            </a:pPr>
            <a:r>
              <a:rPr lang="en-US" b="0" dirty="0">
                <a:solidFill>
                  <a:schemeClr val="tx1"/>
                </a:solidFill>
                <a:latin typeface="Montserrat" pitchFamily="2" charset="77"/>
              </a:rPr>
              <a:t>Example Problem: </a:t>
            </a:r>
            <a:r>
              <a:rPr lang="en-US" sz="1600" b="0" dirty="0">
                <a:solidFill>
                  <a:schemeClr val="tx1"/>
                </a:solidFill>
                <a:latin typeface="Montserrat" pitchFamily="2" charset="77"/>
              </a:rPr>
              <a:t>Teen wants to go to a </a:t>
            </a:r>
            <a:r>
              <a:rPr lang="en-US" sz="1600" b="0" i="1" dirty="0">
                <a:solidFill>
                  <a:schemeClr val="tx1"/>
                </a:solidFill>
                <a:latin typeface="Montserrat" pitchFamily="2" charset="77"/>
              </a:rPr>
              <a:t>new </a:t>
            </a:r>
            <a:r>
              <a:rPr lang="en-US" sz="1600" b="0" dirty="0">
                <a:solidFill>
                  <a:schemeClr val="tx1"/>
                </a:solidFill>
                <a:latin typeface="Montserrat" pitchFamily="2" charset="77"/>
              </a:rPr>
              <a:t>friend’s birthday party on Saturday, but it’s grandma’s birthday dinner that night.</a:t>
            </a:r>
          </a:p>
          <a:p>
            <a:pPr lvl="1">
              <a:lnSpc>
                <a:spcPct val="120000"/>
              </a:lnSpc>
              <a:spcAft>
                <a:spcPts val="600"/>
              </a:spcAft>
            </a:pPr>
            <a:endParaRPr lang="en-US" sz="2400" dirty="0">
              <a:solidFill>
                <a:schemeClr val="tx1"/>
              </a:solidFill>
              <a:latin typeface="Montserrat" pitchFamily="2" charset="77"/>
            </a:endParaRPr>
          </a:p>
          <a:p>
            <a:pPr lvl="1">
              <a:lnSpc>
                <a:spcPct val="120000"/>
              </a:lnSpc>
              <a:spcAft>
                <a:spcPts val="600"/>
              </a:spcAft>
            </a:pPr>
            <a:r>
              <a:rPr lang="en-US" sz="2400" b="0" dirty="0">
                <a:solidFill>
                  <a:schemeClr val="tx1"/>
                </a:solidFill>
                <a:latin typeface="Montserrat" pitchFamily="2" charset="77"/>
              </a:rPr>
              <a:t>Problem Solving Steps:</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Describe the problem (both sides, using “AND”)</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Join together to agree to try solving it</a:t>
            </a:r>
          </a:p>
          <a:p>
            <a:pPr marL="742950" lvl="1" indent="-285750">
              <a:lnSpc>
                <a:spcPct val="120000"/>
              </a:lnSpc>
              <a:spcAft>
                <a:spcPts val="600"/>
              </a:spcAft>
              <a:buFont typeface="Arial" panose="020B0604020202020204" pitchFamily="34" charset="0"/>
              <a:buChar char="•"/>
            </a:pPr>
            <a:r>
              <a:rPr lang="en-US" sz="1600" b="0" dirty="0">
                <a:solidFill>
                  <a:schemeClr val="tx1"/>
                </a:solidFill>
                <a:latin typeface="Montserrat" pitchFamily="2" charset="77"/>
              </a:rPr>
              <a:t>Brainstorm ideas</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Evaluate ideas, pick the best one</a:t>
            </a:r>
            <a:endParaRPr lang="en-US" sz="1600" b="0" dirty="0">
              <a:solidFill>
                <a:schemeClr val="tx1"/>
              </a:solidFill>
              <a:latin typeface="Montserrat" pitchFamily="2" charset="77"/>
            </a:endParaRPr>
          </a:p>
        </p:txBody>
      </p:sp>
    </p:spTree>
    <p:extLst>
      <p:ext uri="{BB962C8B-B14F-4D97-AF65-F5344CB8AC3E}">
        <p14:creationId xmlns:p14="http://schemas.microsoft.com/office/powerpoint/2010/main" val="3768729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Problem Solving Practice Examples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5" name="Content Placeholder 9">
            <a:extLst>
              <a:ext uri="{FF2B5EF4-FFF2-40B4-BE49-F238E27FC236}">
                <a16:creationId xmlns:a16="http://schemas.microsoft.com/office/drawing/2014/main" id="{4FFE2B76-7049-13A7-B62C-52E7FC165BA9}"/>
              </a:ext>
            </a:extLst>
          </p:cNvPr>
          <p:cNvSpPr txBox="1">
            <a:spLocks/>
          </p:cNvSpPr>
          <p:nvPr/>
        </p:nvSpPr>
        <p:spPr>
          <a:xfrm>
            <a:off x="111318" y="895349"/>
            <a:ext cx="8217928" cy="4105191"/>
          </a:xfrm>
          <a:prstGeom prst="rect">
            <a:avLst/>
          </a:prstGeom>
        </p:spPr>
        <p:txBody>
          <a:bodyPr vert="horz" lIns="91440" tIns="45720" rIns="91440" bIns="45720" rtlCol="0">
            <a:normAutofit fontScale="92500" lnSpcReduction="20000"/>
          </a:bodyPr>
          <a:lstStyle>
            <a:lvl1pPr marL="0" indent="0" algn="l" defTabSz="685800" rtl="0" eaLnBrk="1" latinLnBrk="0" hangingPunct="1">
              <a:lnSpc>
                <a:spcPts val="3000"/>
              </a:lnSpc>
              <a:spcBef>
                <a:spcPts val="0"/>
              </a:spcBef>
              <a:buFont typeface="Arial" panose="020B0604020202020204" pitchFamily="34" charset="0"/>
              <a:buNone/>
              <a:defRPr sz="2400" b="1" i="0" kern="1200">
                <a:solidFill>
                  <a:srgbClr val="FF763D"/>
                </a:solidFill>
                <a:latin typeface="Gotham Medium" panose="02000604030000020004" pitchFamily="50" charset="0"/>
                <a:ea typeface="+mn-ea"/>
                <a:cs typeface="Arial" panose="020B0604020202020204" pitchFamily="34" charset="0"/>
              </a:defRPr>
            </a:lvl1pPr>
            <a:lvl2pPr marL="4572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2pPr>
            <a:lvl3pPr marL="9144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3pPr>
            <a:lvl4pPr marL="13716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4pPr>
            <a:lvl5pPr marL="18288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20000"/>
              </a:lnSpc>
              <a:spcAft>
                <a:spcPts val="600"/>
              </a:spcAft>
            </a:pPr>
            <a:r>
              <a:rPr lang="en-US" sz="1600" b="1" dirty="0">
                <a:solidFill>
                  <a:schemeClr val="tx1"/>
                </a:solidFill>
                <a:latin typeface="Montserrat" pitchFamily="2" charset="77"/>
              </a:rPr>
              <a:t>1. Describe the problem (both sides): </a:t>
            </a:r>
          </a:p>
          <a:p>
            <a:pPr lvl="1">
              <a:lnSpc>
                <a:spcPct val="120000"/>
              </a:lnSpc>
              <a:spcAft>
                <a:spcPts val="600"/>
              </a:spcAft>
            </a:pPr>
            <a:r>
              <a:rPr lang="en-US" sz="1600" dirty="0">
                <a:solidFill>
                  <a:schemeClr val="tx1"/>
                </a:solidFill>
                <a:latin typeface="Montserrat" pitchFamily="2" charset="77"/>
              </a:rPr>
              <a:t>“You’re really wanting to go to this party, AND grandma has been expecting you to come to her dinner tonight.” </a:t>
            </a:r>
          </a:p>
          <a:p>
            <a:pPr lvl="1">
              <a:lnSpc>
                <a:spcPct val="120000"/>
              </a:lnSpc>
              <a:spcAft>
                <a:spcPts val="600"/>
              </a:spcAft>
            </a:pPr>
            <a:r>
              <a:rPr lang="en-US" sz="1600" b="1" dirty="0">
                <a:solidFill>
                  <a:schemeClr val="tx1"/>
                </a:solidFill>
                <a:latin typeface="Montserrat" pitchFamily="2" charset="77"/>
              </a:rPr>
              <a:t>2. Join together to agree to try solving it</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Validate:  “I realize the party sounds more fun than grandma’s dinner.”</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”Would you be up for talking through different solutions with me?"</a:t>
            </a:r>
          </a:p>
          <a:p>
            <a:pPr lvl="1">
              <a:lnSpc>
                <a:spcPct val="120000"/>
              </a:lnSpc>
              <a:spcAft>
                <a:spcPts val="600"/>
              </a:spcAft>
            </a:pPr>
            <a:r>
              <a:rPr lang="en-US" sz="1600" b="1" dirty="0">
                <a:solidFill>
                  <a:schemeClr val="tx1"/>
                </a:solidFill>
                <a:latin typeface="Montserrat" pitchFamily="2" charset="77"/>
              </a:rPr>
              <a:t>3. Brainstorm ideas: </a:t>
            </a:r>
          </a:p>
          <a:p>
            <a:pPr lvl="1">
              <a:lnSpc>
                <a:spcPct val="120000"/>
              </a:lnSpc>
              <a:spcAft>
                <a:spcPts val="600"/>
              </a:spcAft>
            </a:pPr>
            <a:r>
              <a:rPr lang="en-US" sz="1600" b="0" dirty="0">
                <a:solidFill>
                  <a:schemeClr val="tx1"/>
                </a:solidFill>
                <a:latin typeface="Montserrat" pitchFamily="2" charset="77"/>
              </a:rPr>
              <a:t>Stop by grandma’s beforehand?  Make plans with friend a different night? Plan lunch with grandma tomorrow?</a:t>
            </a:r>
          </a:p>
          <a:p>
            <a:pPr lvl="1">
              <a:lnSpc>
                <a:spcPct val="120000"/>
              </a:lnSpc>
              <a:spcAft>
                <a:spcPts val="600"/>
              </a:spcAft>
            </a:pPr>
            <a:r>
              <a:rPr lang="en-US" sz="1600" b="1" dirty="0">
                <a:solidFill>
                  <a:schemeClr val="tx1"/>
                </a:solidFill>
                <a:latin typeface="Montserrat" pitchFamily="2" charset="77"/>
              </a:rPr>
              <a:t>4. Evaluate ideas, pick the best one</a:t>
            </a:r>
          </a:p>
          <a:p>
            <a:pPr lvl="1">
              <a:lnSpc>
                <a:spcPct val="120000"/>
              </a:lnSpc>
              <a:spcAft>
                <a:spcPts val="600"/>
              </a:spcAft>
            </a:pPr>
            <a:r>
              <a:rPr lang="en-US" sz="1600" b="0" dirty="0">
                <a:solidFill>
                  <a:schemeClr val="tx1"/>
                </a:solidFill>
                <a:latin typeface="Montserrat" pitchFamily="2" charset="77"/>
              </a:rPr>
              <a:t>“I imagine it sounds ideal to skip grandma’s dinner. What ideas do you have that will also make grandma happy?”</a:t>
            </a:r>
          </a:p>
        </p:txBody>
      </p:sp>
    </p:spTree>
    <p:extLst>
      <p:ext uri="{BB962C8B-B14F-4D97-AF65-F5344CB8AC3E}">
        <p14:creationId xmlns:p14="http://schemas.microsoft.com/office/powerpoint/2010/main" val="2692874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Problem Solving Demo (Group)</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5" name="Content Placeholder 9">
            <a:extLst>
              <a:ext uri="{FF2B5EF4-FFF2-40B4-BE49-F238E27FC236}">
                <a16:creationId xmlns:a16="http://schemas.microsoft.com/office/drawing/2014/main" id="{4FFE2B76-7049-13A7-B62C-52E7FC165BA9}"/>
              </a:ext>
            </a:extLst>
          </p:cNvPr>
          <p:cNvSpPr txBox="1">
            <a:spLocks/>
          </p:cNvSpPr>
          <p:nvPr/>
        </p:nvSpPr>
        <p:spPr>
          <a:xfrm>
            <a:off x="451236" y="1047750"/>
            <a:ext cx="7702164" cy="4038600"/>
          </a:xfrm>
          <a:prstGeom prst="rect">
            <a:avLst/>
          </a:prstGeom>
        </p:spPr>
        <p:txBody>
          <a:bodyPr vert="horz" lIns="91440" tIns="45720" rIns="91440" bIns="45720" rtlCol="0">
            <a:normAutofit/>
          </a:bodyPr>
          <a:lstStyle>
            <a:lvl1pPr marL="0" indent="0" algn="l" defTabSz="685800" rtl="0" eaLnBrk="1" latinLnBrk="0" hangingPunct="1">
              <a:lnSpc>
                <a:spcPts val="3000"/>
              </a:lnSpc>
              <a:spcBef>
                <a:spcPts val="0"/>
              </a:spcBef>
              <a:buFont typeface="Arial" panose="020B0604020202020204" pitchFamily="34" charset="0"/>
              <a:buNone/>
              <a:defRPr sz="2400" b="1" i="0" kern="1200">
                <a:solidFill>
                  <a:srgbClr val="FF763D"/>
                </a:solidFill>
                <a:latin typeface="Gotham Medium" panose="02000604030000020004" pitchFamily="50" charset="0"/>
                <a:ea typeface="+mn-ea"/>
                <a:cs typeface="Arial" panose="020B0604020202020204" pitchFamily="34" charset="0"/>
              </a:defRPr>
            </a:lvl1pPr>
            <a:lvl2pPr marL="4572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2pPr>
            <a:lvl3pPr marL="9144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3pPr>
            <a:lvl4pPr marL="13716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4pPr>
            <a:lvl5pPr marL="1828800" indent="0" algn="l" defTabSz="685800" rtl="0" eaLnBrk="1" latinLnBrk="0" hangingPunct="1">
              <a:lnSpc>
                <a:spcPts val="3200"/>
              </a:lnSpc>
              <a:spcBef>
                <a:spcPts val="375"/>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spcAft>
                <a:spcPts val="600"/>
              </a:spcAft>
            </a:pPr>
            <a:r>
              <a:rPr lang="en-US" b="0" dirty="0">
                <a:solidFill>
                  <a:schemeClr val="tx1"/>
                </a:solidFill>
                <a:latin typeface="Montserrat" pitchFamily="2" charset="77"/>
              </a:rPr>
              <a:t>Example Problem: </a:t>
            </a:r>
            <a:r>
              <a:rPr lang="en-US" sz="1600" b="0" dirty="0">
                <a:solidFill>
                  <a:schemeClr val="tx1"/>
                </a:solidFill>
                <a:latin typeface="Montserrat" pitchFamily="2" charset="77"/>
              </a:rPr>
              <a:t>You want teen to spend Saturday with the family, but they only feel like playing Xbox.</a:t>
            </a:r>
          </a:p>
          <a:p>
            <a:pPr lvl="1">
              <a:lnSpc>
                <a:spcPct val="120000"/>
              </a:lnSpc>
              <a:spcAft>
                <a:spcPts val="600"/>
              </a:spcAft>
            </a:pPr>
            <a:endParaRPr lang="en-US" sz="2400" dirty="0">
              <a:solidFill>
                <a:schemeClr val="tx1"/>
              </a:solidFill>
              <a:latin typeface="Montserrat" pitchFamily="2" charset="77"/>
            </a:endParaRPr>
          </a:p>
          <a:p>
            <a:pPr lvl="1">
              <a:lnSpc>
                <a:spcPct val="120000"/>
              </a:lnSpc>
              <a:spcAft>
                <a:spcPts val="600"/>
              </a:spcAft>
            </a:pPr>
            <a:r>
              <a:rPr lang="en-US" sz="2400" b="0" dirty="0">
                <a:solidFill>
                  <a:schemeClr val="tx1"/>
                </a:solidFill>
                <a:latin typeface="Montserrat" pitchFamily="2" charset="77"/>
              </a:rPr>
              <a:t>Problem Solving Steps:</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Describe the problem (both sides, using “AND”)</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Join together to agree to try solving it</a:t>
            </a:r>
          </a:p>
          <a:p>
            <a:pPr marL="742950" lvl="1" indent="-285750">
              <a:lnSpc>
                <a:spcPct val="120000"/>
              </a:lnSpc>
              <a:spcAft>
                <a:spcPts val="600"/>
              </a:spcAft>
              <a:buFont typeface="Arial" panose="020B0604020202020204" pitchFamily="34" charset="0"/>
              <a:buChar char="•"/>
            </a:pPr>
            <a:r>
              <a:rPr lang="en-US" sz="1600" b="0" dirty="0">
                <a:solidFill>
                  <a:schemeClr val="tx1"/>
                </a:solidFill>
                <a:latin typeface="Montserrat" pitchFamily="2" charset="77"/>
              </a:rPr>
              <a:t>Brainstorm ideas</a:t>
            </a:r>
          </a:p>
          <a:p>
            <a:pPr marL="742950" lvl="1" indent="-285750">
              <a:lnSpc>
                <a:spcPct val="120000"/>
              </a:lnSpc>
              <a:spcAft>
                <a:spcPts val="600"/>
              </a:spcAft>
              <a:buFont typeface="Arial" panose="020B0604020202020204" pitchFamily="34" charset="0"/>
              <a:buChar char="•"/>
            </a:pPr>
            <a:r>
              <a:rPr lang="en-US" sz="1600" dirty="0">
                <a:solidFill>
                  <a:schemeClr val="tx1"/>
                </a:solidFill>
                <a:latin typeface="Montserrat" pitchFamily="2" charset="77"/>
              </a:rPr>
              <a:t>Evaluate ideas, pick the best one</a:t>
            </a:r>
            <a:endParaRPr lang="en-US" sz="1600" b="0" dirty="0">
              <a:solidFill>
                <a:schemeClr val="tx1"/>
              </a:solidFill>
              <a:latin typeface="Montserrat" pitchFamily="2" charset="77"/>
            </a:endParaRPr>
          </a:p>
        </p:txBody>
      </p:sp>
    </p:spTree>
    <p:extLst>
      <p:ext uri="{BB962C8B-B14F-4D97-AF65-F5344CB8AC3E}">
        <p14:creationId xmlns:p14="http://schemas.microsoft.com/office/powerpoint/2010/main" val="3733498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Parent Teen Meeting</a:t>
            </a:r>
          </a:p>
        </p:txBody>
      </p:sp>
      <p:sp>
        <p:nvSpPr>
          <p:cNvPr id="3" name="Content Placeholder 2">
            <a:extLst>
              <a:ext uri="{FF2B5EF4-FFF2-40B4-BE49-F238E27FC236}">
                <a16:creationId xmlns:a16="http://schemas.microsoft.com/office/drawing/2014/main" id="{7438B839-5443-746C-C5E4-27F25A7631BC}"/>
              </a:ext>
            </a:extLst>
          </p:cNvPr>
          <p:cNvSpPr>
            <a:spLocks noGrp="1"/>
          </p:cNvSpPr>
          <p:nvPr>
            <p:ph sz="quarter" idx="13"/>
          </p:nvPr>
        </p:nvSpPr>
        <p:spPr/>
        <p:txBody>
          <a:bodyPr>
            <a:normAutofit/>
          </a:bodyPr>
          <a:lstStyle/>
          <a:p>
            <a:endParaRPr lang="en-US"/>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4" name="Picture 3">
            <a:extLst>
              <a:ext uri="{FF2B5EF4-FFF2-40B4-BE49-F238E27FC236}">
                <a16:creationId xmlns:a16="http://schemas.microsoft.com/office/drawing/2014/main" id="{1489A786-17D9-A82C-7671-2495204F1F3A}"/>
              </a:ext>
            </a:extLst>
          </p:cNvPr>
          <p:cNvPicPr>
            <a:picLocks noChangeAspect="1"/>
          </p:cNvPicPr>
          <p:nvPr/>
        </p:nvPicPr>
        <p:blipFill>
          <a:blip r:embed="rId4"/>
          <a:stretch>
            <a:fillRect/>
          </a:stretch>
        </p:blipFill>
        <p:spPr>
          <a:xfrm>
            <a:off x="4124987" y="57150"/>
            <a:ext cx="4180813" cy="5143500"/>
          </a:xfrm>
          <a:prstGeom prst="rect">
            <a:avLst/>
          </a:prstGeom>
        </p:spPr>
      </p:pic>
    </p:spTree>
    <p:extLst>
      <p:ext uri="{BB962C8B-B14F-4D97-AF65-F5344CB8AC3E}">
        <p14:creationId xmlns:p14="http://schemas.microsoft.com/office/powerpoint/2010/main" val="4210884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Parent Emotions</a:t>
            </a:r>
          </a:p>
        </p:txBody>
      </p:sp>
      <p:sp>
        <p:nvSpPr>
          <p:cNvPr id="3" name="Content Placeholder 2">
            <a:extLst>
              <a:ext uri="{FF2B5EF4-FFF2-40B4-BE49-F238E27FC236}">
                <a16:creationId xmlns:a16="http://schemas.microsoft.com/office/drawing/2014/main" id="{7438B839-5443-746C-C5E4-27F25A7631BC}"/>
              </a:ext>
            </a:extLst>
          </p:cNvPr>
          <p:cNvSpPr>
            <a:spLocks noGrp="1"/>
          </p:cNvSpPr>
          <p:nvPr>
            <p:ph sz="quarter" idx="13"/>
          </p:nvPr>
        </p:nvSpPr>
        <p:spPr/>
        <p:txBody>
          <a:bodyPr>
            <a:normAutofit/>
          </a:bodyPr>
          <a:lstStyle/>
          <a:p>
            <a:endParaRPr lang="en-US"/>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1">
            <a:extLst>
              <a:ext uri="{FF2B5EF4-FFF2-40B4-BE49-F238E27FC236}">
                <a16:creationId xmlns:a16="http://schemas.microsoft.com/office/drawing/2014/main" id="{05308C2B-9A2C-793D-FE85-A1D2EF4696FC}"/>
              </a:ext>
            </a:extLst>
          </p:cNvPr>
          <p:cNvPicPr>
            <a:picLocks noChangeAspect="1"/>
          </p:cNvPicPr>
          <p:nvPr/>
        </p:nvPicPr>
        <p:blipFill>
          <a:blip r:embed="rId4"/>
          <a:stretch>
            <a:fillRect/>
          </a:stretch>
        </p:blipFill>
        <p:spPr>
          <a:xfrm>
            <a:off x="1486437" y="957146"/>
            <a:ext cx="6477000" cy="4017379"/>
          </a:xfrm>
          <a:prstGeom prst="rect">
            <a:avLst/>
          </a:prstGeom>
        </p:spPr>
      </p:pic>
    </p:spTree>
    <p:extLst>
      <p:ext uri="{BB962C8B-B14F-4D97-AF65-F5344CB8AC3E}">
        <p14:creationId xmlns:p14="http://schemas.microsoft.com/office/powerpoint/2010/main" val="24498833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9218" y="1678217"/>
            <a:ext cx="1574987" cy="1146446"/>
          </a:xfrm>
          <a:prstGeom prst="rect">
            <a:avLst/>
          </a:prstGeom>
        </p:spPr>
        <p:txBody>
          <a:bodyPr vert="horz" wrap="square" lIns="0" tIns="25633" rIns="0" bIns="0" rtlCol="0">
            <a:spAutoFit/>
          </a:bodyPr>
          <a:lstStyle/>
          <a:p>
            <a:pPr marL="8405">
              <a:spcBef>
                <a:spcPts val="202"/>
              </a:spcBef>
            </a:pPr>
            <a:r>
              <a:rPr sz="629" spc="-7" dirty="0">
                <a:solidFill>
                  <a:srgbClr val="231F20"/>
                </a:solidFill>
                <a:latin typeface="Gotham Book"/>
                <a:cs typeface="Gotham Book"/>
              </a:rPr>
              <a:t>Escalation/Yellow</a:t>
            </a:r>
            <a:r>
              <a:rPr sz="629" spc="-10" dirty="0">
                <a:solidFill>
                  <a:srgbClr val="231F20"/>
                </a:solidFill>
                <a:latin typeface="Gotham Book"/>
                <a:cs typeface="Gotham Book"/>
              </a:rPr>
              <a:t> </a:t>
            </a:r>
            <a:r>
              <a:rPr sz="629" spc="-7" dirty="0">
                <a:solidFill>
                  <a:srgbClr val="231F20"/>
                </a:solidFill>
                <a:latin typeface="Gotham Book"/>
                <a:cs typeface="Gotham Book"/>
              </a:rPr>
              <a:t>Zone</a:t>
            </a:r>
            <a:endParaRPr sz="629">
              <a:latin typeface="Gotham Book"/>
              <a:cs typeface="Gotham Book"/>
            </a:endParaRPr>
          </a:p>
          <a:p>
            <a:pPr marL="8405" marR="3362">
              <a:lnSpc>
                <a:spcPct val="101299"/>
              </a:lnSpc>
              <a:spcBef>
                <a:spcPts val="113"/>
              </a:spcBef>
            </a:pPr>
            <a:r>
              <a:rPr sz="496" dirty="0">
                <a:solidFill>
                  <a:srgbClr val="231F20"/>
                </a:solidFill>
                <a:latin typeface="Gotham Book"/>
                <a:cs typeface="Gotham Book"/>
              </a:rPr>
              <a:t>When </a:t>
            </a:r>
            <a:r>
              <a:rPr sz="496" spc="-3" dirty="0">
                <a:solidFill>
                  <a:srgbClr val="231F20"/>
                </a:solidFill>
                <a:latin typeface="Gotham Book"/>
                <a:cs typeface="Gotham Book"/>
              </a:rPr>
              <a:t>we</a:t>
            </a:r>
            <a:r>
              <a:rPr sz="496" dirty="0">
                <a:solidFill>
                  <a:srgbClr val="231F20"/>
                </a:solidFill>
                <a:latin typeface="Gotham Book"/>
                <a:cs typeface="Gotham Book"/>
              </a:rPr>
              <a:t> </a:t>
            </a:r>
            <a:r>
              <a:rPr sz="496" spc="-3" dirty="0">
                <a:solidFill>
                  <a:srgbClr val="231F20"/>
                </a:solidFill>
                <a:latin typeface="Gotham Book"/>
                <a:cs typeface="Gotham Book"/>
              </a:rPr>
              <a:t>are</a:t>
            </a:r>
            <a:r>
              <a:rPr sz="496" spc="3" dirty="0">
                <a:solidFill>
                  <a:srgbClr val="231F20"/>
                </a:solidFill>
                <a:latin typeface="Gotham Book"/>
                <a:cs typeface="Gotham Book"/>
              </a:rPr>
              <a:t> </a:t>
            </a:r>
            <a:r>
              <a:rPr sz="496" dirty="0">
                <a:solidFill>
                  <a:srgbClr val="231F20"/>
                </a:solidFill>
                <a:latin typeface="Gotham Book"/>
                <a:cs typeface="Gotham Book"/>
              </a:rPr>
              <a:t>triggered, </a:t>
            </a:r>
            <a:r>
              <a:rPr sz="496" spc="-3" dirty="0">
                <a:solidFill>
                  <a:srgbClr val="231F20"/>
                </a:solidFill>
                <a:latin typeface="Gotham Book"/>
                <a:cs typeface="Gotham Book"/>
              </a:rPr>
              <a:t>we</a:t>
            </a:r>
            <a:r>
              <a:rPr sz="496" spc="3" dirty="0">
                <a:solidFill>
                  <a:srgbClr val="231F20"/>
                </a:solidFill>
                <a:latin typeface="Gotham Book"/>
                <a:cs typeface="Gotham Book"/>
              </a:rPr>
              <a:t> </a:t>
            </a:r>
            <a:r>
              <a:rPr sz="496" dirty="0">
                <a:solidFill>
                  <a:srgbClr val="231F20"/>
                </a:solidFill>
                <a:latin typeface="Gotham Book"/>
                <a:cs typeface="Gotham Book"/>
              </a:rPr>
              <a:t>show warning</a:t>
            </a:r>
            <a:r>
              <a:rPr sz="496" spc="3" dirty="0">
                <a:solidFill>
                  <a:srgbClr val="231F20"/>
                </a:solidFill>
                <a:latin typeface="Gotham Book"/>
                <a:cs typeface="Gotham Book"/>
              </a:rPr>
              <a:t> </a:t>
            </a:r>
            <a:r>
              <a:rPr sz="496" dirty="0">
                <a:solidFill>
                  <a:srgbClr val="231F20"/>
                </a:solidFill>
                <a:latin typeface="Gotham Book"/>
                <a:cs typeface="Gotham Book"/>
              </a:rPr>
              <a:t>signs. </a:t>
            </a:r>
            <a:r>
              <a:rPr sz="496" spc="3" dirty="0">
                <a:solidFill>
                  <a:srgbClr val="231F20"/>
                </a:solidFill>
                <a:latin typeface="Gotham Book"/>
                <a:cs typeface="Gotham Book"/>
              </a:rPr>
              <a:t> </a:t>
            </a:r>
            <a:r>
              <a:rPr sz="496" spc="-3" dirty="0">
                <a:solidFill>
                  <a:srgbClr val="231F20"/>
                </a:solidFill>
                <a:latin typeface="Gotham Book"/>
                <a:cs typeface="Gotham Book"/>
              </a:rPr>
              <a:t>Warning</a:t>
            </a:r>
            <a:r>
              <a:rPr sz="496" dirty="0">
                <a:solidFill>
                  <a:srgbClr val="231F20"/>
                </a:solidFill>
                <a:latin typeface="Gotham Book"/>
                <a:cs typeface="Gotham Book"/>
              </a:rPr>
              <a:t> </a:t>
            </a:r>
            <a:r>
              <a:rPr sz="496" spc="3" dirty="0">
                <a:solidFill>
                  <a:srgbClr val="231F20"/>
                </a:solidFill>
                <a:latin typeface="Gotham Book"/>
                <a:cs typeface="Gotham Book"/>
              </a:rPr>
              <a:t>signs</a:t>
            </a:r>
            <a:r>
              <a:rPr sz="496" dirty="0">
                <a:solidFill>
                  <a:srgbClr val="231F20"/>
                </a:solidFill>
                <a:latin typeface="Gotham Book"/>
                <a:cs typeface="Gotham Book"/>
              </a:rPr>
              <a:t> </a:t>
            </a:r>
            <a:r>
              <a:rPr sz="496" spc="-3" dirty="0">
                <a:solidFill>
                  <a:srgbClr val="231F20"/>
                </a:solidFill>
                <a:latin typeface="Gotham Book"/>
                <a:cs typeface="Gotham Book"/>
              </a:rPr>
              <a:t>are</a:t>
            </a:r>
            <a:r>
              <a:rPr sz="496" dirty="0">
                <a:solidFill>
                  <a:srgbClr val="231F20"/>
                </a:solidFill>
                <a:latin typeface="Gotham Book"/>
                <a:cs typeface="Gotham Book"/>
              </a:rPr>
              <a:t> </a:t>
            </a:r>
            <a:r>
              <a:rPr sz="496" spc="3" dirty="0">
                <a:solidFill>
                  <a:srgbClr val="231F20"/>
                </a:solidFill>
                <a:latin typeface="Gotham Book"/>
                <a:cs typeface="Gotham Book"/>
              </a:rPr>
              <a:t>an</a:t>
            </a:r>
            <a:r>
              <a:rPr sz="496" dirty="0">
                <a:solidFill>
                  <a:srgbClr val="231F20"/>
                </a:solidFill>
                <a:latin typeface="Gotham Book"/>
                <a:cs typeface="Gotham Book"/>
              </a:rPr>
              <a:t> early</a:t>
            </a:r>
            <a:r>
              <a:rPr sz="496" spc="3" dirty="0">
                <a:solidFill>
                  <a:srgbClr val="231F20"/>
                </a:solidFill>
                <a:latin typeface="Gotham Book"/>
                <a:cs typeface="Gotham Book"/>
              </a:rPr>
              <a:t> </a:t>
            </a:r>
            <a:r>
              <a:rPr sz="496" dirty="0">
                <a:solidFill>
                  <a:srgbClr val="231F20"/>
                </a:solidFill>
                <a:latin typeface="Gotham Book"/>
                <a:cs typeface="Gotham Book"/>
              </a:rPr>
              <a:t>indication that </a:t>
            </a:r>
            <a:r>
              <a:rPr sz="496" spc="3" dirty="0">
                <a:solidFill>
                  <a:srgbClr val="231F20"/>
                </a:solidFill>
                <a:latin typeface="Gotham Book"/>
                <a:cs typeface="Gotham Book"/>
              </a:rPr>
              <a:t>a </a:t>
            </a:r>
            <a:r>
              <a:rPr sz="496" spc="7" dirty="0">
                <a:solidFill>
                  <a:srgbClr val="231F20"/>
                </a:solidFill>
                <a:latin typeface="Gotham Book"/>
                <a:cs typeface="Gotham Book"/>
              </a:rPr>
              <a:t> </a:t>
            </a:r>
            <a:r>
              <a:rPr sz="496" dirty="0">
                <a:solidFill>
                  <a:srgbClr val="231F20"/>
                </a:solidFill>
                <a:latin typeface="Gotham Book"/>
                <a:cs typeface="Gotham Book"/>
              </a:rPr>
              <a:t>problem </a:t>
            </a:r>
            <a:r>
              <a:rPr sz="496" spc="3" dirty="0">
                <a:solidFill>
                  <a:srgbClr val="231F20"/>
                </a:solidFill>
                <a:latin typeface="Gotham Book"/>
                <a:cs typeface="Gotham Book"/>
              </a:rPr>
              <a:t>or </a:t>
            </a:r>
            <a:r>
              <a:rPr sz="496" dirty="0">
                <a:solidFill>
                  <a:srgbClr val="231F20"/>
                </a:solidFill>
                <a:latin typeface="Gotham Book"/>
                <a:cs typeface="Gotham Book"/>
              </a:rPr>
              <a:t>“crisis” is coming. </a:t>
            </a:r>
            <a:r>
              <a:rPr sz="496" spc="3" dirty="0">
                <a:solidFill>
                  <a:srgbClr val="231F20"/>
                </a:solidFill>
                <a:latin typeface="Gotham Book"/>
                <a:cs typeface="Gotham Book"/>
              </a:rPr>
              <a:t>Use an </a:t>
            </a:r>
            <a:r>
              <a:rPr sz="496" dirty="0">
                <a:solidFill>
                  <a:srgbClr val="231F20"/>
                </a:solidFill>
                <a:latin typeface="Gotham Book"/>
                <a:cs typeface="Gotham Book"/>
              </a:rPr>
              <a:t>intervention </a:t>
            </a:r>
            <a:r>
              <a:rPr sz="496" spc="-139" dirty="0">
                <a:solidFill>
                  <a:srgbClr val="231F20"/>
                </a:solidFill>
                <a:latin typeface="Gotham Book"/>
                <a:cs typeface="Gotham Book"/>
              </a:rPr>
              <a:t> </a:t>
            </a:r>
            <a:r>
              <a:rPr sz="496" spc="3" dirty="0">
                <a:solidFill>
                  <a:srgbClr val="231F20"/>
                </a:solidFill>
                <a:latin typeface="Gotham Book"/>
                <a:cs typeface="Gotham Book"/>
              </a:rPr>
              <a:t>when</a:t>
            </a:r>
            <a:r>
              <a:rPr sz="496" spc="10" dirty="0">
                <a:solidFill>
                  <a:srgbClr val="231F20"/>
                </a:solidFill>
                <a:latin typeface="Gotham Book"/>
                <a:cs typeface="Gotham Book"/>
              </a:rPr>
              <a:t> </a:t>
            </a:r>
            <a:r>
              <a:rPr sz="496" spc="-3" dirty="0">
                <a:solidFill>
                  <a:srgbClr val="231F20"/>
                </a:solidFill>
                <a:latin typeface="Gotham Book"/>
                <a:cs typeface="Gotham Book"/>
              </a:rPr>
              <a:t>you</a:t>
            </a:r>
            <a:r>
              <a:rPr sz="496" spc="13" dirty="0">
                <a:solidFill>
                  <a:srgbClr val="231F20"/>
                </a:solidFill>
                <a:latin typeface="Gotham Book"/>
                <a:cs typeface="Gotham Book"/>
              </a:rPr>
              <a:t> </a:t>
            </a:r>
            <a:r>
              <a:rPr sz="496" dirty="0">
                <a:solidFill>
                  <a:srgbClr val="231F20"/>
                </a:solidFill>
                <a:latin typeface="Gotham Book"/>
                <a:cs typeface="Gotham Book"/>
              </a:rPr>
              <a:t>first</a:t>
            </a:r>
            <a:r>
              <a:rPr sz="496" spc="10" dirty="0">
                <a:solidFill>
                  <a:srgbClr val="231F20"/>
                </a:solidFill>
                <a:latin typeface="Gotham Book"/>
                <a:cs typeface="Gotham Book"/>
              </a:rPr>
              <a:t> </a:t>
            </a:r>
            <a:r>
              <a:rPr sz="496" spc="3" dirty="0">
                <a:solidFill>
                  <a:srgbClr val="231F20"/>
                </a:solidFill>
                <a:latin typeface="Gotham Book"/>
                <a:cs typeface="Gotham Book"/>
              </a:rPr>
              <a:t>see</a:t>
            </a:r>
            <a:r>
              <a:rPr sz="496" spc="13" dirty="0">
                <a:solidFill>
                  <a:srgbClr val="231F20"/>
                </a:solidFill>
                <a:latin typeface="Gotham Book"/>
                <a:cs typeface="Gotham Book"/>
              </a:rPr>
              <a:t> </a:t>
            </a:r>
            <a:r>
              <a:rPr sz="496" dirty="0">
                <a:solidFill>
                  <a:srgbClr val="231F20"/>
                </a:solidFill>
                <a:latin typeface="Gotham Book"/>
                <a:cs typeface="Gotham Book"/>
              </a:rPr>
              <a:t>warning</a:t>
            </a:r>
            <a:r>
              <a:rPr sz="496" spc="10" dirty="0">
                <a:solidFill>
                  <a:srgbClr val="231F20"/>
                </a:solidFill>
                <a:latin typeface="Gotham Book"/>
                <a:cs typeface="Gotham Book"/>
              </a:rPr>
              <a:t> </a:t>
            </a:r>
            <a:r>
              <a:rPr sz="496" spc="3" dirty="0">
                <a:solidFill>
                  <a:srgbClr val="231F20"/>
                </a:solidFill>
                <a:latin typeface="Gotham Book"/>
                <a:cs typeface="Gotham Book"/>
              </a:rPr>
              <a:t>signs</a:t>
            </a:r>
            <a:r>
              <a:rPr sz="496" spc="13" dirty="0">
                <a:solidFill>
                  <a:srgbClr val="231F20"/>
                </a:solidFill>
                <a:latin typeface="Gotham Book"/>
                <a:cs typeface="Gotham Book"/>
              </a:rPr>
              <a:t> </a:t>
            </a:r>
            <a:r>
              <a:rPr sz="496" dirty="0">
                <a:solidFill>
                  <a:srgbClr val="231F20"/>
                </a:solidFill>
                <a:latin typeface="Gotham Book"/>
                <a:cs typeface="Gotham Book"/>
              </a:rPr>
              <a:t>that</a:t>
            </a:r>
            <a:r>
              <a:rPr sz="496" spc="13" dirty="0">
                <a:solidFill>
                  <a:srgbClr val="231F20"/>
                </a:solidFill>
                <a:latin typeface="Gotham Book"/>
                <a:cs typeface="Gotham Book"/>
              </a:rPr>
              <a:t> </a:t>
            </a:r>
            <a:r>
              <a:rPr sz="496" spc="-3" dirty="0">
                <a:solidFill>
                  <a:srgbClr val="231F20"/>
                </a:solidFill>
                <a:latin typeface="Gotham Book"/>
                <a:cs typeface="Gotham Book"/>
              </a:rPr>
              <a:t>your</a:t>
            </a:r>
            <a:r>
              <a:rPr sz="496" spc="10" dirty="0">
                <a:solidFill>
                  <a:srgbClr val="231F20"/>
                </a:solidFill>
                <a:latin typeface="Gotham Book"/>
                <a:cs typeface="Gotham Book"/>
              </a:rPr>
              <a:t> </a:t>
            </a:r>
            <a:r>
              <a:rPr sz="496" dirty="0">
                <a:solidFill>
                  <a:srgbClr val="231F20"/>
                </a:solidFill>
                <a:latin typeface="Gotham Book"/>
                <a:cs typeface="Gotham Book"/>
              </a:rPr>
              <a:t>child </a:t>
            </a:r>
            <a:r>
              <a:rPr sz="496" spc="3" dirty="0">
                <a:solidFill>
                  <a:srgbClr val="231F20"/>
                </a:solidFill>
                <a:latin typeface="Gotham Book"/>
                <a:cs typeface="Gotham Book"/>
              </a:rPr>
              <a:t> </a:t>
            </a:r>
            <a:r>
              <a:rPr sz="496" dirty="0">
                <a:solidFill>
                  <a:srgbClr val="231F20"/>
                </a:solidFill>
                <a:latin typeface="Gotham Book"/>
                <a:cs typeface="Gotham Book"/>
              </a:rPr>
              <a:t>is triggered. This may </a:t>
            </a:r>
            <a:r>
              <a:rPr sz="496" spc="3" dirty="0">
                <a:solidFill>
                  <a:srgbClr val="231F20"/>
                </a:solidFill>
                <a:latin typeface="Gotham Book"/>
                <a:cs typeface="Gotham Book"/>
              </a:rPr>
              <a:t>help</a:t>
            </a:r>
            <a:r>
              <a:rPr sz="496" dirty="0">
                <a:solidFill>
                  <a:srgbClr val="231F20"/>
                </a:solidFill>
                <a:latin typeface="Gotham Book"/>
                <a:cs typeface="Gotham Book"/>
              </a:rPr>
              <a:t> </a:t>
            </a:r>
            <a:r>
              <a:rPr sz="496" spc="-3" dirty="0">
                <a:solidFill>
                  <a:srgbClr val="231F20"/>
                </a:solidFill>
                <a:latin typeface="Gotham Book"/>
                <a:cs typeface="Gotham Book"/>
              </a:rPr>
              <a:t>your</a:t>
            </a:r>
            <a:r>
              <a:rPr sz="496" dirty="0">
                <a:solidFill>
                  <a:srgbClr val="231F20"/>
                </a:solidFill>
                <a:latin typeface="Gotham Book"/>
                <a:cs typeface="Gotham Book"/>
              </a:rPr>
              <a:t> child </a:t>
            </a:r>
            <a:r>
              <a:rPr sz="496" spc="-3" dirty="0">
                <a:solidFill>
                  <a:srgbClr val="231F20"/>
                </a:solidFill>
                <a:latin typeface="Gotham Book"/>
                <a:cs typeface="Gotham Book"/>
              </a:rPr>
              <a:t>avoid</a:t>
            </a:r>
            <a:r>
              <a:rPr sz="496" dirty="0">
                <a:solidFill>
                  <a:srgbClr val="231F20"/>
                </a:solidFill>
                <a:latin typeface="Gotham Book"/>
                <a:cs typeface="Gotham Book"/>
              </a:rPr>
              <a:t> </a:t>
            </a:r>
            <a:r>
              <a:rPr sz="496" spc="3" dirty="0">
                <a:solidFill>
                  <a:srgbClr val="231F20"/>
                </a:solidFill>
                <a:latin typeface="Gotham Book"/>
                <a:cs typeface="Gotham Book"/>
              </a:rPr>
              <a:t>a </a:t>
            </a:r>
            <a:r>
              <a:rPr sz="496" spc="7" dirty="0">
                <a:solidFill>
                  <a:srgbClr val="231F20"/>
                </a:solidFill>
                <a:latin typeface="Gotham Book"/>
                <a:cs typeface="Gotham Book"/>
              </a:rPr>
              <a:t> </a:t>
            </a:r>
            <a:r>
              <a:rPr sz="496" dirty="0">
                <a:solidFill>
                  <a:srgbClr val="231F20"/>
                </a:solidFill>
                <a:latin typeface="Gotham Book"/>
                <a:cs typeface="Gotham Book"/>
              </a:rPr>
              <a:t>crisis. Interventions work best early </a:t>
            </a:r>
            <a:r>
              <a:rPr sz="496" spc="3" dirty="0">
                <a:solidFill>
                  <a:srgbClr val="231F20"/>
                </a:solidFill>
                <a:latin typeface="Gotham Book"/>
                <a:cs typeface="Gotham Book"/>
              </a:rPr>
              <a:t>on and </a:t>
            </a:r>
            <a:r>
              <a:rPr sz="496" spc="-3" dirty="0">
                <a:solidFill>
                  <a:srgbClr val="231F20"/>
                </a:solidFill>
                <a:latin typeface="Gotham Book"/>
                <a:cs typeface="Gotham Book"/>
              </a:rPr>
              <a:t>are </a:t>
            </a:r>
            <a:r>
              <a:rPr sz="496" dirty="0">
                <a:solidFill>
                  <a:srgbClr val="231F20"/>
                </a:solidFill>
                <a:latin typeface="Gotham Book"/>
                <a:cs typeface="Gotham Book"/>
              </a:rPr>
              <a:t> less likely </a:t>
            </a:r>
            <a:r>
              <a:rPr sz="496" spc="-3" dirty="0">
                <a:solidFill>
                  <a:srgbClr val="231F20"/>
                </a:solidFill>
                <a:latin typeface="Gotham Book"/>
                <a:cs typeface="Gotham Book"/>
              </a:rPr>
              <a:t>to</a:t>
            </a:r>
            <a:r>
              <a:rPr sz="496" dirty="0">
                <a:solidFill>
                  <a:srgbClr val="231F20"/>
                </a:solidFill>
                <a:latin typeface="Gotham Book"/>
                <a:cs typeface="Gotham Book"/>
              </a:rPr>
              <a:t> </a:t>
            </a:r>
            <a:r>
              <a:rPr sz="496" spc="3" dirty="0">
                <a:solidFill>
                  <a:srgbClr val="231F20"/>
                </a:solidFill>
                <a:latin typeface="Gotham Book"/>
                <a:cs typeface="Gotham Book"/>
              </a:rPr>
              <a:t>be</a:t>
            </a:r>
            <a:r>
              <a:rPr sz="496" dirty="0">
                <a:solidFill>
                  <a:srgbClr val="231F20"/>
                </a:solidFill>
                <a:latin typeface="Gotham Book"/>
                <a:cs typeface="Gotham Book"/>
              </a:rPr>
              <a:t> successful </a:t>
            </a:r>
            <a:r>
              <a:rPr sz="496" spc="3" dirty="0">
                <a:solidFill>
                  <a:srgbClr val="231F20"/>
                </a:solidFill>
                <a:latin typeface="Gotham Book"/>
                <a:cs typeface="Gotham Book"/>
              </a:rPr>
              <a:t>as </a:t>
            </a:r>
            <a:r>
              <a:rPr sz="496" spc="-3" dirty="0">
                <a:solidFill>
                  <a:srgbClr val="231F20"/>
                </a:solidFill>
                <a:latin typeface="Gotham Book"/>
                <a:cs typeface="Gotham Book"/>
              </a:rPr>
              <a:t>your</a:t>
            </a:r>
            <a:r>
              <a:rPr sz="496" dirty="0">
                <a:solidFill>
                  <a:srgbClr val="231F20"/>
                </a:solidFill>
                <a:latin typeface="Gotham Book"/>
                <a:cs typeface="Gotham Book"/>
              </a:rPr>
              <a:t> child becomes </a:t>
            </a:r>
            <a:r>
              <a:rPr sz="496" spc="-139" dirty="0">
                <a:solidFill>
                  <a:srgbClr val="231F20"/>
                </a:solidFill>
                <a:latin typeface="Gotham Book"/>
                <a:cs typeface="Gotham Book"/>
              </a:rPr>
              <a:t> </a:t>
            </a:r>
            <a:r>
              <a:rPr sz="496" dirty="0">
                <a:solidFill>
                  <a:srgbClr val="231F20"/>
                </a:solidFill>
                <a:latin typeface="Gotham Book"/>
                <a:cs typeface="Gotham Book"/>
              </a:rPr>
              <a:t>more</a:t>
            </a:r>
            <a:r>
              <a:rPr sz="496" spc="-3" dirty="0">
                <a:solidFill>
                  <a:srgbClr val="231F20"/>
                </a:solidFill>
                <a:latin typeface="Gotham Book"/>
                <a:cs typeface="Gotham Book"/>
              </a:rPr>
              <a:t> </a:t>
            </a:r>
            <a:r>
              <a:rPr sz="496" dirty="0">
                <a:solidFill>
                  <a:srgbClr val="231F20"/>
                </a:solidFill>
                <a:latin typeface="Gotham Book"/>
                <a:cs typeface="Gotham Book"/>
              </a:rPr>
              <a:t>escalated.</a:t>
            </a:r>
            <a:endParaRPr sz="496">
              <a:latin typeface="Gotham Book"/>
              <a:cs typeface="Gotham Book"/>
            </a:endParaRPr>
          </a:p>
          <a:p>
            <a:pPr marL="8405">
              <a:spcBef>
                <a:spcPts val="142"/>
              </a:spcBef>
            </a:pPr>
            <a:r>
              <a:rPr sz="496" spc="-60" dirty="0">
                <a:solidFill>
                  <a:srgbClr val="231F20"/>
                </a:solidFill>
                <a:latin typeface="Gotham Book"/>
                <a:cs typeface="Gotham Book"/>
              </a:rPr>
              <a:t>T</a:t>
            </a:r>
            <a:r>
              <a:rPr sz="496" spc="3" dirty="0">
                <a:solidFill>
                  <a:srgbClr val="231F20"/>
                </a:solidFill>
                <a:latin typeface="Gotham Book"/>
                <a:cs typeface="Gotham Book"/>
              </a:rPr>
              <a:t>o</a:t>
            </a:r>
            <a:r>
              <a:rPr sz="496" dirty="0">
                <a:solidFill>
                  <a:srgbClr val="231F20"/>
                </a:solidFill>
                <a:latin typeface="Gotham Book"/>
                <a:cs typeface="Gotham Book"/>
              </a:rPr>
              <a:t> </a:t>
            </a:r>
            <a:r>
              <a:rPr sz="496" spc="3" dirty="0">
                <a:solidFill>
                  <a:srgbClr val="231F20"/>
                </a:solidFill>
                <a:latin typeface="Gotham Book"/>
                <a:cs typeface="Gotham Book"/>
              </a:rPr>
              <a:t>Do:</a:t>
            </a:r>
            <a:endParaRPr sz="496">
              <a:latin typeface="Gotham Book"/>
              <a:cs typeface="Gotham Book"/>
            </a:endParaRPr>
          </a:p>
          <a:p>
            <a:pPr marL="84049" indent="-75644">
              <a:spcBef>
                <a:spcPts val="7"/>
              </a:spcBef>
              <a:buChar char="•"/>
              <a:tabLst>
                <a:tab pos="84049" algn="l"/>
              </a:tabLst>
            </a:pPr>
            <a:r>
              <a:rPr sz="496" dirty="0">
                <a:solidFill>
                  <a:srgbClr val="231F20"/>
                </a:solidFill>
                <a:latin typeface="Gotham Book"/>
                <a:cs typeface="Gotham Book"/>
              </a:rPr>
              <a:t>Listen.</a:t>
            </a:r>
            <a:endParaRPr sz="496">
              <a:latin typeface="Gotham Book"/>
              <a:cs typeface="Gotham Book"/>
            </a:endParaRPr>
          </a:p>
          <a:p>
            <a:pPr marL="84049" indent="-75644">
              <a:spcBef>
                <a:spcPts val="10"/>
              </a:spcBef>
              <a:buChar char="•"/>
              <a:tabLst>
                <a:tab pos="84049" algn="l"/>
              </a:tabLst>
            </a:pPr>
            <a:r>
              <a:rPr sz="496" spc="-17" dirty="0">
                <a:solidFill>
                  <a:srgbClr val="231F20"/>
                </a:solidFill>
                <a:latin typeface="Gotham Book"/>
                <a:cs typeface="Gotham Book"/>
              </a:rPr>
              <a:t>Try</a:t>
            </a:r>
            <a:r>
              <a:rPr sz="496" spc="-13" dirty="0">
                <a:solidFill>
                  <a:srgbClr val="231F20"/>
                </a:solidFill>
                <a:latin typeface="Gotham Book"/>
                <a:cs typeface="Gotham Book"/>
              </a:rPr>
              <a:t> </a:t>
            </a:r>
            <a:r>
              <a:rPr sz="496" spc="-3" dirty="0">
                <a:solidFill>
                  <a:srgbClr val="231F20"/>
                </a:solidFill>
                <a:latin typeface="Gotham Book"/>
                <a:cs typeface="Gotham Book"/>
              </a:rPr>
              <a:t>to</a:t>
            </a:r>
            <a:r>
              <a:rPr sz="496" spc="-13" dirty="0">
                <a:solidFill>
                  <a:srgbClr val="231F20"/>
                </a:solidFill>
                <a:latin typeface="Gotham Book"/>
                <a:cs typeface="Gotham Book"/>
              </a:rPr>
              <a:t> </a:t>
            </a:r>
            <a:r>
              <a:rPr sz="496" spc="-3" dirty="0">
                <a:solidFill>
                  <a:srgbClr val="231F20"/>
                </a:solidFill>
                <a:latin typeface="Gotham Book"/>
                <a:cs typeface="Gotham Book"/>
              </a:rPr>
              <a:t>understand</a:t>
            </a:r>
            <a:r>
              <a:rPr sz="496" spc="-10" dirty="0">
                <a:solidFill>
                  <a:srgbClr val="231F20"/>
                </a:solidFill>
                <a:latin typeface="Gotham Book"/>
                <a:cs typeface="Gotham Book"/>
              </a:rPr>
              <a:t> </a:t>
            </a:r>
            <a:r>
              <a:rPr sz="496" spc="-3" dirty="0">
                <a:solidFill>
                  <a:srgbClr val="231F20"/>
                </a:solidFill>
                <a:latin typeface="Gotham Book"/>
                <a:cs typeface="Gotham Book"/>
              </a:rPr>
              <a:t>why</a:t>
            </a:r>
            <a:r>
              <a:rPr sz="496" spc="-13" dirty="0">
                <a:solidFill>
                  <a:srgbClr val="231F20"/>
                </a:solidFill>
                <a:latin typeface="Gotham Book"/>
                <a:cs typeface="Gotham Book"/>
              </a:rPr>
              <a:t> </a:t>
            </a:r>
            <a:r>
              <a:rPr sz="496" spc="-7" dirty="0">
                <a:solidFill>
                  <a:srgbClr val="231F20"/>
                </a:solidFill>
                <a:latin typeface="Gotham Book"/>
                <a:cs typeface="Gotham Book"/>
              </a:rPr>
              <a:t>your</a:t>
            </a:r>
            <a:r>
              <a:rPr sz="496" spc="-13" dirty="0">
                <a:solidFill>
                  <a:srgbClr val="231F20"/>
                </a:solidFill>
                <a:latin typeface="Gotham Book"/>
                <a:cs typeface="Gotham Book"/>
              </a:rPr>
              <a:t> </a:t>
            </a:r>
            <a:r>
              <a:rPr sz="496" spc="-3" dirty="0">
                <a:solidFill>
                  <a:srgbClr val="231F20"/>
                </a:solidFill>
                <a:latin typeface="Gotham Book"/>
                <a:cs typeface="Gotham Book"/>
              </a:rPr>
              <a:t>child</a:t>
            </a:r>
            <a:r>
              <a:rPr sz="496" spc="-10" dirty="0">
                <a:solidFill>
                  <a:srgbClr val="231F20"/>
                </a:solidFill>
                <a:latin typeface="Gotham Book"/>
                <a:cs typeface="Gotham Book"/>
              </a:rPr>
              <a:t> </a:t>
            </a:r>
            <a:r>
              <a:rPr sz="496" spc="-3" dirty="0">
                <a:solidFill>
                  <a:srgbClr val="231F20"/>
                </a:solidFill>
                <a:latin typeface="Gotham Book"/>
                <a:cs typeface="Gotham Book"/>
              </a:rPr>
              <a:t>is</a:t>
            </a:r>
            <a:r>
              <a:rPr sz="496" spc="-13" dirty="0">
                <a:solidFill>
                  <a:srgbClr val="231F20"/>
                </a:solidFill>
                <a:latin typeface="Gotham Book"/>
                <a:cs typeface="Gotham Book"/>
              </a:rPr>
              <a:t> </a:t>
            </a:r>
            <a:r>
              <a:rPr sz="496" spc="-7" dirty="0">
                <a:solidFill>
                  <a:srgbClr val="231F20"/>
                </a:solidFill>
                <a:latin typeface="Gotham Book"/>
                <a:cs typeface="Gotham Book"/>
              </a:rPr>
              <a:t>triggered.</a:t>
            </a:r>
            <a:endParaRPr sz="496">
              <a:latin typeface="Gotham Book"/>
              <a:cs typeface="Gotham Book"/>
            </a:endParaRPr>
          </a:p>
          <a:p>
            <a:pPr marL="84049" indent="-75644">
              <a:spcBef>
                <a:spcPts val="7"/>
              </a:spcBef>
              <a:buChar char="•"/>
              <a:tabLst>
                <a:tab pos="84049" algn="l"/>
              </a:tabLst>
            </a:pPr>
            <a:r>
              <a:rPr sz="496" spc="3" dirty="0">
                <a:solidFill>
                  <a:srgbClr val="231F20"/>
                </a:solidFill>
                <a:latin typeface="Gotham Book"/>
                <a:cs typeface="Gotham Book"/>
              </a:rPr>
              <a:t>Use</a:t>
            </a:r>
            <a:r>
              <a:rPr sz="496" spc="-7" dirty="0">
                <a:solidFill>
                  <a:srgbClr val="231F20"/>
                </a:solidFill>
                <a:latin typeface="Gotham Book"/>
                <a:cs typeface="Gotham Book"/>
              </a:rPr>
              <a:t> </a:t>
            </a:r>
            <a:r>
              <a:rPr sz="496" spc="-3" dirty="0">
                <a:solidFill>
                  <a:srgbClr val="231F20"/>
                </a:solidFill>
                <a:latin typeface="Gotham Book"/>
                <a:cs typeface="Gotham Book"/>
              </a:rPr>
              <a:t>your </a:t>
            </a:r>
            <a:r>
              <a:rPr sz="496" dirty="0">
                <a:solidFill>
                  <a:srgbClr val="231F20"/>
                </a:solidFill>
                <a:latin typeface="Gotham Book"/>
                <a:cs typeface="Gotham Book"/>
              </a:rPr>
              <a:t>Safety</a:t>
            </a:r>
            <a:r>
              <a:rPr sz="496" spc="-3" dirty="0">
                <a:solidFill>
                  <a:srgbClr val="231F20"/>
                </a:solidFill>
                <a:latin typeface="Gotham Book"/>
                <a:cs typeface="Gotham Book"/>
              </a:rPr>
              <a:t> </a:t>
            </a:r>
            <a:r>
              <a:rPr sz="496" dirty="0">
                <a:solidFill>
                  <a:srgbClr val="231F20"/>
                </a:solidFill>
                <a:latin typeface="Gotham Book"/>
                <a:cs typeface="Gotham Book"/>
              </a:rPr>
              <a:t>Plan.</a:t>
            </a:r>
            <a:endParaRPr sz="496">
              <a:latin typeface="Gotham Book"/>
              <a:cs typeface="Gotham Book"/>
            </a:endParaRPr>
          </a:p>
          <a:p>
            <a:pPr marL="84049" indent="-75644">
              <a:spcBef>
                <a:spcPts val="10"/>
              </a:spcBef>
              <a:buChar char="•"/>
              <a:tabLst>
                <a:tab pos="84049" algn="l"/>
              </a:tabLst>
            </a:pPr>
            <a:r>
              <a:rPr sz="496" spc="3" dirty="0">
                <a:solidFill>
                  <a:srgbClr val="231F20"/>
                </a:solidFill>
                <a:latin typeface="Gotham Book"/>
                <a:cs typeface="Gotham Book"/>
              </a:rPr>
              <a:t>Help</a:t>
            </a:r>
            <a:r>
              <a:rPr sz="496" dirty="0">
                <a:solidFill>
                  <a:srgbClr val="231F20"/>
                </a:solidFill>
                <a:latin typeface="Gotham Book"/>
                <a:cs typeface="Gotham Book"/>
              </a:rPr>
              <a:t> focus </a:t>
            </a:r>
            <a:r>
              <a:rPr sz="496" spc="-3" dirty="0">
                <a:solidFill>
                  <a:srgbClr val="231F20"/>
                </a:solidFill>
                <a:latin typeface="Gotham Book"/>
                <a:cs typeface="Gotham Book"/>
              </a:rPr>
              <a:t>your</a:t>
            </a:r>
            <a:r>
              <a:rPr sz="496" dirty="0">
                <a:solidFill>
                  <a:srgbClr val="231F20"/>
                </a:solidFill>
                <a:latin typeface="Gotham Book"/>
                <a:cs typeface="Gotham Book"/>
              </a:rPr>
              <a:t> child </a:t>
            </a:r>
            <a:r>
              <a:rPr sz="496" spc="3" dirty="0">
                <a:solidFill>
                  <a:srgbClr val="231F20"/>
                </a:solidFill>
                <a:latin typeface="Gotham Book"/>
                <a:cs typeface="Gotham Book"/>
              </a:rPr>
              <a:t>on</a:t>
            </a:r>
            <a:r>
              <a:rPr sz="496" dirty="0">
                <a:solidFill>
                  <a:srgbClr val="231F20"/>
                </a:solidFill>
                <a:latin typeface="Gotham Book"/>
                <a:cs typeface="Gotham Book"/>
              </a:rPr>
              <a:t> </a:t>
            </a:r>
            <a:r>
              <a:rPr sz="496" spc="3" dirty="0">
                <a:solidFill>
                  <a:srgbClr val="231F20"/>
                </a:solidFill>
                <a:latin typeface="Gotham Book"/>
                <a:cs typeface="Gotham Book"/>
              </a:rPr>
              <a:t>a</a:t>
            </a:r>
            <a:r>
              <a:rPr sz="496" dirty="0">
                <a:solidFill>
                  <a:srgbClr val="231F20"/>
                </a:solidFill>
                <a:latin typeface="Gotham Book"/>
                <a:cs typeface="Gotham Book"/>
              </a:rPr>
              <a:t> coping skill.</a:t>
            </a:r>
            <a:endParaRPr sz="496">
              <a:latin typeface="Gotham Book"/>
              <a:cs typeface="Gotham Book"/>
            </a:endParaRPr>
          </a:p>
        </p:txBody>
      </p:sp>
      <p:grpSp>
        <p:nvGrpSpPr>
          <p:cNvPr id="3" name="object 3"/>
          <p:cNvGrpSpPr/>
          <p:nvPr/>
        </p:nvGrpSpPr>
        <p:grpSpPr>
          <a:xfrm>
            <a:off x="2037702" y="292278"/>
            <a:ext cx="1656930" cy="2594442"/>
            <a:chOff x="1199594" y="441665"/>
            <a:chExt cx="2503805" cy="3920490"/>
          </a:xfrm>
        </p:grpSpPr>
        <p:sp>
          <p:nvSpPr>
            <p:cNvPr id="4" name="object 4"/>
            <p:cNvSpPr/>
            <p:nvPr/>
          </p:nvSpPr>
          <p:spPr>
            <a:xfrm>
              <a:off x="1205627" y="2545055"/>
              <a:ext cx="2491740" cy="1811020"/>
            </a:xfrm>
            <a:custGeom>
              <a:avLst/>
              <a:gdLst/>
              <a:ahLst/>
              <a:cxnLst/>
              <a:rect l="l" t="t" r="r" b="b"/>
              <a:pathLst>
                <a:path w="2491740" h="1811020">
                  <a:moveTo>
                    <a:pt x="54292" y="0"/>
                  </a:moveTo>
                  <a:lnTo>
                    <a:pt x="33159" y="4266"/>
                  </a:lnTo>
                  <a:lnTo>
                    <a:pt x="15901" y="15901"/>
                  </a:lnTo>
                  <a:lnTo>
                    <a:pt x="4266" y="33159"/>
                  </a:lnTo>
                  <a:lnTo>
                    <a:pt x="0" y="54292"/>
                  </a:lnTo>
                  <a:lnTo>
                    <a:pt x="0" y="1756308"/>
                  </a:lnTo>
                  <a:lnTo>
                    <a:pt x="4266" y="1777441"/>
                  </a:lnTo>
                  <a:lnTo>
                    <a:pt x="15901" y="1794698"/>
                  </a:lnTo>
                  <a:lnTo>
                    <a:pt x="33159" y="1806334"/>
                  </a:lnTo>
                  <a:lnTo>
                    <a:pt x="54292" y="1810600"/>
                  </a:lnTo>
                  <a:lnTo>
                    <a:pt x="2437142" y="1810600"/>
                  </a:lnTo>
                  <a:lnTo>
                    <a:pt x="2458275" y="1806334"/>
                  </a:lnTo>
                  <a:lnTo>
                    <a:pt x="2475533" y="1794698"/>
                  </a:lnTo>
                  <a:lnTo>
                    <a:pt x="2487168" y="1777441"/>
                  </a:lnTo>
                  <a:lnTo>
                    <a:pt x="2491435" y="1756308"/>
                  </a:lnTo>
                  <a:lnTo>
                    <a:pt x="2491435" y="54292"/>
                  </a:lnTo>
                  <a:lnTo>
                    <a:pt x="2487168" y="33159"/>
                  </a:lnTo>
                  <a:lnTo>
                    <a:pt x="2475533" y="15901"/>
                  </a:lnTo>
                  <a:lnTo>
                    <a:pt x="2458275" y="4266"/>
                  </a:lnTo>
                  <a:lnTo>
                    <a:pt x="2437142" y="0"/>
                  </a:lnTo>
                  <a:lnTo>
                    <a:pt x="54292" y="0"/>
                  </a:lnTo>
                  <a:close/>
                </a:path>
              </a:pathLst>
            </a:custGeom>
            <a:ln w="12065">
              <a:solidFill>
                <a:srgbClr val="221F1F"/>
              </a:solidFill>
            </a:ln>
          </p:spPr>
          <p:txBody>
            <a:bodyPr wrap="square" lIns="0" tIns="0" rIns="0" bIns="0" rtlCol="0"/>
            <a:lstStyle/>
            <a:p>
              <a:endParaRPr sz="1191"/>
            </a:p>
          </p:txBody>
        </p:sp>
        <p:sp>
          <p:nvSpPr>
            <p:cNvPr id="5" name="object 5"/>
            <p:cNvSpPr/>
            <p:nvPr/>
          </p:nvSpPr>
          <p:spPr>
            <a:xfrm>
              <a:off x="3116881" y="441665"/>
              <a:ext cx="243204" cy="475615"/>
            </a:xfrm>
            <a:custGeom>
              <a:avLst/>
              <a:gdLst/>
              <a:ahLst/>
              <a:cxnLst/>
              <a:rect l="l" t="t" r="r" b="b"/>
              <a:pathLst>
                <a:path w="243204" h="475615">
                  <a:moveTo>
                    <a:pt x="242735" y="0"/>
                  </a:moveTo>
                  <a:lnTo>
                    <a:pt x="193814" y="4826"/>
                  </a:lnTo>
                  <a:lnTo>
                    <a:pt x="148250" y="18669"/>
                  </a:lnTo>
                  <a:lnTo>
                    <a:pt x="107018" y="40572"/>
                  </a:lnTo>
                  <a:lnTo>
                    <a:pt x="71094" y="69581"/>
                  </a:lnTo>
                  <a:lnTo>
                    <a:pt x="41454" y="104740"/>
                  </a:lnTo>
                  <a:lnTo>
                    <a:pt x="19075" y="145094"/>
                  </a:lnTo>
                  <a:lnTo>
                    <a:pt x="4931" y="189688"/>
                  </a:lnTo>
                  <a:lnTo>
                    <a:pt x="0" y="237566"/>
                  </a:lnTo>
                  <a:lnTo>
                    <a:pt x="4931" y="285443"/>
                  </a:lnTo>
                  <a:lnTo>
                    <a:pt x="19075" y="330037"/>
                  </a:lnTo>
                  <a:lnTo>
                    <a:pt x="41454" y="370391"/>
                  </a:lnTo>
                  <a:lnTo>
                    <a:pt x="71094" y="405550"/>
                  </a:lnTo>
                  <a:lnTo>
                    <a:pt x="107018" y="434559"/>
                  </a:lnTo>
                  <a:lnTo>
                    <a:pt x="148250" y="456463"/>
                  </a:lnTo>
                  <a:lnTo>
                    <a:pt x="193814" y="470305"/>
                  </a:lnTo>
                  <a:lnTo>
                    <a:pt x="242735" y="475132"/>
                  </a:lnTo>
                  <a:lnTo>
                    <a:pt x="242735" y="0"/>
                  </a:lnTo>
                  <a:close/>
                </a:path>
              </a:pathLst>
            </a:custGeom>
            <a:solidFill>
              <a:srgbClr val="ED1C23"/>
            </a:solidFill>
          </p:spPr>
          <p:txBody>
            <a:bodyPr wrap="square" lIns="0" tIns="0" rIns="0" bIns="0" rtlCol="0"/>
            <a:lstStyle/>
            <a:p>
              <a:endParaRPr sz="1191"/>
            </a:p>
          </p:txBody>
        </p:sp>
        <p:sp>
          <p:nvSpPr>
            <p:cNvPr id="6" name="object 6"/>
            <p:cNvSpPr/>
            <p:nvPr/>
          </p:nvSpPr>
          <p:spPr>
            <a:xfrm>
              <a:off x="3359616" y="441665"/>
              <a:ext cx="243204" cy="475615"/>
            </a:xfrm>
            <a:custGeom>
              <a:avLst/>
              <a:gdLst/>
              <a:ahLst/>
              <a:cxnLst/>
              <a:rect l="l" t="t" r="r" b="b"/>
              <a:pathLst>
                <a:path w="243204" h="475615">
                  <a:moveTo>
                    <a:pt x="0" y="0"/>
                  </a:moveTo>
                  <a:lnTo>
                    <a:pt x="0" y="475132"/>
                  </a:lnTo>
                  <a:lnTo>
                    <a:pt x="48920" y="470305"/>
                  </a:lnTo>
                  <a:lnTo>
                    <a:pt x="94484" y="456463"/>
                  </a:lnTo>
                  <a:lnTo>
                    <a:pt x="135716" y="434559"/>
                  </a:lnTo>
                  <a:lnTo>
                    <a:pt x="171640" y="405550"/>
                  </a:lnTo>
                  <a:lnTo>
                    <a:pt x="201280" y="370391"/>
                  </a:lnTo>
                  <a:lnTo>
                    <a:pt x="223660" y="330037"/>
                  </a:lnTo>
                  <a:lnTo>
                    <a:pt x="237803" y="285443"/>
                  </a:lnTo>
                  <a:lnTo>
                    <a:pt x="242735" y="237566"/>
                  </a:lnTo>
                  <a:lnTo>
                    <a:pt x="237803" y="189688"/>
                  </a:lnTo>
                  <a:lnTo>
                    <a:pt x="223660" y="145094"/>
                  </a:lnTo>
                  <a:lnTo>
                    <a:pt x="201280" y="104740"/>
                  </a:lnTo>
                  <a:lnTo>
                    <a:pt x="171640" y="69581"/>
                  </a:lnTo>
                  <a:lnTo>
                    <a:pt x="135716" y="40572"/>
                  </a:lnTo>
                  <a:lnTo>
                    <a:pt x="94484" y="18669"/>
                  </a:lnTo>
                  <a:lnTo>
                    <a:pt x="48920" y="4826"/>
                  </a:lnTo>
                  <a:lnTo>
                    <a:pt x="0" y="0"/>
                  </a:lnTo>
                  <a:close/>
                </a:path>
              </a:pathLst>
            </a:custGeom>
            <a:solidFill>
              <a:srgbClr val="007C99"/>
            </a:solidFill>
          </p:spPr>
          <p:txBody>
            <a:bodyPr wrap="square" lIns="0" tIns="0" rIns="0" bIns="0" rtlCol="0"/>
            <a:lstStyle/>
            <a:p>
              <a:endParaRPr sz="1191"/>
            </a:p>
          </p:txBody>
        </p:sp>
      </p:grpSp>
      <p:sp>
        <p:nvSpPr>
          <p:cNvPr id="7" name="object 7"/>
          <p:cNvSpPr txBox="1"/>
          <p:nvPr/>
        </p:nvSpPr>
        <p:spPr>
          <a:xfrm>
            <a:off x="3635716" y="291821"/>
            <a:ext cx="2423832" cy="992302"/>
          </a:xfrm>
          <a:prstGeom prst="rect">
            <a:avLst/>
          </a:prstGeom>
        </p:spPr>
        <p:txBody>
          <a:bodyPr vert="horz" wrap="square" lIns="0" tIns="25633" rIns="0" bIns="0" rtlCol="0">
            <a:spAutoFit/>
          </a:bodyPr>
          <a:lstStyle/>
          <a:p>
            <a:pPr marL="26475">
              <a:spcBef>
                <a:spcPts val="202"/>
              </a:spcBef>
            </a:pPr>
            <a:r>
              <a:rPr sz="629" spc="-3" dirty="0">
                <a:solidFill>
                  <a:srgbClr val="231F20"/>
                </a:solidFill>
                <a:latin typeface="Gotham Book"/>
                <a:cs typeface="Gotham Book"/>
              </a:rPr>
              <a:t>Crisis/Red</a:t>
            </a:r>
            <a:r>
              <a:rPr sz="629" spc="-7" dirty="0">
                <a:solidFill>
                  <a:srgbClr val="231F20"/>
                </a:solidFill>
                <a:latin typeface="Gotham Book"/>
                <a:cs typeface="Gotham Book"/>
              </a:rPr>
              <a:t> </a:t>
            </a:r>
            <a:r>
              <a:rPr sz="629" dirty="0">
                <a:solidFill>
                  <a:srgbClr val="231F20"/>
                </a:solidFill>
                <a:latin typeface="Gotham Book"/>
                <a:cs typeface="Gotham Book"/>
              </a:rPr>
              <a:t>or</a:t>
            </a:r>
            <a:r>
              <a:rPr sz="629" spc="-7" dirty="0">
                <a:solidFill>
                  <a:srgbClr val="231F20"/>
                </a:solidFill>
                <a:latin typeface="Gotham Book"/>
                <a:cs typeface="Gotham Book"/>
              </a:rPr>
              <a:t> </a:t>
            </a:r>
            <a:r>
              <a:rPr sz="629" dirty="0">
                <a:solidFill>
                  <a:srgbClr val="231F20"/>
                </a:solidFill>
                <a:latin typeface="Gotham Book"/>
                <a:cs typeface="Gotham Book"/>
              </a:rPr>
              <a:t>Blue</a:t>
            </a:r>
            <a:r>
              <a:rPr sz="629" spc="-3" dirty="0">
                <a:solidFill>
                  <a:srgbClr val="231F20"/>
                </a:solidFill>
                <a:latin typeface="Gotham Book"/>
                <a:cs typeface="Gotham Book"/>
              </a:rPr>
              <a:t> </a:t>
            </a:r>
            <a:r>
              <a:rPr sz="629" spc="-7" dirty="0">
                <a:solidFill>
                  <a:srgbClr val="231F20"/>
                </a:solidFill>
                <a:latin typeface="Gotham Book"/>
                <a:cs typeface="Gotham Book"/>
              </a:rPr>
              <a:t>Zone</a:t>
            </a:r>
            <a:endParaRPr sz="629">
              <a:latin typeface="Gotham Book"/>
              <a:cs typeface="Gotham Book"/>
            </a:endParaRPr>
          </a:p>
          <a:p>
            <a:pPr marL="26475" marR="153809">
              <a:lnSpc>
                <a:spcPct val="101299"/>
              </a:lnSpc>
              <a:spcBef>
                <a:spcPts val="113"/>
              </a:spcBef>
            </a:pPr>
            <a:r>
              <a:rPr sz="496" spc="-10" dirty="0">
                <a:solidFill>
                  <a:srgbClr val="231F20"/>
                </a:solidFill>
                <a:latin typeface="Gotham Book"/>
                <a:cs typeface="Gotham Book"/>
              </a:rPr>
              <a:t>This </a:t>
            </a:r>
            <a:r>
              <a:rPr sz="496" spc="-7" dirty="0">
                <a:solidFill>
                  <a:srgbClr val="231F20"/>
                </a:solidFill>
                <a:latin typeface="Gotham Book"/>
                <a:cs typeface="Gotham Book"/>
              </a:rPr>
              <a:t>is </a:t>
            </a:r>
            <a:r>
              <a:rPr sz="496" spc="-10" dirty="0">
                <a:solidFill>
                  <a:srgbClr val="231F20"/>
                </a:solidFill>
                <a:latin typeface="Gotham Book"/>
                <a:cs typeface="Gotham Book"/>
              </a:rPr>
              <a:t>the </a:t>
            </a:r>
            <a:r>
              <a:rPr sz="496" spc="-13" dirty="0">
                <a:solidFill>
                  <a:srgbClr val="231F20"/>
                </a:solidFill>
                <a:latin typeface="Gotham Book"/>
                <a:cs typeface="Gotham Book"/>
              </a:rPr>
              <a:t>emotional </a:t>
            </a:r>
            <a:r>
              <a:rPr sz="496" spc="-10" dirty="0">
                <a:solidFill>
                  <a:srgbClr val="231F20"/>
                </a:solidFill>
                <a:latin typeface="Gotham Book"/>
                <a:cs typeface="Gotham Book"/>
              </a:rPr>
              <a:t>peak </a:t>
            </a:r>
            <a:r>
              <a:rPr sz="496" spc="-7" dirty="0">
                <a:solidFill>
                  <a:srgbClr val="231F20"/>
                </a:solidFill>
                <a:latin typeface="Gotham Book"/>
                <a:cs typeface="Gotham Book"/>
              </a:rPr>
              <a:t>of </a:t>
            </a:r>
            <a:r>
              <a:rPr sz="496" spc="-10" dirty="0">
                <a:solidFill>
                  <a:srgbClr val="231F20"/>
                </a:solidFill>
                <a:latin typeface="Gotham Book"/>
                <a:cs typeface="Gotham Book"/>
              </a:rPr>
              <a:t>the </a:t>
            </a:r>
            <a:r>
              <a:rPr sz="496" spc="-13" dirty="0">
                <a:solidFill>
                  <a:srgbClr val="231F20"/>
                </a:solidFill>
                <a:latin typeface="Gotham Book"/>
                <a:cs typeface="Gotham Book"/>
              </a:rPr>
              <a:t>problem situation. </a:t>
            </a:r>
            <a:r>
              <a:rPr sz="496" spc="-10" dirty="0">
                <a:solidFill>
                  <a:srgbClr val="231F20"/>
                </a:solidFill>
                <a:latin typeface="Gotham Book"/>
                <a:cs typeface="Gotham Book"/>
              </a:rPr>
              <a:t>This phase can </a:t>
            </a:r>
            <a:r>
              <a:rPr sz="496" spc="-13" dirty="0">
                <a:solidFill>
                  <a:srgbClr val="231F20"/>
                </a:solidFill>
                <a:latin typeface="Gotham Book"/>
                <a:cs typeface="Gotham Book"/>
              </a:rPr>
              <a:t>include </a:t>
            </a:r>
            <a:r>
              <a:rPr sz="496" spc="-139" dirty="0">
                <a:solidFill>
                  <a:srgbClr val="231F20"/>
                </a:solidFill>
                <a:latin typeface="Gotham Book"/>
                <a:cs typeface="Gotham Book"/>
              </a:rPr>
              <a:t> </a:t>
            </a:r>
            <a:r>
              <a:rPr sz="496" spc="-13" dirty="0">
                <a:solidFill>
                  <a:srgbClr val="231F20"/>
                </a:solidFill>
                <a:latin typeface="Gotham Book"/>
                <a:cs typeface="Gotham Book"/>
              </a:rPr>
              <a:t>unsafe behavior </a:t>
            </a:r>
            <a:r>
              <a:rPr sz="496" spc="-17" dirty="0">
                <a:solidFill>
                  <a:srgbClr val="231F20"/>
                </a:solidFill>
                <a:latin typeface="Gotham Book"/>
                <a:cs typeface="Gotham Book"/>
              </a:rPr>
              <a:t>toward self, </a:t>
            </a:r>
            <a:r>
              <a:rPr sz="496" spc="-13" dirty="0">
                <a:solidFill>
                  <a:srgbClr val="231F20"/>
                </a:solidFill>
                <a:latin typeface="Gotham Book"/>
                <a:cs typeface="Gotham Book"/>
              </a:rPr>
              <a:t>others, </a:t>
            </a:r>
            <a:r>
              <a:rPr sz="496" spc="-10" dirty="0">
                <a:solidFill>
                  <a:srgbClr val="231F20"/>
                </a:solidFill>
                <a:latin typeface="Gotham Book"/>
                <a:cs typeface="Gotham Book"/>
              </a:rPr>
              <a:t>and </a:t>
            </a:r>
            <a:r>
              <a:rPr sz="496" spc="-17" dirty="0">
                <a:solidFill>
                  <a:srgbClr val="231F20"/>
                </a:solidFill>
                <a:latin typeface="Gotham Book"/>
                <a:cs typeface="Gotham Book"/>
              </a:rPr>
              <a:t>community, </a:t>
            </a:r>
            <a:r>
              <a:rPr sz="496" spc="-7" dirty="0">
                <a:solidFill>
                  <a:srgbClr val="231F20"/>
                </a:solidFill>
                <a:latin typeface="Gotham Book"/>
                <a:cs typeface="Gotham Book"/>
              </a:rPr>
              <a:t>so be </a:t>
            </a:r>
            <a:r>
              <a:rPr sz="496" spc="-13" dirty="0">
                <a:solidFill>
                  <a:srgbClr val="231F20"/>
                </a:solidFill>
                <a:latin typeface="Gotham Book"/>
                <a:cs typeface="Gotham Book"/>
              </a:rPr>
              <a:t>ready </a:t>
            </a:r>
            <a:r>
              <a:rPr sz="496" spc="-10" dirty="0">
                <a:solidFill>
                  <a:srgbClr val="231F20"/>
                </a:solidFill>
                <a:latin typeface="Gotham Book"/>
                <a:cs typeface="Gotham Book"/>
              </a:rPr>
              <a:t>to </a:t>
            </a:r>
            <a:r>
              <a:rPr sz="496" spc="-7" dirty="0">
                <a:solidFill>
                  <a:srgbClr val="231F20"/>
                </a:solidFill>
                <a:latin typeface="Gotham Book"/>
                <a:cs typeface="Gotham Book"/>
              </a:rPr>
              <a:t> </a:t>
            </a:r>
            <a:r>
              <a:rPr sz="496" spc="-10" dirty="0">
                <a:solidFill>
                  <a:srgbClr val="231F20"/>
                </a:solidFill>
                <a:latin typeface="Gotham Book"/>
                <a:cs typeface="Gotham Book"/>
              </a:rPr>
              <a:t>manage </a:t>
            </a:r>
            <a:r>
              <a:rPr sz="496" spc="-20" dirty="0">
                <a:solidFill>
                  <a:srgbClr val="231F20"/>
                </a:solidFill>
                <a:latin typeface="Gotham Book"/>
                <a:cs typeface="Gotham Book"/>
              </a:rPr>
              <a:t>safety. </a:t>
            </a:r>
            <a:r>
              <a:rPr sz="496" spc="-13" dirty="0">
                <a:solidFill>
                  <a:srgbClr val="231F20"/>
                </a:solidFill>
                <a:latin typeface="Gotham Book"/>
                <a:cs typeface="Gotham Book"/>
              </a:rPr>
              <a:t>People </a:t>
            </a:r>
            <a:r>
              <a:rPr sz="496" spc="-10" dirty="0">
                <a:solidFill>
                  <a:srgbClr val="231F20"/>
                </a:solidFill>
                <a:latin typeface="Gotham Book"/>
                <a:cs typeface="Gotham Book"/>
              </a:rPr>
              <a:t>don’t </a:t>
            </a:r>
            <a:r>
              <a:rPr sz="496" spc="-13" dirty="0">
                <a:solidFill>
                  <a:srgbClr val="231F20"/>
                </a:solidFill>
                <a:latin typeface="Gotham Book"/>
                <a:cs typeface="Gotham Book"/>
              </a:rPr>
              <a:t>think well </a:t>
            </a:r>
            <a:r>
              <a:rPr sz="496" spc="-10" dirty="0">
                <a:solidFill>
                  <a:srgbClr val="231F20"/>
                </a:solidFill>
                <a:latin typeface="Gotham Book"/>
                <a:cs typeface="Gotham Book"/>
              </a:rPr>
              <a:t>when </a:t>
            </a:r>
            <a:r>
              <a:rPr sz="496" spc="-17" dirty="0">
                <a:solidFill>
                  <a:srgbClr val="231F20"/>
                </a:solidFill>
                <a:latin typeface="Gotham Book"/>
                <a:cs typeface="Gotham Book"/>
              </a:rPr>
              <a:t>they’re </a:t>
            </a:r>
            <a:r>
              <a:rPr sz="496" spc="-10" dirty="0">
                <a:solidFill>
                  <a:srgbClr val="231F20"/>
                </a:solidFill>
                <a:latin typeface="Gotham Book"/>
                <a:cs typeface="Gotham Book"/>
              </a:rPr>
              <a:t>this </a:t>
            </a:r>
            <a:r>
              <a:rPr sz="496" spc="-13" dirty="0">
                <a:solidFill>
                  <a:srgbClr val="231F20"/>
                </a:solidFill>
                <a:latin typeface="Gotham Book"/>
                <a:cs typeface="Gotham Book"/>
              </a:rPr>
              <a:t>upset. </a:t>
            </a:r>
            <a:r>
              <a:rPr sz="496" spc="-23" dirty="0">
                <a:solidFill>
                  <a:srgbClr val="231F20"/>
                </a:solidFill>
                <a:latin typeface="Gotham Book"/>
                <a:cs typeface="Gotham Book"/>
              </a:rPr>
              <a:t>Your </a:t>
            </a:r>
            <a:r>
              <a:rPr sz="496" spc="-13" dirty="0">
                <a:solidFill>
                  <a:srgbClr val="231F20"/>
                </a:solidFill>
                <a:latin typeface="Gotham Book"/>
                <a:cs typeface="Gotham Book"/>
              </a:rPr>
              <a:t>child’s </a:t>
            </a:r>
            <a:r>
              <a:rPr sz="496" spc="-139" dirty="0">
                <a:solidFill>
                  <a:srgbClr val="231F20"/>
                </a:solidFill>
                <a:latin typeface="Gotham Book"/>
                <a:cs typeface="Gotham Book"/>
              </a:rPr>
              <a:t> </a:t>
            </a:r>
            <a:r>
              <a:rPr sz="496" spc="-17" dirty="0">
                <a:solidFill>
                  <a:srgbClr val="231F20"/>
                </a:solidFill>
                <a:latin typeface="Gotham Book"/>
                <a:cs typeface="Gotham Book"/>
              </a:rPr>
              <a:t>yelling </a:t>
            </a:r>
            <a:r>
              <a:rPr sz="496" spc="-10" dirty="0">
                <a:solidFill>
                  <a:srgbClr val="231F20"/>
                </a:solidFill>
                <a:latin typeface="Gotham Book"/>
                <a:cs typeface="Gotham Book"/>
              </a:rPr>
              <a:t>may </a:t>
            </a:r>
            <a:r>
              <a:rPr sz="496" spc="-7" dirty="0">
                <a:solidFill>
                  <a:srgbClr val="231F20"/>
                </a:solidFill>
                <a:latin typeface="Gotham Book"/>
                <a:cs typeface="Gotham Book"/>
              </a:rPr>
              <a:t>be </a:t>
            </a:r>
            <a:r>
              <a:rPr sz="496" spc="3" dirty="0">
                <a:solidFill>
                  <a:srgbClr val="231F20"/>
                </a:solidFill>
                <a:latin typeface="Gotham Book"/>
                <a:cs typeface="Gotham Book"/>
              </a:rPr>
              <a:t>a </a:t>
            </a:r>
            <a:r>
              <a:rPr sz="496" spc="-13" dirty="0">
                <a:solidFill>
                  <a:srgbClr val="231F20"/>
                </a:solidFill>
                <a:latin typeface="Gotham Book"/>
                <a:cs typeface="Gotham Book"/>
              </a:rPr>
              <a:t>trigger </a:t>
            </a:r>
            <a:r>
              <a:rPr sz="496" spc="-10" dirty="0">
                <a:solidFill>
                  <a:srgbClr val="231F20"/>
                </a:solidFill>
                <a:latin typeface="Gotham Book"/>
                <a:cs typeface="Gotham Book"/>
              </a:rPr>
              <a:t>that </a:t>
            </a:r>
            <a:r>
              <a:rPr sz="496" spc="-13" dirty="0">
                <a:solidFill>
                  <a:srgbClr val="231F20"/>
                </a:solidFill>
                <a:latin typeface="Gotham Book"/>
                <a:cs typeface="Gotham Book"/>
              </a:rPr>
              <a:t>casues you </a:t>
            </a:r>
            <a:r>
              <a:rPr sz="496" spc="-7" dirty="0">
                <a:solidFill>
                  <a:srgbClr val="231F20"/>
                </a:solidFill>
                <a:latin typeface="Gotham Book"/>
                <a:cs typeface="Gotham Book"/>
              </a:rPr>
              <a:t>or </a:t>
            </a:r>
            <a:r>
              <a:rPr sz="496" spc="-10" dirty="0">
                <a:solidFill>
                  <a:srgbClr val="231F20"/>
                </a:solidFill>
                <a:latin typeface="Gotham Book"/>
                <a:cs typeface="Gotham Book"/>
              </a:rPr>
              <a:t>other </a:t>
            </a:r>
            <a:r>
              <a:rPr sz="496" spc="-17" dirty="0">
                <a:solidFill>
                  <a:srgbClr val="231F20"/>
                </a:solidFill>
                <a:latin typeface="Gotham Book"/>
                <a:cs typeface="Gotham Book"/>
              </a:rPr>
              <a:t>caretakers </a:t>
            </a:r>
            <a:r>
              <a:rPr sz="496" spc="-10" dirty="0">
                <a:solidFill>
                  <a:srgbClr val="231F20"/>
                </a:solidFill>
                <a:latin typeface="Gotham Book"/>
                <a:cs typeface="Gotham Book"/>
              </a:rPr>
              <a:t>to </a:t>
            </a:r>
            <a:r>
              <a:rPr sz="496" spc="-17" dirty="0">
                <a:solidFill>
                  <a:srgbClr val="231F20"/>
                </a:solidFill>
                <a:latin typeface="Gotham Book"/>
                <a:cs typeface="Gotham Book"/>
              </a:rPr>
              <a:t>escalate. </a:t>
            </a:r>
            <a:r>
              <a:rPr sz="496" spc="-13" dirty="0">
                <a:solidFill>
                  <a:srgbClr val="231F20"/>
                </a:solidFill>
                <a:latin typeface="Gotham Book"/>
                <a:cs typeface="Gotham Book"/>
              </a:rPr>
              <a:t>Be </a:t>
            </a:r>
            <a:r>
              <a:rPr sz="496" spc="-139" dirty="0">
                <a:solidFill>
                  <a:srgbClr val="231F20"/>
                </a:solidFill>
                <a:latin typeface="Gotham Book"/>
                <a:cs typeface="Gotham Book"/>
              </a:rPr>
              <a:t> </a:t>
            </a:r>
            <a:r>
              <a:rPr sz="496" spc="-17" dirty="0">
                <a:solidFill>
                  <a:srgbClr val="231F20"/>
                </a:solidFill>
                <a:latin typeface="Gotham Book"/>
                <a:cs typeface="Gotham Book"/>
              </a:rPr>
              <a:t>aware</a:t>
            </a:r>
            <a:r>
              <a:rPr sz="496" spc="-30" dirty="0">
                <a:solidFill>
                  <a:srgbClr val="231F20"/>
                </a:solidFill>
                <a:latin typeface="Gotham Book"/>
                <a:cs typeface="Gotham Book"/>
              </a:rPr>
              <a:t> </a:t>
            </a:r>
            <a:r>
              <a:rPr sz="496" spc="-7" dirty="0">
                <a:solidFill>
                  <a:srgbClr val="231F20"/>
                </a:solidFill>
                <a:latin typeface="Gotham Book"/>
                <a:cs typeface="Gotham Book"/>
              </a:rPr>
              <a:t>of</a:t>
            </a:r>
            <a:r>
              <a:rPr sz="496" spc="-26" dirty="0">
                <a:solidFill>
                  <a:srgbClr val="231F20"/>
                </a:solidFill>
                <a:latin typeface="Gotham Book"/>
                <a:cs typeface="Gotham Book"/>
              </a:rPr>
              <a:t> </a:t>
            </a:r>
            <a:r>
              <a:rPr sz="496" spc="-13" dirty="0">
                <a:solidFill>
                  <a:srgbClr val="231F20"/>
                </a:solidFill>
                <a:latin typeface="Gotham Book"/>
                <a:cs typeface="Gotham Book"/>
              </a:rPr>
              <a:t>your</a:t>
            </a:r>
            <a:r>
              <a:rPr sz="496" spc="-26" dirty="0">
                <a:solidFill>
                  <a:srgbClr val="231F20"/>
                </a:solidFill>
                <a:latin typeface="Gotham Book"/>
                <a:cs typeface="Gotham Book"/>
              </a:rPr>
              <a:t> </a:t>
            </a:r>
            <a:r>
              <a:rPr sz="496" spc="-13" dirty="0">
                <a:solidFill>
                  <a:srgbClr val="231F20"/>
                </a:solidFill>
                <a:latin typeface="Gotham Book"/>
                <a:cs typeface="Gotham Book"/>
              </a:rPr>
              <a:t>own</a:t>
            </a:r>
            <a:r>
              <a:rPr sz="496" spc="-26" dirty="0">
                <a:solidFill>
                  <a:srgbClr val="231F20"/>
                </a:solidFill>
                <a:latin typeface="Gotham Book"/>
                <a:cs typeface="Gotham Book"/>
              </a:rPr>
              <a:t> </a:t>
            </a:r>
            <a:r>
              <a:rPr sz="496" spc="-13" dirty="0">
                <a:solidFill>
                  <a:srgbClr val="231F20"/>
                </a:solidFill>
                <a:latin typeface="Gotham Book"/>
                <a:cs typeface="Gotham Book"/>
              </a:rPr>
              <a:t>emotional</a:t>
            </a:r>
            <a:r>
              <a:rPr sz="496" spc="-30" dirty="0">
                <a:solidFill>
                  <a:srgbClr val="231F20"/>
                </a:solidFill>
                <a:latin typeface="Gotham Book"/>
                <a:cs typeface="Gotham Book"/>
              </a:rPr>
              <a:t> </a:t>
            </a:r>
            <a:r>
              <a:rPr sz="496" spc="-13" dirty="0">
                <a:solidFill>
                  <a:srgbClr val="231F20"/>
                </a:solidFill>
                <a:latin typeface="Gotham Book"/>
                <a:cs typeface="Gotham Book"/>
              </a:rPr>
              <a:t>state</a:t>
            </a:r>
            <a:r>
              <a:rPr sz="496" spc="-26" dirty="0">
                <a:solidFill>
                  <a:srgbClr val="231F20"/>
                </a:solidFill>
                <a:latin typeface="Gotham Book"/>
                <a:cs typeface="Gotham Book"/>
              </a:rPr>
              <a:t> </a:t>
            </a:r>
            <a:r>
              <a:rPr sz="496" spc="-10" dirty="0">
                <a:solidFill>
                  <a:srgbClr val="231F20"/>
                </a:solidFill>
                <a:latin typeface="Gotham Book"/>
                <a:cs typeface="Gotham Book"/>
              </a:rPr>
              <a:t>and</a:t>
            </a:r>
            <a:r>
              <a:rPr sz="496" spc="-26" dirty="0">
                <a:solidFill>
                  <a:srgbClr val="231F20"/>
                </a:solidFill>
                <a:latin typeface="Gotham Book"/>
                <a:cs typeface="Gotham Book"/>
              </a:rPr>
              <a:t> </a:t>
            </a:r>
            <a:r>
              <a:rPr sz="496" spc="-7" dirty="0">
                <a:solidFill>
                  <a:srgbClr val="231F20"/>
                </a:solidFill>
                <a:latin typeface="Gotham Book"/>
                <a:cs typeface="Gotham Book"/>
              </a:rPr>
              <a:t>be</a:t>
            </a:r>
            <a:r>
              <a:rPr sz="496" spc="-26" dirty="0">
                <a:solidFill>
                  <a:srgbClr val="231F20"/>
                </a:solidFill>
                <a:latin typeface="Gotham Book"/>
                <a:cs typeface="Gotham Book"/>
              </a:rPr>
              <a:t> </a:t>
            </a:r>
            <a:r>
              <a:rPr sz="496" spc="-13" dirty="0">
                <a:solidFill>
                  <a:srgbClr val="231F20"/>
                </a:solidFill>
                <a:latin typeface="Gotham Book"/>
                <a:cs typeface="Gotham Book"/>
              </a:rPr>
              <a:t>ready</a:t>
            </a:r>
            <a:r>
              <a:rPr sz="496" spc="-30" dirty="0">
                <a:solidFill>
                  <a:srgbClr val="231F20"/>
                </a:solidFill>
                <a:latin typeface="Gotham Book"/>
                <a:cs typeface="Gotham Book"/>
              </a:rPr>
              <a:t> </a:t>
            </a:r>
            <a:r>
              <a:rPr sz="496" spc="-10" dirty="0">
                <a:solidFill>
                  <a:srgbClr val="231F20"/>
                </a:solidFill>
                <a:latin typeface="Gotham Book"/>
                <a:cs typeface="Gotham Book"/>
              </a:rPr>
              <a:t>to</a:t>
            </a:r>
            <a:r>
              <a:rPr sz="496" spc="-26" dirty="0">
                <a:solidFill>
                  <a:srgbClr val="231F20"/>
                </a:solidFill>
                <a:latin typeface="Gotham Book"/>
                <a:cs typeface="Gotham Book"/>
              </a:rPr>
              <a:t> </a:t>
            </a:r>
            <a:r>
              <a:rPr sz="496" spc="-10" dirty="0">
                <a:solidFill>
                  <a:srgbClr val="231F20"/>
                </a:solidFill>
                <a:latin typeface="Gotham Book"/>
                <a:cs typeface="Gotham Book"/>
              </a:rPr>
              <a:t>use</a:t>
            </a:r>
            <a:r>
              <a:rPr sz="496" spc="-26" dirty="0">
                <a:solidFill>
                  <a:srgbClr val="231F20"/>
                </a:solidFill>
                <a:latin typeface="Gotham Book"/>
                <a:cs typeface="Gotham Book"/>
              </a:rPr>
              <a:t> </a:t>
            </a:r>
            <a:r>
              <a:rPr sz="496" spc="-13" dirty="0">
                <a:solidFill>
                  <a:srgbClr val="231F20"/>
                </a:solidFill>
                <a:latin typeface="Gotham Book"/>
                <a:cs typeface="Gotham Book"/>
              </a:rPr>
              <a:t>coping</a:t>
            </a:r>
            <a:r>
              <a:rPr sz="496" spc="-26" dirty="0">
                <a:solidFill>
                  <a:srgbClr val="231F20"/>
                </a:solidFill>
                <a:latin typeface="Gotham Book"/>
                <a:cs typeface="Gotham Book"/>
              </a:rPr>
              <a:t> </a:t>
            </a:r>
            <a:r>
              <a:rPr sz="496" spc="-13" dirty="0">
                <a:solidFill>
                  <a:srgbClr val="231F20"/>
                </a:solidFill>
                <a:latin typeface="Gotham Book"/>
                <a:cs typeface="Gotham Book"/>
              </a:rPr>
              <a:t>skills</a:t>
            </a:r>
            <a:r>
              <a:rPr sz="496" spc="-30" dirty="0">
                <a:solidFill>
                  <a:srgbClr val="231F20"/>
                </a:solidFill>
                <a:latin typeface="Gotham Book"/>
                <a:cs typeface="Gotham Book"/>
              </a:rPr>
              <a:t> </a:t>
            </a:r>
            <a:r>
              <a:rPr sz="496" spc="-13" dirty="0">
                <a:solidFill>
                  <a:srgbClr val="231F20"/>
                </a:solidFill>
                <a:latin typeface="Gotham Book"/>
                <a:cs typeface="Gotham Book"/>
              </a:rPr>
              <a:t>during </a:t>
            </a:r>
            <a:r>
              <a:rPr sz="496" spc="-139" dirty="0">
                <a:solidFill>
                  <a:srgbClr val="231F20"/>
                </a:solidFill>
                <a:latin typeface="Gotham Book"/>
                <a:cs typeface="Gotham Book"/>
              </a:rPr>
              <a:t> </a:t>
            </a:r>
            <a:r>
              <a:rPr sz="496" spc="-10" dirty="0">
                <a:solidFill>
                  <a:srgbClr val="231F20"/>
                </a:solidFill>
                <a:latin typeface="Gotham Book"/>
                <a:cs typeface="Gotham Book"/>
              </a:rPr>
              <a:t>this</a:t>
            </a:r>
            <a:r>
              <a:rPr sz="496" spc="-33" dirty="0">
                <a:solidFill>
                  <a:srgbClr val="231F20"/>
                </a:solidFill>
                <a:latin typeface="Gotham Book"/>
                <a:cs typeface="Gotham Book"/>
              </a:rPr>
              <a:t> </a:t>
            </a:r>
            <a:r>
              <a:rPr sz="496" spc="-13" dirty="0">
                <a:solidFill>
                  <a:srgbClr val="231F20"/>
                </a:solidFill>
                <a:latin typeface="Gotham Book"/>
                <a:cs typeface="Gotham Book"/>
              </a:rPr>
              <a:t>period.</a:t>
            </a:r>
            <a:endParaRPr sz="496">
              <a:latin typeface="Gotham Book"/>
              <a:cs typeface="Gotham Book"/>
            </a:endParaRPr>
          </a:p>
          <a:p>
            <a:pPr marL="26475">
              <a:spcBef>
                <a:spcPts val="142"/>
              </a:spcBef>
            </a:pPr>
            <a:r>
              <a:rPr sz="496" spc="-60" dirty="0">
                <a:solidFill>
                  <a:srgbClr val="231F20"/>
                </a:solidFill>
                <a:latin typeface="Gotham Book"/>
                <a:cs typeface="Gotham Book"/>
              </a:rPr>
              <a:t>T</a:t>
            </a:r>
            <a:r>
              <a:rPr sz="496" spc="3" dirty="0">
                <a:solidFill>
                  <a:srgbClr val="231F20"/>
                </a:solidFill>
                <a:latin typeface="Gotham Book"/>
                <a:cs typeface="Gotham Book"/>
              </a:rPr>
              <a:t>o</a:t>
            </a:r>
            <a:r>
              <a:rPr sz="496" dirty="0">
                <a:solidFill>
                  <a:srgbClr val="231F20"/>
                </a:solidFill>
                <a:latin typeface="Gotham Book"/>
                <a:cs typeface="Gotham Book"/>
              </a:rPr>
              <a:t> </a:t>
            </a:r>
            <a:r>
              <a:rPr sz="496" spc="3" dirty="0">
                <a:solidFill>
                  <a:srgbClr val="231F20"/>
                </a:solidFill>
                <a:latin typeface="Gotham Book"/>
                <a:cs typeface="Gotham Book"/>
              </a:rPr>
              <a:t>Do:</a:t>
            </a:r>
            <a:endParaRPr sz="496">
              <a:latin typeface="Gotham Book"/>
              <a:cs typeface="Gotham Book"/>
            </a:endParaRPr>
          </a:p>
          <a:p>
            <a:pPr marL="102119" indent="-76064">
              <a:spcBef>
                <a:spcPts val="7"/>
              </a:spcBef>
              <a:buChar char="•"/>
              <a:tabLst>
                <a:tab pos="102539" algn="l"/>
              </a:tabLst>
            </a:pPr>
            <a:r>
              <a:rPr sz="496" spc="3" dirty="0">
                <a:solidFill>
                  <a:srgbClr val="231F20"/>
                </a:solidFill>
                <a:latin typeface="Gotham Book"/>
                <a:cs typeface="Gotham Book"/>
              </a:rPr>
              <a:t>Use</a:t>
            </a:r>
            <a:r>
              <a:rPr sz="496" spc="-7" dirty="0">
                <a:solidFill>
                  <a:srgbClr val="231F20"/>
                </a:solidFill>
                <a:latin typeface="Gotham Book"/>
                <a:cs typeface="Gotham Book"/>
              </a:rPr>
              <a:t> </a:t>
            </a:r>
            <a:r>
              <a:rPr sz="496" spc="-3" dirty="0">
                <a:solidFill>
                  <a:srgbClr val="231F20"/>
                </a:solidFill>
                <a:latin typeface="Gotham Book"/>
                <a:cs typeface="Gotham Book"/>
              </a:rPr>
              <a:t>your </a:t>
            </a:r>
            <a:r>
              <a:rPr sz="496" dirty="0">
                <a:solidFill>
                  <a:srgbClr val="231F20"/>
                </a:solidFill>
                <a:latin typeface="Gotham Book"/>
                <a:cs typeface="Gotham Book"/>
              </a:rPr>
              <a:t>Safety</a:t>
            </a:r>
            <a:r>
              <a:rPr sz="496" spc="-3" dirty="0">
                <a:solidFill>
                  <a:srgbClr val="231F20"/>
                </a:solidFill>
                <a:latin typeface="Gotham Book"/>
                <a:cs typeface="Gotham Book"/>
              </a:rPr>
              <a:t> </a:t>
            </a:r>
            <a:r>
              <a:rPr sz="496" dirty="0">
                <a:solidFill>
                  <a:srgbClr val="231F20"/>
                </a:solidFill>
                <a:latin typeface="Gotham Book"/>
                <a:cs typeface="Gotham Book"/>
              </a:rPr>
              <a:t>Plan.</a:t>
            </a:r>
            <a:endParaRPr sz="496">
              <a:latin typeface="Gotham Book"/>
              <a:cs typeface="Gotham Book"/>
            </a:endParaRPr>
          </a:p>
          <a:p>
            <a:pPr marL="102119" indent="-76064">
              <a:spcBef>
                <a:spcPts val="10"/>
              </a:spcBef>
              <a:buChar char="•"/>
              <a:tabLst>
                <a:tab pos="102539" algn="l"/>
              </a:tabLst>
            </a:pPr>
            <a:r>
              <a:rPr sz="496" spc="-3" dirty="0">
                <a:solidFill>
                  <a:srgbClr val="231F20"/>
                </a:solidFill>
                <a:latin typeface="Gotham Book"/>
                <a:cs typeface="Gotham Book"/>
              </a:rPr>
              <a:t>Give</a:t>
            </a:r>
            <a:r>
              <a:rPr sz="496" dirty="0">
                <a:solidFill>
                  <a:srgbClr val="231F20"/>
                </a:solidFill>
                <a:latin typeface="Gotham Book"/>
                <a:cs typeface="Gotham Book"/>
              </a:rPr>
              <a:t> space </a:t>
            </a:r>
            <a:r>
              <a:rPr sz="496" spc="3" dirty="0">
                <a:solidFill>
                  <a:srgbClr val="231F20"/>
                </a:solidFill>
                <a:latin typeface="Gotham Book"/>
                <a:cs typeface="Gotham Book"/>
              </a:rPr>
              <a:t>as</a:t>
            </a:r>
            <a:r>
              <a:rPr sz="496" dirty="0">
                <a:solidFill>
                  <a:srgbClr val="231F20"/>
                </a:solidFill>
                <a:latin typeface="Gotham Book"/>
                <a:cs typeface="Gotham Book"/>
              </a:rPr>
              <a:t> appropriate</a:t>
            </a:r>
            <a:r>
              <a:rPr sz="496" spc="3" dirty="0">
                <a:solidFill>
                  <a:srgbClr val="231F20"/>
                </a:solidFill>
                <a:latin typeface="Gotham Book"/>
                <a:cs typeface="Gotham Book"/>
              </a:rPr>
              <a:t> </a:t>
            </a:r>
            <a:r>
              <a:rPr sz="496" spc="-3" dirty="0">
                <a:solidFill>
                  <a:srgbClr val="231F20"/>
                </a:solidFill>
                <a:latin typeface="Gotham Book"/>
                <a:cs typeface="Gotham Book"/>
              </a:rPr>
              <a:t>to</a:t>
            </a:r>
            <a:r>
              <a:rPr sz="496" dirty="0">
                <a:solidFill>
                  <a:srgbClr val="231F20"/>
                </a:solidFill>
                <a:latin typeface="Gotham Book"/>
                <a:cs typeface="Gotham Book"/>
              </a:rPr>
              <a:t> keep </a:t>
            </a:r>
            <a:r>
              <a:rPr sz="496" spc="-3" dirty="0">
                <a:solidFill>
                  <a:srgbClr val="231F20"/>
                </a:solidFill>
                <a:latin typeface="Gotham Book"/>
                <a:cs typeface="Gotham Book"/>
              </a:rPr>
              <a:t>you</a:t>
            </a:r>
            <a:r>
              <a:rPr sz="496" dirty="0">
                <a:solidFill>
                  <a:srgbClr val="231F20"/>
                </a:solidFill>
                <a:latin typeface="Gotham Book"/>
                <a:cs typeface="Gotham Book"/>
              </a:rPr>
              <a:t> </a:t>
            </a:r>
            <a:r>
              <a:rPr sz="496" spc="3" dirty="0">
                <a:solidFill>
                  <a:srgbClr val="231F20"/>
                </a:solidFill>
                <a:latin typeface="Gotham Book"/>
                <a:cs typeface="Gotham Book"/>
              </a:rPr>
              <a:t>and </a:t>
            </a:r>
            <a:r>
              <a:rPr sz="496" spc="-3" dirty="0">
                <a:solidFill>
                  <a:srgbClr val="231F20"/>
                </a:solidFill>
                <a:latin typeface="Gotham Book"/>
                <a:cs typeface="Gotham Book"/>
              </a:rPr>
              <a:t>your</a:t>
            </a:r>
            <a:r>
              <a:rPr sz="496" dirty="0">
                <a:solidFill>
                  <a:srgbClr val="231F20"/>
                </a:solidFill>
                <a:latin typeface="Gotham Book"/>
                <a:cs typeface="Gotham Book"/>
              </a:rPr>
              <a:t> child safe.</a:t>
            </a:r>
            <a:endParaRPr sz="496">
              <a:latin typeface="Gotham Book"/>
              <a:cs typeface="Gotham Book"/>
            </a:endParaRPr>
          </a:p>
          <a:p>
            <a:pPr marL="102119" indent="-76064">
              <a:spcBef>
                <a:spcPts val="7"/>
              </a:spcBef>
              <a:buChar char="•"/>
              <a:tabLst>
                <a:tab pos="102539" algn="l"/>
              </a:tabLst>
            </a:pPr>
            <a:r>
              <a:rPr sz="496" spc="3" dirty="0">
                <a:solidFill>
                  <a:srgbClr val="231F20"/>
                </a:solidFill>
                <a:latin typeface="Gotham Book"/>
                <a:cs typeface="Gotham Book"/>
              </a:rPr>
              <a:t>Use</a:t>
            </a:r>
            <a:r>
              <a:rPr sz="496" dirty="0">
                <a:solidFill>
                  <a:srgbClr val="231F20"/>
                </a:solidFill>
                <a:latin typeface="Gotham Book"/>
                <a:cs typeface="Gotham Book"/>
              </a:rPr>
              <a:t> </a:t>
            </a:r>
            <a:r>
              <a:rPr sz="496" spc="3" dirty="0">
                <a:solidFill>
                  <a:srgbClr val="231F20"/>
                </a:solidFill>
                <a:latin typeface="Gotham Book"/>
                <a:cs typeface="Gotham Book"/>
              </a:rPr>
              <a:t>small</a:t>
            </a:r>
            <a:r>
              <a:rPr sz="496" dirty="0">
                <a:solidFill>
                  <a:srgbClr val="231F20"/>
                </a:solidFill>
                <a:latin typeface="Gotham Book"/>
                <a:cs typeface="Gotham Book"/>
              </a:rPr>
              <a:t> </a:t>
            </a:r>
            <a:r>
              <a:rPr sz="496" spc="-3" dirty="0">
                <a:solidFill>
                  <a:srgbClr val="231F20"/>
                </a:solidFill>
                <a:latin typeface="Gotham Book"/>
                <a:cs typeface="Gotham Book"/>
              </a:rPr>
              <a:t>words,</a:t>
            </a:r>
            <a:r>
              <a:rPr sz="496" dirty="0">
                <a:solidFill>
                  <a:srgbClr val="231F20"/>
                </a:solidFill>
                <a:latin typeface="Gotham Book"/>
                <a:cs typeface="Gotham Book"/>
              </a:rPr>
              <a:t> </a:t>
            </a:r>
            <a:r>
              <a:rPr sz="496" spc="3" dirty="0">
                <a:solidFill>
                  <a:srgbClr val="231F20"/>
                </a:solidFill>
                <a:latin typeface="Gotham Book"/>
                <a:cs typeface="Gotham Book"/>
              </a:rPr>
              <a:t>short</a:t>
            </a:r>
            <a:r>
              <a:rPr sz="496" dirty="0">
                <a:solidFill>
                  <a:srgbClr val="231F20"/>
                </a:solidFill>
                <a:latin typeface="Gotham Book"/>
                <a:cs typeface="Gotham Book"/>
              </a:rPr>
              <a:t> sentences; </a:t>
            </a:r>
            <a:r>
              <a:rPr sz="496" spc="3" dirty="0">
                <a:solidFill>
                  <a:srgbClr val="231F20"/>
                </a:solidFill>
                <a:latin typeface="Gotham Book"/>
                <a:cs typeface="Gotham Book"/>
              </a:rPr>
              <a:t>only</a:t>
            </a:r>
            <a:r>
              <a:rPr sz="496" dirty="0">
                <a:solidFill>
                  <a:srgbClr val="231F20"/>
                </a:solidFill>
                <a:latin typeface="Gotham Book"/>
                <a:cs typeface="Gotham Book"/>
              </a:rPr>
              <a:t> </a:t>
            </a:r>
            <a:r>
              <a:rPr sz="496" spc="3" dirty="0">
                <a:solidFill>
                  <a:srgbClr val="231F20"/>
                </a:solidFill>
                <a:latin typeface="Gotham Book"/>
                <a:cs typeface="Gotham Book"/>
              </a:rPr>
              <a:t>one</a:t>
            </a:r>
            <a:r>
              <a:rPr sz="496" dirty="0">
                <a:solidFill>
                  <a:srgbClr val="231F20"/>
                </a:solidFill>
                <a:latin typeface="Gotham Book"/>
                <a:cs typeface="Gotham Book"/>
              </a:rPr>
              <a:t> </a:t>
            </a:r>
            <a:r>
              <a:rPr sz="496" spc="3" dirty="0">
                <a:solidFill>
                  <a:srgbClr val="231F20"/>
                </a:solidFill>
                <a:latin typeface="Gotham Book"/>
                <a:cs typeface="Gotham Book"/>
              </a:rPr>
              <a:t>person</a:t>
            </a:r>
            <a:r>
              <a:rPr sz="496" dirty="0">
                <a:solidFill>
                  <a:srgbClr val="231F20"/>
                </a:solidFill>
                <a:latin typeface="Gotham Book"/>
                <a:cs typeface="Gotham Book"/>
              </a:rPr>
              <a:t> </a:t>
            </a:r>
            <a:r>
              <a:rPr sz="496" spc="3" dirty="0">
                <a:solidFill>
                  <a:srgbClr val="231F20"/>
                </a:solidFill>
                <a:latin typeface="Gotham Book"/>
                <a:cs typeface="Gotham Book"/>
              </a:rPr>
              <a:t>should</a:t>
            </a:r>
            <a:r>
              <a:rPr sz="496" dirty="0">
                <a:solidFill>
                  <a:srgbClr val="231F20"/>
                </a:solidFill>
                <a:latin typeface="Gotham Book"/>
                <a:cs typeface="Gotham Book"/>
              </a:rPr>
              <a:t> talk at </a:t>
            </a:r>
            <a:r>
              <a:rPr sz="496" spc="3" dirty="0">
                <a:solidFill>
                  <a:srgbClr val="231F20"/>
                </a:solidFill>
                <a:latin typeface="Gotham Book"/>
                <a:cs typeface="Gotham Book"/>
              </a:rPr>
              <a:t>a</a:t>
            </a:r>
            <a:r>
              <a:rPr sz="496" dirty="0">
                <a:solidFill>
                  <a:srgbClr val="231F20"/>
                </a:solidFill>
                <a:latin typeface="Gotham Book"/>
                <a:cs typeface="Gotham Book"/>
              </a:rPr>
              <a:t> time.</a:t>
            </a:r>
            <a:endParaRPr sz="496">
              <a:latin typeface="Gotham Book"/>
              <a:cs typeface="Gotham Book"/>
            </a:endParaRPr>
          </a:p>
          <a:p>
            <a:pPr marL="102119" indent="-76064">
              <a:spcBef>
                <a:spcPts val="10"/>
              </a:spcBef>
              <a:buChar char="•"/>
              <a:tabLst>
                <a:tab pos="102539" algn="l"/>
              </a:tabLst>
            </a:pPr>
            <a:r>
              <a:rPr sz="496" spc="-3" dirty="0">
                <a:solidFill>
                  <a:srgbClr val="231F20"/>
                </a:solidFill>
                <a:latin typeface="Gotham Book"/>
                <a:cs typeface="Gotham Book"/>
              </a:rPr>
              <a:t>Have</a:t>
            </a:r>
            <a:r>
              <a:rPr sz="496" spc="-7" dirty="0">
                <a:solidFill>
                  <a:srgbClr val="231F20"/>
                </a:solidFill>
                <a:latin typeface="Gotham Book"/>
                <a:cs typeface="Gotham Book"/>
              </a:rPr>
              <a:t> </a:t>
            </a:r>
            <a:r>
              <a:rPr sz="496" dirty="0">
                <a:solidFill>
                  <a:srgbClr val="231F20"/>
                </a:solidFill>
                <a:latin typeface="Gotham Book"/>
                <a:cs typeface="Gotham Book"/>
              </a:rPr>
              <a:t>different</a:t>
            </a:r>
            <a:r>
              <a:rPr sz="496" spc="-7" dirty="0">
                <a:solidFill>
                  <a:srgbClr val="231F20"/>
                </a:solidFill>
                <a:latin typeface="Gotham Book"/>
                <a:cs typeface="Gotham Book"/>
              </a:rPr>
              <a:t> </a:t>
            </a:r>
            <a:r>
              <a:rPr sz="496" dirty="0">
                <a:solidFill>
                  <a:srgbClr val="231F20"/>
                </a:solidFill>
                <a:latin typeface="Gotham Book"/>
                <a:cs typeface="Gotham Book"/>
              </a:rPr>
              <a:t>expectations.</a:t>
            </a:r>
            <a:endParaRPr sz="496">
              <a:latin typeface="Gotham Book"/>
              <a:cs typeface="Gotham Book"/>
            </a:endParaRPr>
          </a:p>
        </p:txBody>
      </p:sp>
      <p:sp>
        <p:nvSpPr>
          <p:cNvPr id="8" name="object 8"/>
          <p:cNvSpPr/>
          <p:nvPr/>
        </p:nvSpPr>
        <p:spPr>
          <a:xfrm>
            <a:off x="3626461" y="289427"/>
            <a:ext cx="2442322" cy="1080387"/>
          </a:xfrm>
          <a:custGeom>
            <a:avLst/>
            <a:gdLst/>
            <a:ahLst/>
            <a:cxnLst/>
            <a:rect l="l" t="t" r="r" b="b"/>
            <a:pathLst>
              <a:path w="3690620" h="1632585">
                <a:moveTo>
                  <a:pt x="54292" y="0"/>
                </a:moveTo>
                <a:lnTo>
                  <a:pt x="33159" y="4266"/>
                </a:lnTo>
                <a:lnTo>
                  <a:pt x="15901" y="15901"/>
                </a:lnTo>
                <a:lnTo>
                  <a:pt x="4266" y="33159"/>
                </a:lnTo>
                <a:lnTo>
                  <a:pt x="0" y="54292"/>
                </a:lnTo>
                <a:lnTo>
                  <a:pt x="0" y="1578013"/>
                </a:lnTo>
                <a:lnTo>
                  <a:pt x="4266" y="1599144"/>
                </a:lnTo>
                <a:lnTo>
                  <a:pt x="15901" y="1616397"/>
                </a:lnTo>
                <a:lnTo>
                  <a:pt x="33159" y="1628028"/>
                </a:lnTo>
                <a:lnTo>
                  <a:pt x="54292" y="1632292"/>
                </a:lnTo>
                <a:lnTo>
                  <a:pt x="3636200" y="1632292"/>
                </a:lnTo>
                <a:lnTo>
                  <a:pt x="3657333" y="1628028"/>
                </a:lnTo>
                <a:lnTo>
                  <a:pt x="3674591" y="1616397"/>
                </a:lnTo>
                <a:lnTo>
                  <a:pt x="3686226" y="1599144"/>
                </a:lnTo>
                <a:lnTo>
                  <a:pt x="3690492" y="1578013"/>
                </a:lnTo>
                <a:lnTo>
                  <a:pt x="3690492" y="54292"/>
                </a:lnTo>
                <a:lnTo>
                  <a:pt x="3686226" y="33159"/>
                </a:lnTo>
                <a:lnTo>
                  <a:pt x="3674591" y="15901"/>
                </a:lnTo>
                <a:lnTo>
                  <a:pt x="3657333" y="4266"/>
                </a:lnTo>
                <a:lnTo>
                  <a:pt x="3636200" y="0"/>
                </a:lnTo>
                <a:lnTo>
                  <a:pt x="54292" y="0"/>
                </a:lnTo>
                <a:close/>
              </a:path>
            </a:pathLst>
          </a:custGeom>
          <a:ln w="12064">
            <a:solidFill>
              <a:srgbClr val="221F1F"/>
            </a:solidFill>
          </a:ln>
        </p:spPr>
        <p:txBody>
          <a:bodyPr wrap="square" lIns="0" tIns="0" rIns="0" bIns="0" rtlCol="0"/>
          <a:lstStyle/>
          <a:p>
            <a:endParaRPr sz="1191"/>
          </a:p>
        </p:txBody>
      </p:sp>
      <p:sp>
        <p:nvSpPr>
          <p:cNvPr id="9" name="object 9"/>
          <p:cNvSpPr txBox="1"/>
          <p:nvPr/>
        </p:nvSpPr>
        <p:spPr>
          <a:xfrm>
            <a:off x="1718677" y="3419728"/>
            <a:ext cx="1688026" cy="1068605"/>
          </a:xfrm>
          <a:prstGeom prst="rect">
            <a:avLst/>
          </a:prstGeom>
        </p:spPr>
        <p:txBody>
          <a:bodyPr vert="horz" wrap="square" lIns="0" tIns="25633" rIns="0" bIns="0" rtlCol="0">
            <a:spAutoFit/>
          </a:bodyPr>
          <a:lstStyle/>
          <a:p>
            <a:pPr marL="26475">
              <a:spcBef>
                <a:spcPts val="202"/>
              </a:spcBef>
            </a:pPr>
            <a:r>
              <a:rPr sz="629" spc="-3" dirty="0">
                <a:solidFill>
                  <a:srgbClr val="231F20"/>
                </a:solidFill>
                <a:latin typeface="Gotham Book"/>
                <a:cs typeface="Gotham Book"/>
              </a:rPr>
              <a:t>Baseline/Green</a:t>
            </a:r>
            <a:r>
              <a:rPr sz="629" spc="-13" dirty="0">
                <a:solidFill>
                  <a:srgbClr val="231F20"/>
                </a:solidFill>
                <a:latin typeface="Gotham Book"/>
                <a:cs typeface="Gotham Book"/>
              </a:rPr>
              <a:t> </a:t>
            </a:r>
            <a:r>
              <a:rPr sz="629" spc="-7" dirty="0">
                <a:solidFill>
                  <a:srgbClr val="231F20"/>
                </a:solidFill>
                <a:latin typeface="Gotham Book"/>
                <a:cs typeface="Gotham Book"/>
              </a:rPr>
              <a:t>Zone</a:t>
            </a:r>
            <a:endParaRPr sz="629">
              <a:latin typeface="Gotham Book"/>
              <a:cs typeface="Gotham Book"/>
            </a:endParaRPr>
          </a:p>
          <a:p>
            <a:pPr marL="26475" marR="40343">
              <a:lnSpc>
                <a:spcPct val="101299"/>
              </a:lnSpc>
              <a:spcBef>
                <a:spcPts val="113"/>
              </a:spcBef>
            </a:pPr>
            <a:r>
              <a:rPr sz="496" spc="3" dirty="0">
                <a:solidFill>
                  <a:srgbClr val="231F20"/>
                </a:solidFill>
                <a:latin typeface="Gotham Book"/>
                <a:cs typeface="Gotham Book"/>
              </a:rPr>
              <a:t>Baseline </a:t>
            </a:r>
            <a:r>
              <a:rPr sz="496" dirty="0">
                <a:solidFill>
                  <a:srgbClr val="231F20"/>
                </a:solidFill>
                <a:latin typeface="Gotham Book"/>
                <a:cs typeface="Gotham Book"/>
              </a:rPr>
              <a:t>behavior is behavior that is </a:t>
            </a:r>
            <a:r>
              <a:rPr sz="496" spc="3" dirty="0">
                <a:solidFill>
                  <a:srgbClr val="231F20"/>
                </a:solidFill>
                <a:latin typeface="Gotham Book"/>
                <a:cs typeface="Gotham Book"/>
              </a:rPr>
              <a:t>“normal” or </a:t>
            </a:r>
            <a:r>
              <a:rPr sz="496" spc="7" dirty="0">
                <a:solidFill>
                  <a:srgbClr val="231F20"/>
                </a:solidFill>
                <a:latin typeface="Gotham Book"/>
                <a:cs typeface="Gotham Book"/>
              </a:rPr>
              <a:t> </a:t>
            </a:r>
            <a:r>
              <a:rPr sz="496" dirty="0">
                <a:solidFill>
                  <a:srgbClr val="231F20"/>
                </a:solidFill>
                <a:latin typeface="Gotham Book"/>
                <a:cs typeface="Gotham Book"/>
              </a:rPr>
              <a:t>typical. It </a:t>
            </a:r>
            <a:r>
              <a:rPr sz="496" spc="3" dirty="0">
                <a:solidFill>
                  <a:srgbClr val="231F20"/>
                </a:solidFill>
                <a:latin typeface="Gotham Book"/>
                <a:cs typeface="Gotham Book"/>
              </a:rPr>
              <a:t>looks </a:t>
            </a:r>
            <a:r>
              <a:rPr sz="496" dirty="0">
                <a:solidFill>
                  <a:srgbClr val="231F20"/>
                </a:solidFill>
                <a:latin typeface="Gotham Book"/>
                <a:cs typeface="Gotham Book"/>
              </a:rPr>
              <a:t>different for </a:t>
            </a:r>
            <a:r>
              <a:rPr sz="496" spc="-3" dirty="0">
                <a:solidFill>
                  <a:srgbClr val="231F20"/>
                </a:solidFill>
                <a:latin typeface="Gotham Book"/>
                <a:cs typeface="Gotham Book"/>
              </a:rPr>
              <a:t>everyone. </a:t>
            </a:r>
            <a:r>
              <a:rPr sz="496" dirty="0">
                <a:solidFill>
                  <a:srgbClr val="231F20"/>
                </a:solidFill>
                <a:latin typeface="Gotham Book"/>
                <a:cs typeface="Gotham Book"/>
              </a:rPr>
              <a:t>This is </a:t>
            </a:r>
            <a:r>
              <a:rPr sz="496" spc="3" dirty="0">
                <a:solidFill>
                  <a:srgbClr val="231F20"/>
                </a:solidFill>
                <a:latin typeface="Gotham Book"/>
                <a:cs typeface="Gotham Book"/>
              </a:rPr>
              <a:t>the </a:t>
            </a:r>
            <a:r>
              <a:rPr sz="496" spc="7" dirty="0">
                <a:solidFill>
                  <a:srgbClr val="231F20"/>
                </a:solidFill>
                <a:latin typeface="Gotham Book"/>
                <a:cs typeface="Gotham Book"/>
              </a:rPr>
              <a:t> </a:t>
            </a:r>
            <a:r>
              <a:rPr sz="496" dirty="0">
                <a:solidFill>
                  <a:srgbClr val="231F20"/>
                </a:solidFill>
                <a:latin typeface="Gotham Book"/>
                <a:cs typeface="Gotham Book"/>
              </a:rPr>
              <a:t>best </a:t>
            </a:r>
            <a:r>
              <a:rPr sz="496" spc="3" dirty="0">
                <a:solidFill>
                  <a:srgbClr val="231F20"/>
                </a:solidFill>
                <a:latin typeface="Gotham Book"/>
                <a:cs typeface="Gotham Book"/>
              </a:rPr>
              <a:t>time </a:t>
            </a:r>
            <a:r>
              <a:rPr sz="496" spc="-3" dirty="0">
                <a:solidFill>
                  <a:srgbClr val="231F20"/>
                </a:solidFill>
                <a:latin typeface="Gotham Book"/>
                <a:cs typeface="Gotham Book"/>
              </a:rPr>
              <a:t>to </a:t>
            </a:r>
            <a:r>
              <a:rPr sz="496" dirty="0">
                <a:solidFill>
                  <a:srgbClr val="231F20"/>
                </a:solidFill>
                <a:latin typeface="Gotham Book"/>
                <a:cs typeface="Gotham Book"/>
              </a:rPr>
              <a:t>talk </a:t>
            </a:r>
            <a:r>
              <a:rPr sz="496" spc="3" dirty="0">
                <a:solidFill>
                  <a:srgbClr val="231F20"/>
                </a:solidFill>
                <a:latin typeface="Gotham Book"/>
                <a:cs typeface="Gotham Book"/>
              </a:rPr>
              <a:t>about </a:t>
            </a:r>
            <a:r>
              <a:rPr sz="496" dirty="0">
                <a:solidFill>
                  <a:srgbClr val="231F20"/>
                </a:solidFill>
                <a:latin typeface="Gotham Book"/>
                <a:cs typeface="Gotham Book"/>
              </a:rPr>
              <a:t>difficult topics, </a:t>
            </a:r>
            <a:r>
              <a:rPr sz="496" spc="3" dirty="0">
                <a:solidFill>
                  <a:srgbClr val="231F20"/>
                </a:solidFill>
                <a:latin typeface="Gotham Book"/>
                <a:cs typeface="Gotham Book"/>
              </a:rPr>
              <a:t>such as </a:t>
            </a:r>
            <a:r>
              <a:rPr sz="496" dirty="0">
                <a:solidFill>
                  <a:srgbClr val="231F20"/>
                </a:solidFill>
                <a:latin typeface="Gotham Book"/>
                <a:cs typeface="Gotham Book"/>
              </a:rPr>
              <a:t>new </a:t>
            </a:r>
            <a:r>
              <a:rPr sz="496" spc="-139" dirty="0">
                <a:solidFill>
                  <a:srgbClr val="231F20"/>
                </a:solidFill>
                <a:latin typeface="Gotham Book"/>
                <a:cs typeface="Gotham Book"/>
              </a:rPr>
              <a:t> </a:t>
            </a:r>
            <a:r>
              <a:rPr sz="496" dirty="0">
                <a:solidFill>
                  <a:srgbClr val="231F20"/>
                </a:solidFill>
                <a:latin typeface="Gotham Book"/>
                <a:cs typeface="Gotham Book"/>
              </a:rPr>
              <a:t>rules</a:t>
            </a:r>
            <a:r>
              <a:rPr sz="496" spc="-3" dirty="0">
                <a:solidFill>
                  <a:srgbClr val="231F20"/>
                </a:solidFill>
                <a:latin typeface="Gotham Book"/>
                <a:cs typeface="Gotham Book"/>
              </a:rPr>
              <a:t> </a:t>
            </a:r>
            <a:r>
              <a:rPr sz="496" spc="3" dirty="0">
                <a:solidFill>
                  <a:srgbClr val="231F20"/>
                </a:solidFill>
                <a:latin typeface="Gotham Book"/>
                <a:cs typeface="Gotham Book"/>
              </a:rPr>
              <a:t>and</a:t>
            </a:r>
            <a:r>
              <a:rPr sz="496" dirty="0">
                <a:solidFill>
                  <a:srgbClr val="231F20"/>
                </a:solidFill>
                <a:latin typeface="Gotham Book"/>
                <a:cs typeface="Gotham Book"/>
              </a:rPr>
              <a:t> new </a:t>
            </a:r>
            <a:r>
              <a:rPr sz="496" spc="3" dirty="0">
                <a:solidFill>
                  <a:srgbClr val="231F20"/>
                </a:solidFill>
                <a:latin typeface="Gotham Book"/>
                <a:cs typeface="Gotham Book"/>
              </a:rPr>
              <a:t>schedules.</a:t>
            </a:r>
            <a:endParaRPr sz="496">
              <a:latin typeface="Gotham Book"/>
              <a:cs typeface="Gotham Book"/>
            </a:endParaRPr>
          </a:p>
          <a:p>
            <a:pPr marL="26475">
              <a:spcBef>
                <a:spcPts val="142"/>
              </a:spcBef>
            </a:pPr>
            <a:r>
              <a:rPr sz="496" spc="-60" dirty="0">
                <a:solidFill>
                  <a:srgbClr val="231F20"/>
                </a:solidFill>
                <a:latin typeface="Gotham Book"/>
                <a:cs typeface="Gotham Book"/>
              </a:rPr>
              <a:t>T</a:t>
            </a:r>
            <a:r>
              <a:rPr sz="496" spc="3" dirty="0">
                <a:solidFill>
                  <a:srgbClr val="231F20"/>
                </a:solidFill>
                <a:latin typeface="Gotham Book"/>
                <a:cs typeface="Gotham Book"/>
              </a:rPr>
              <a:t>o</a:t>
            </a:r>
            <a:r>
              <a:rPr sz="496" dirty="0">
                <a:solidFill>
                  <a:srgbClr val="231F20"/>
                </a:solidFill>
                <a:latin typeface="Gotham Book"/>
                <a:cs typeface="Gotham Book"/>
              </a:rPr>
              <a:t> </a:t>
            </a:r>
            <a:r>
              <a:rPr sz="496" spc="3" dirty="0">
                <a:solidFill>
                  <a:srgbClr val="231F20"/>
                </a:solidFill>
                <a:latin typeface="Gotham Book"/>
                <a:cs typeface="Gotham Book"/>
              </a:rPr>
              <a:t>Do:</a:t>
            </a:r>
            <a:endParaRPr sz="496">
              <a:latin typeface="Gotham Book"/>
              <a:cs typeface="Gotham Book"/>
            </a:endParaRPr>
          </a:p>
          <a:p>
            <a:pPr marL="26475" marR="126493">
              <a:lnSpc>
                <a:spcPct val="101299"/>
              </a:lnSpc>
            </a:pPr>
            <a:r>
              <a:rPr sz="496" spc="3" dirty="0">
                <a:solidFill>
                  <a:srgbClr val="231F20"/>
                </a:solidFill>
                <a:latin typeface="Gotham Book"/>
                <a:cs typeface="Gotham Book"/>
              </a:rPr>
              <a:t>Be </a:t>
            </a:r>
            <a:r>
              <a:rPr sz="496" dirty="0">
                <a:solidFill>
                  <a:srgbClr val="231F20"/>
                </a:solidFill>
                <a:latin typeface="Gotham Book"/>
                <a:cs typeface="Gotham Book"/>
              </a:rPr>
              <a:t>proactive: </a:t>
            </a:r>
            <a:r>
              <a:rPr sz="496" spc="-3" dirty="0">
                <a:solidFill>
                  <a:srgbClr val="231F20"/>
                </a:solidFill>
                <a:latin typeface="Gotham Book"/>
                <a:cs typeface="Gotham Book"/>
              </a:rPr>
              <a:t>There </a:t>
            </a:r>
            <a:r>
              <a:rPr sz="496" dirty="0">
                <a:solidFill>
                  <a:srgbClr val="231F20"/>
                </a:solidFill>
                <a:latin typeface="Gotham Book"/>
                <a:cs typeface="Gotham Book"/>
              </a:rPr>
              <a:t>will </a:t>
            </a:r>
            <a:r>
              <a:rPr sz="496" spc="-3" dirty="0">
                <a:solidFill>
                  <a:srgbClr val="231F20"/>
                </a:solidFill>
                <a:latin typeface="Gotham Book"/>
                <a:cs typeface="Gotham Book"/>
              </a:rPr>
              <a:t>always </a:t>
            </a:r>
            <a:r>
              <a:rPr sz="496" spc="3" dirty="0">
                <a:solidFill>
                  <a:srgbClr val="231F20"/>
                </a:solidFill>
                <a:latin typeface="Gotham Book"/>
                <a:cs typeface="Gotham Book"/>
              </a:rPr>
              <a:t>be </a:t>
            </a:r>
            <a:r>
              <a:rPr sz="496" dirty="0">
                <a:solidFill>
                  <a:srgbClr val="231F20"/>
                </a:solidFill>
                <a:latin typeface="Gotham Book"/>
                <a:cs typeface="Gotham Book"/>
              </a:rPr>
              <a:t>problems, </a:t>
            </a:r>
            <a:r>
              <a:rPr sz="496" spc="3" dirty="0">
                <a:solidFill>
                  <a:srgbClr val="231F20"/>
                </a:solidFill>
                <a:latin typeface="Gotham Book"/>
                <a:cs typeface="Gotham Book"/>
              </a:rPr>
              <a:t>but </a:t>
            </a:r>
            <a:r>
              <a:rPr sz="496" spc="-139" dirty="0">
                <a:solidFill>
                  <a:srgbClr val="231F20"/>
                </a:solidFill>
                <a:latin typeface="Gotham Book"/>
                <a:cs typeface="Gotham Book"/>
              </a:rPr>
              <a:t> </a:t>
            </a:r>
            <a:r>
              <a:rPr sz="496" dirty="0">
                <a:solidFill>
                  <a:srgbClr val="231F20"/>
                </a:solidFill>
                <a:latin typeface="Gotham Book"/>
                <a:cs typeface="Gotham Book"/>
              </a:rPr>
              <a:t>there </a:t>
            </a:r>
            <a:r>
              <a:rPr sz="496" spc="-3" dirty="0">
                <a:solidFill>
                  <a:srgbClr val="231F20"/>
                </a:solidFill>
                <a:latin typeface="Gotham Book"/>
                <a:cs typeface="Gotham Book"/>
              </a:rPr>
              <a:t>are</a:t>
            </a:r>
            <a:r>
              <a:rPr sz="496" dirty="0">
                <a:solidFill>
                  <a:srgbClr val="231F20"/>
                </a:solidFill>
                <a:latin typeface="Gotham Book"/>
                <a:cs typeface="Gotham Book"/>
              </a:rPr>
              <a:t> </a:t>
            </a:r>
            <a:r>
              <a:rPr sz="496" spc="-3" dirty="0">
                <a:solidFill>
                  <a:srgbClr val="231F20"/>
                </a:solidFill>
                <a:latin typeface="Gotham Book"/>
                <a:cs typeface="Gotham Book"/>
              </a:rPr>
              <a:t>strategies</a:t>
            </a:r>
            <a:r>
              <a:rPr sz="496" spc="3" dirty="0">
                <a:solidFill>
                  <a:srgbClr val="231F20"/>
                </a:solidFill>
                <a:latin typeface="Gotham Book"/>
                <a:cs typeface="Gotham Book"/>
              </a:rPr>
              <a:t> </a:t>
            </a:r>
            <a:r>
              <a:rPr sz="496" spc="-3" dirty="0">
                <a:solidFill>
                  <a:srgbClr val="231F20"/>
                </a:solidFill>
                <a:latin typeface="Gotham Book"/>
                <a:cs typeface="Gotham Book"/>
              </a:rPr>
              <a:t>you</a:t>
            </a:r>
            <a:r>
              <a:rPr sz="496" dirty="0">
                <a:solidFill>
                  <a:srgbClr val="231F20"/>
                </a:solidFill>
                <a:latin typeface="Gotham Book"/>
                <a:cs typeface="Gotham Book"/>
              </a:rPr>
              <a:t> </a:t>
            </a:r>
            <a:r>
              <a:rPr sz="496" spc="3" dirty="0">
                <a:solidFill>
                  <a:srgbClr val="231F20"/>
                </a:solidFill>
                <a:latin typeface="Gotham Book"/>
                <a:cs typeface="Gotham Book"/>
              </a:rPr>
              <a:t>can use</a:t>
            </a:r>
            <a:r>
              <a:rPr sz="496" dirty="0">
                <a:solidFill>
                  <a:srgbClr val="231F20"/>
                </a:solidFill>
                <a:latin typeface="Gotham Book"/>
                <a:cs typeface="Gotham Book"/>
              </a:rPr>
              <a:t> </a:t>
            </a:r>
            <a:r>
              <a:rPr sz="496" spc="-3" dirty="0">
                <a:solidFill>
                  <a:srgbClr val="231F20"/>
                </a:solidFill>
                <a:latin typeface="Gotham Book"/>
                <a:cs typeface="Gotham Book"/>
              </a:rPr>
              <a:t>to</a:t>
            </a:r>
            <a:r>
              <a:rPr sz="496" spc="3" dirty="0">
                <a:solidFill>
                  <a:srgbClr val="231F20"/>
                </a:solidFill>
                <a:latin typeface="Gotham Book"/>
                <a:cs typeface="Gotham Book"/>
              </a:rPr>
              <a:t> </a:t>
            </a:r>
            <a:r>
              <a:rPr sz="496" spc="-3" dirty="0">
                <a:solidFill>
                  <a:srgbClr val="231F20"/>
                </a:solidFill>
                <a:latin typeface="Gotham Book"/>
                <a:cs typeface="Gotham Book"/>
              </a:rPr>
              <a:t>reduce</a:t>
            </a:r>
            <a:r>
              <a:rPr sz="496" dirty="0">
                <a:solidFill>
                  <a:srgbClr val="231F20"/>
                </a:solidFill>
                <a:latin typeface="Gotham Book"/>
                <a:cs typeface="Gotham Book"/>
              </a:rPr>
              <a:t> </a:t>
            </a:r>
            <a:r>
              <a:rPr sz="496" spc="3" dirty="0">
                <a:solidFill>
                  <a:srgbClr val="231F20"/>
                </a:solidFill>
                <a:latin typeface="Gotham Book"/>
                <a:cs typeface="Gotham Book"/>
              </a:rPr>
              <a:t>them.</a:t>
            </a:r>
            <a:endParaRPr sz="496">
              <a:latin typeface="Gotham Book"/>
              <a:cs typeface="Gotham Book"/>
            </a:endParaRPr>
          </a:p>
          <a:p>
            <a:pPr marL="102119" indent="-76064">
              <a:spcBef>
                <a:spcPts val="7"/>
              </a:spcBef>
              <a:buChar char="•"/>
              <a:tabLst>
                <a:tab pos="102539" algn="l"/>
              </a:tabLst>
            </a:pPr>
            <a:r>
              <a:rPr sz="496" dirty="0">
                <a:solidFill>
                  <a:srgbClr val="231F20"/>
                </a:solidFill>
                <a:latin typeface="Gotham Book"/>
                <a:cs typeface="Gotham Book"/>
              </a:rPr>
              <a:t>Problem</a:t>
            </a:r>
            <a:r>
              <a:rPr sz="496" spc="-10" dirty="0">
                <a:solidFill>
                  <a:srgbClr val="231F20"/>
                </a:solidFill>
                <a:latin typeface="Gotham Book"/>
                <a:cs typeface="Gotham Book"/>
              </a:rPr>
              <a:t> </a:t>
            </a:r>
            <a:r>
              <a:rPr sz="496" spc="-3" dirty="0">
                <a:solidFill>
                  <a:srgbClr val="231F20"/>
                </a:solidFill>
                <a:latin typeface="Gotham Book"/>
                <a:cs typeface="Gotham Book"/>
              </a:rPr>
              <a:t>solve.</a:t>
            </a:r>
            <a:endParaRPr sz="496">
              <a:latin typeface="Gotham Book"/>
              <a:cs typeface="Gotham Book"/>
            </a:endParaRPr>
          </a:p>
          <a:p>
            <a:pPr marL="102119" indent="-76064">
              <a:spcBef>
                <a:spcPts val="10"/>
              </a:spcBef>
              <a:buChar char="•"/>
              <a:tabLst>
                <a:tab pos="102539" algn="l"/>
              </a:tabLst>
            </a:pPr>
            <a:r>
              <a:rPr sz="496" dirty="0">
                <a:solidFill>
                  <a:srgbClr val="231F20"/>
                </a:solidFill>
                <a:latin typeface="Gotham Book"/>
                <a:cs typeface="Gotham Book"/>
              </a:rPr>
              <a:t>Practice</a:t>
            </a:r>
            <a:r>
              <a:rPr sz="496" spc="-3" dirty="0">
                <a:solidFill>
                  <a:srgbClr val="231F20"/>
                </a:solidFill>
                <a:latin typeface="Gotham Book"/>
                <a:cs typeface="Gotham Book"/>
              </a:rPr>
              <a:t> </a:t>
            </a:r>
            <a:r>
              <a:rPr sz="496" spc="3" dirty="0">
                <a:solidFill>
                  <a:srgbClr val="231F20"/>
                </a:solidFill>
                <a:latin typeface="Gotham Book"/>
                <a:cs typeface="Gotham Book"/>
              </a:rPr>
              <a:t>and</a:t>
            </a:r>
            <a:r>
              <a:rPr sz="496" spc="-3" dirty="0">
                <a:solidFill>
                  <a:srgbClr val="231F20"/>
                </a:solidFill>
                <a:latin typeface="Gotham Book"/>
                <a:cs typeface="Gotham Book"/>
              </a:rPr>
              <a:t> </a:t>
            </a:r>
            <a:r>
              <a:rPr sz="496" spc="3" dirty="0">
                <a:solidFill>
                  <a:srgbClr val="231F20"/>
                </a:solidFill>
                <a:latin typeface="Gotham Book"/>
                <a:cs typeface="Gotham Book"/>
              </a:rPr>
              <a:t>model</a:t>
            </a:r>
            <a:r>
              <a:rPr sz="496" spc="-3" dirty="0">
                <a:solidFill>
                  <a:srgbClr val="231F20"/>
                </a:solidFill>
                <a:latin typeface="Gotham Book"/>
                <a:cs typeface="Gotham Book"/>
              </a:rPr>
              <a:t> </a:t>
            </a:r>
            <a:r>
              <a:rPr sz="496" dirty="0">
                <a:solidFill>
                  <a:srgbClr val="231F20"/>
                </a:solidFill>
                <a:latin typeface="Gotham Book"/>
                <a:cs typeface="Gotham Book"/>
              </a:rPr>
              <a:t>coping</a:t>
            </a:r>
            <a:r>
              <a:rPr sz="496" spc="-3" dirty="0">
                <a:solidFill>
                  <a:srgbClr val="231F20"/>
                </a:solidFill>
                <a:latin typeface="Gotham Book"/>
                <a:cs typeface="Gotham Book"/>
              </a:rPr>
              <a:t> </a:t>
            </a:r>
            <a:r>
              <a:rPr sz="496" dirty="0">
                <a:solidFill>
                  <a:srgbClr val="231F20"/>
                </a:solidFill>
                <a:latin typeface="Gotham Book"/>
                <a:cs typeface="Gotham Book"/>
              </a:rPr>
              <a:t>skills.</a:t>
            </a:r>
            <a:endParaRPr sz="496">
              <a:latin typeface="Gotham Book"/>
              <a:cs typeface="Gotham Book"/>
            </a:endParaRPr>
          </a:p>
          <a:p>
            <a:pPr marL="102119" indent="-76064">
              <a:spcBef>
                <a:spcPts val="7"/>
              </a:spcBef>
              <a:buChar char="•"/>
              <a:tabLst>
                <a:tab pos="102539" algn="l"/>
              </a:tabLst>
            </a:pPr>
            <a:r>
              <a:rPr sz="496" dirty="0">
                <a:solidFill>
                  <a:srgbClr val="231F20"/>
                </a:solidFill>
                <a:latin typeface="Gotham Book"/>
                <a:cs typeface="Gotham Book"/>
              </a:rPr>
              <a:t>Safe</a:t>
            </a:r>
            <a:r>
              <a:rPr sz="496" spc="-7" dirty="0">
                <a:solidFill>
                  <a:srgbClr val="231F20"/>
                </a:solidFill>
                <a:latin typeface="Gotham Book"/>
                <a:cs typeface="Gotham Book"/>
              </a:rPr>
              <a:t> </a:t>
            </a:r>
            <a:r>
              <a:rPr sz="496" dirty="0">
                <a:solidFill>
                  <a:srgbClr val="231F20"/>
                </a:solidFill>
                <a:latin typeface="Gotham Book"/>
                <a:cs typeface="Gotham Book"/>
              </a:rPr>
              <a:t>proof</a:t>
            </a:r>
            <a:r>
              <a:rPr sz="496" spc="-3" dirty="0">
                <a:solidFill>
                  <a:srgbClr val="231F20"/>
                </a:solidFill>
                <a:latin typeface="Gotham Book"/>
                <a:cs typeface="Gotham Book"/>
              </a:rPr>
              <a:t> your </a:t>
            </a:r>
            <a:r>
              <a:rPr sz="496" dirty="0">
                <a:solidFill>
                  <a:srgbClr val="231F20"/>
                </a:solidFill>
                <a:latin typeface="Gotham Book"/>
                <a:cs typeface="Gotham Book"/>
              </a:rPr>
              <a:t>home.</a:t>
            </a:r>
            <a:endParaRPr sz="496">
              <a:latin typeface="Gotham Book"/>
              <a:cs typeface="Gotham Book"/>
            </a:endParaRPr>
          </a:p>
          <a:p>
            <a:pPr marL="102119" indent="-76064">
              <a:spcBef>
                <a:spcPts val="10"/>
              </a:spcBef>
              <a:buChar char="•"/>
              <a:tabLst>
                <a:tab pos="102539" algn="l"/>
              </a:tabLst>
            </a:pPr>
            <a:r>
              <a:rPr sz="496" spc="3" dirty="0">
                <a:solidFill>
                  <a:srgbClr val="231F20"/>
                </a:solidFill>
                <a:latin typeface="Gotham Book"/>
                <a:cs typeface="Gotham Book"/>
              </a:rPr>
              <a:t>Use</a:t>
            </a:r>
            <a:r>
              <a:rPr sz="496" spc="-7" dirty="0">
                <a:solidFill>
                  <a:srgbClr val="231F20"/>
                </a:solidFill>
                <a:latin typeface="Gotham Book"/>
                <a:cs typeface="Gotham Book"/>
              </a:rPr>
              <a:t> </a:t>
            </a:r>
            <a:r>
              <a:rPr sz="496" spc="3" dirty="0">
                <a:solidFill>
                  <a:srgbClr val="231F20"/>
                </a:solidFill>
                <a:latin typeface="Gotham Book"/>
                <a:cs typeface="Gotham Book"/>
              </a:rPr>
              <a:t>and</a:t>
            </a:r>
            <a:r>
              <a:rPr sz="496" spc="-3" dirty="0">
                <a:solidFill>
                  <a:srgbClr val="231F20"/>
                </a:solidFill>
                <a:latin typeface="Gotham Book"/>
                <a:cs typeface="Gotham Book"/>
              </a:rPr>
              <a:t> </a:t>
            </a:r>
            <a:r>
              <a:rPr sz="496" dirty="0">
                <a:solidFill>
                  <a:srgbClr val="231F20"/>
                </a:solidFill>
                <a:latin typeface="Gotham Book"/>
                <a:cs typeface="Gotham Book"/>
              </a:rPr>
              <a:t>update</a:t>
            </a:r>
            <a:r>
              <a:rPr sz="496" spc="-3" dirty="0">
                <a:solidFill>
                  <a:srgbClr val="231F20"/>
                </a:solidFill>
                <a:latin typeface="Gotham Book"/>
                <a:cs typeface="Gotham Book"/>
              </a:rPr>
              <a:t> </a:t>
            </a:r>
            <a:r>
              <a:rPr sz="496" spc="3" dirty="0">
                <a:solidFill>
                  <a:srgbClr val="231F20"/>
                </a:solidFill>
                <a:latin typeface="Gotham Book"/>
                <a:cs typeface="Gotham Book"/>
              </a:rPr>
              <a:t>the</a:t>
            </a:r>
            <a:r>
              <a:rPr sz="496" spc="-3" dirty="0">
                <a:solidFill>
                  <a:srgbClr val="231F20"/>
                </a:solidFill>
                <a:latin typeface="Gotham Book"/>
                <a:cs typeface="Gotham Book"/>
              </a:rPr>
              <a:t> </a:t>
            </a:r>
            <a:r>
              <a:rPr sz="496" dirty="0">
                <a:solidFill>
                  <a:srgbClr val="231F20"/>
                </a:solidFill>
                <a:latin typeface="Gotham Book"/>
                <a:cs typeface="Gotham Book"/>
              </a:rPr>
              <a:t>Coping</a:t>
            </a:r>
            <a:r>
              <a:rPr sz="496" spc="-3" dirty="0">
                <a:solidFill>
                  <a:srgbClr val="231F20"/>
                </a:solidFill>
                <a:latin typeface="Gotham Book"/>
                <a:cs typeface="Gotham Book"/>
              </a:rPr>
              <a:t> </a:t>
            </a:r>
            <a:r>
              <a:rPr sz="496" dirty="0">
                <a:solidFill>
                  <a:srgbClr val="231F20"/>
                </a:solidFill>
                <a:latin typeface="Gotham Book"/>
                <a:cs typeface="Gotham Book"/>
              </a:rPr>
              <a:t>Card.</a:t>
            </a:r>
            <a:endParaRPr sz="496">
              <a:latin typeface="Gotham Book"/>
              <a:cs typeface="Gotham Book"/>
            </a:endParaRPr>
          </a:p>
          <a:p>
            <a:pPr marL="102119" indent="-76064">
              <a:spcBef>
                <a:spcPts val="7"/>
              </a:spcBef>
              <a:buChar char="•"/>
              <a:tabLst>
                <a:tab pos="102539" algn="l"/>
              </a:tabLst>
            </a:pPr>
            <a:r>
              <a:rPr sz="496" spc="-3" dirty="0">
                <a:solidFill>
                  <a:srgbClr val="231F20"/>
                </a:solidFill>
                <a:latin typeface="Gotham Book"/>
                <a:cs typeface="Gotham Book"/>
              </a:rPr>
              <a:t>Create</a:t>
            </a:r>
            <a:r>
              <a:rPr sz="496" spc="-7" dirty="0">
                <a:solidFill>
                  <a:srgbClr val="231F20"/>
                </a:solidFill>
                <a:latin typeface="Gotham Book"/>
                <a:cs typeface="Gotham Book"/>
              </a:rPr>
              <a:t> </a:t>
            </a:r>
            <a:r>
              <a:rPr sz="496" spc="3" dirty="0">
                <a:solidFill>
                  <a:srgbClr val="231F20"/>
                </a:solidFill>
                <a:latin typeface="Gotham Book"/>
                <a:cs typeface="Gotham Book"/>
              </a:rPr>
              <a:t>a</a:t>
            </a:r>
            <a:r>
              <a:rPr sz="496" spc="-3" dirty="0">
                <a:solidFill>
                  <a:srgbClr val="231F20"/>
                </a:solidFill>
                <a:latin typeface="Gotham Book"/>
                <a:cs typeface="Gotham Book"/>
              </a:rPr>
              <a:t> </a:t>
            </a:r>
            <a:r>
              <a:rPr sz="496" dirty="0">
                <a:solidFill>
                  <a:srgbClr val="231F20"/>
                </a:solidFill>
                <a:latin typeface="Gotham Book"/>
                <a:cs typeface="Gotham Book"/>
              </a:rPr>
              <a:t>Safety</a:t>
            </a:r>
            <a:r>
              <a:rPr sz="496" spc="-3" dirty="0">
                <a:solidFill>
                  <a:srgbClr val="231F20"/>
                </a:solidFill>
                <a:latin typeface="Gotham Book"/>
                <a:cs typeface="Gotham Book"/>
              </a:rPr>
              <a:t> </a:t>
            </a:r>
            <a:r>
              <a:rPr sz="496" dirty="0">
                <a:solidFill>
                  <a:srgbClr val="231F20"/>
                </a:solidFill>
                <a:latin typeface="Gotham Book"/>
                <a:cs typeface="Gotham Book"/>
              </a:rPr>
              <a:t>Plan.</a:t>
            </a:r>
            <a:endParaRPr sz="496">
              <a:latin typeface="Gotham Book"/>
              <a:cs typeface="Gotham Book"/>
            </a:endParaRPr>
          </a:p>
        </p:txBody>
      </p:sp>
      <p:sp>
        <p:nvSpPr>
          <p:cNvPr id="10" name="object 10"/>
          <p:cNvSpPr/>
          <p:nvPr/>
        </p:nvSpPr>
        <p:spPr>
          <a:xfrm>
            <a:off x="1709424" y="3425738"/>
            <a:ext cx="1706516" cy="1117366"/>
          </a:xfrm>
          <a:custGeom>
            <a:avLst/>
            <a:gdLst/>
            <a:ahLst/>
            <a:cxnLst/>
            <a:rect l="l" t="t" r="r" b="b"/>
            <a:pathLst>
              <a:path w="2578735" h="1688465">
                <a:moveTo>
                  <a:pt x="54292" y="0"/>
                </a:moveTo>
                <a:lnTo>
                  <a:pt x="33159" y="4266"/>
                </a:lnTo>
                <a:lnTo>
                  <a:pt x="15901" y="15901"/>
                </a:lnTo>
                <a:lnTo>
                  <a:pt x="4266" y="33159"/>
                </a:lnTo>
                <a:lnTo>
                  <a:pt x="0" y="54292"/>
                </a:lnTo>
                <a:lnTo>
                  <a:pt x="0" y="1633702"/>
                </a:lnTo>
                <a:lnTo>
                  <a:pt x="4266" y="1654835"/>
                </a:lnTo>
                <a:lnTo>
                  <a:pt x="15901" y="1672093"/>
                </a:lnTo>
                <a:lnTo>
                  <a:pt x="33159" y="1683728"/>
                </a:lnTo>
                <a:lnTo>
                  <a:pt x="54292" y="1687995"/>
                </a:lnTo>
                <a:lnTo>
                  <a:pt x="2524442" y="1687995"/>
                </a:lnTo>
                <a:lnTo>
                  <a:pt x="2545575" y="1683728"/>
                </a:lnTo>
                <a:lnTo>
                  <a:pt x="2562833" y="1672093"/>
                </a:lnTo>
                <a:lnTo>
                  <a:pt x="2574468" y="1654835"/>
                </a:lnTo>
                <a:lnTo>
                  <a:pt x="2578735" y="1633702"/>
                </a:lnTo>
                <a:lnTo>
                  <a:pt x="2578735" y="54292"/>
                </a:lnTo>
                <a:lnTo>
                  <a:pt x="2574468" y="33159"/>
                </a:lnTo>
                <a:lnTo>
                  <a:pt x="2562833" y="15901"/>
                </a:lnTo>
                <a:lnTo>
                  <a:pt x="2545575" y="4266"/>
                </a:lnTo>
                <a:lnTo>
                  <a:pt x="2524442" y="0"/>
                </a:lnTo>
                <a:lnTo>
                  <a:pt x="54292" y="0"/>
                </a:lnTo>
                <a:close/>
              </a:path>
            </a:pathLst>
          </a:custGeom>
          <a:ln w="12065">
            <a:solidFill>
              <a:srgbClr val="221F1F"/>
            </a:solidFill>
          </a:ln>
        </p:spPr>
        <p:txBody>
          <a:bodyPr wrap="square" lIns="0" tIns="0" rIns="0" bIns="0" rtlCol="0"/>
          <a:lstStyle/>
          <a:p>
            <a:endParaRPr sz="1191"/>
          </a:p>
        </p:txBody>
      </p:sp>
      <p:sp>
        <p:nvSpPr>
          <p:cNvPr id="11" name="object 11"/>
          <p:cNvSpPr txBox="1"/>
          <p:nvPr/>
        </p:nvSpPr>
        <p:spPr>
          <a:xfrm>
            <a:off x="6087884" y="3293662"/>
            <a:ext cx="1448080" cy="839311"/>
          </a:xfrm>
          <a:prstGeom prst="rect">
            <a:avLst/>
          </a:prstGeom>
        </p:spPr>
        <p:txBody>
          <a:bodyPr vert="horz" wrap="square" lIns="0" tIns="25633" rIns="0" bIns="0" rtlCol="0">
            <a:spAutoFit/>
          </a:bodyPr>
          <a:lstStyle/>
          <a:p>
            <a:pPr marL="8405">
              <a:spcBef>
                <a:spcPts val="202"/>
              </a:spcBef>
            </a:pPr>
            <a:r>
              <a:rPr sz="629" spc="-13" dirty="0">
                <a:solidFill>
                  <a:srgbClr val="231F20"/>
                </a:solidFill>
                <a:latin typeface="Gotham Book"/>
                <a:cs typeface="Gotham Book"/>
              </a:rPr>
              <a:t>R</a:t>
            </a:r>
            <a:r>
              <a:rPr sz="629" spc="-7" dirty="0">
                <a:solidFill>
                  <a:srgbClr val="231F20"/>
                </a:solidFill>
                <a:latin typeface="Gotham Book"/>
                <a:cs typeface="Gotham Book"/>
              </a:rPr>
              <a:t>etur</a:t>
            </a:r>
            <a:r>
              <a:rPr sz="629" dirty="0">
                <a:solidFill>
                  <a:srgbClr val="231F20"/>
                </a:solidFill>
                <a:latin typeface="Gotham Book"/>
                <a:cs typeface="Gotham Book"/>
              </a:rPr>
              <a:t>n</a:t>
            </a:r>
            <a:r>
              <a:rPr sz="629" spc="-13" dirty="0">
                <a:solidFill>
                  <a:srgbClr val="231F20"/>
                </a:solidFill>
                <a:latin typeface="Gotham Book"/>
                <a:cs typeface="Gotham Book"/>
              </a:rPr>
              <a:t> </a:t>
            </a:r>
            <a:r>
              <a:rPr sz="629" spc="-86" dirty="0">
                <a:solidFill>
                  <a:srgbClr val="231F20"/>
                </a:solidFill>
                <a:latin typeface="Gotham Book"/>
                <a:cs typeface="Gotham Book"/>
              </a:rPr>
              <a:t>T</a:t>
            </a:r>
            <a:r>
              <a:rPr sz="629" dirty="0">
                <a:solidFill>
                  <a:srgbClr val="231F20"/>
                </a:solidFill>
                <a:latin typeface="Gotham Book"/>
                <a:cs typeface="Gotham Book"/>
              </a:rPr>
              <a:t>o</a:t>
            </a:r>
            <a:r>
              <a:rPr sz="629" spc="-13" dirty="0">
                <a:solidFill>
                  <a:srgbClr val="231F20"/>
                </a:solidFill>
                <a:latin typeface="Gotham Book"/>
                <a:cs typeface="Gotham Book"/>
              </a:rPr>
              <a:t> </a:t>
            </a:r>
            <a:r>
              <a:rPr sz="629" spc="-7" dirty="0">
                <a:solidFill>
                  <a:srgbClr val="231F20"/>
                </a:solidFill>
                <a:latin typeface="Gotham Book"/>
                <a:cs typeface="Gotham Book"/>
              </a:rPr>
              <a:t>Baseline</a:t>
            </a:r>
            <a:r>
              <a:rPr sz="629" spc="-33" dirty="0">
                <a:solidFill>
                  <a:srgbClr val="231F20"/>
                </a:solidFill>
                <a:latin typeface="Gotham Book"/>
                <a:cs typeface="Gotham Book"/>
              </a:rPr>
              <a:t>/</a:t>
            </a:r>
            <a:r>
              <a:rPr sz="629" spc="-7" dirty="0">
                <a:solidFill>
                  <a:srgbClr val="231F20"/>
                </a:solidFill>
                <a:latin typeface="Gotham Book"/>
                <a:cs typeface="Gotham Book"/>
              </a:rPr>
              <a:t>G</a:t>
            </a:r>
            <a:r>
              <a:rPr sz="629" spc="-23" dirty="0">
                <a:solidFill>
                  <a:srgbClr val="231F20"/>
                </a:solidFill>
                <a:latin typeface="Gotham Book"/>
                <a:cs typeface="Gotham Book"/>
              </a:rPr>
              <a:t>r</a:t>
            </a:r>
            <a:r>
              <a:rPr sz="629" spc="-7" dirty="0">
                <a:solidFill>
                  <a:srgbClr val="231F20"/>
                </a:solidFill>
                <a:latin typeface="Gotham Book"/>
                <a:cs typeface="Gotham Book"/>
              </a:rPr>
              <a:t>ee</a:t>
            </a:r>
            <a:r>
              <a:rPr sz="629" dirty="0">
                <a:solidFill>
                  <a:srgbClr val="231F20"/>
                </a:solidFill>
                <a:latin typeface="Gotham Book"/>
                <a:cs typeface="Gotham Book"/>
              </a:rPr>
              <a:t>n</a:t>
            </a:r>
            <a:r>
              <a:rPr sz="629" spc="-13" dirty="0">
                <a:solidFill>
                  <a:srgbClr val="231F20"/>
                </a:solidFill>
                <a:latin typeface="Gotham Book"/>
                <a:cs typeface="Gotham Book"/>
              </a:rPr>
              <a:t> </a:t>
            </a:r>
            <a:r>
              <a:rPr sz="629" spc="-23" dirty="0">
                <a:solidFill>
                  <a:srgbClr val="231F20"/>
                </a:solidFill>
                <a:latin typeface="Gotham Book"/>
                <a:cs typeface="Gotham Book"/>
              </a:rPr>
              <a:t>Z</a:t>
            </a:r>
            <a:r>
              <a:rPr sz="629" spc="-7" dirty="0">
                <a:solidFill>
                  <a:srgbClr val="231F20"/>
                </a:solidFill>
                <a:latin typeface="Gotham Book"/>
                <a:cs typeface="Gotham Book"/>
              </a:rPr>
              <a:t>one</a:t>
            </a:r>
            <a:endParaRPr sz="629">
              <a:latin typeface="Gotham Book"/>
              <a:cs typeface="Gotham Book"/>
            </a:endParaRPr>
          </a:p>
          <a:p>
            <a:pPr marL="8405" marR="517319">
              <a:lnSpc>
                <a:spcPts val="741"/>
              </a:lnSpc>
              <a:spcBef>
                <a:spcPts val="23"/>
              </a:spcBef>
            </a:pPr>
            <a:r>
              <a:rPr sz="496" spc="-13" dirty="0">
                <a:solidFill>
                  <a:srgbClr val="231F20"/>
                </a:solidFill>
                <a:latin typeface="Gotham Book"/>
                <a:cs typeface="Gotham Book"/>
              </a:rPr>
              <a:t>Your </a:t>
            </a:r>
            <a:r>
              <a:rPr sz="496" dirty="0">
                <a:solidFill>
                  <a:srgbClr val="231F20"/>
                </a:solidFill>
                <a:latin typeface="Gotham Book"/>
                <a:cs typeface="Gotham Book"/>
              </a:rPr>
              <a:t>child is </a:t>
            </a:r>
            <a:r>
              <a:rPr sz="496" spc="3" dirty="0">
                <a:solidFill>
                  <a:srgbClr val="231F20"/>
                </a:solidFill>
                <a:latin typeface="Gotham Book"/>
                <a:cs typeface="Gotham Book"/>
              </a:rPr>
              <a:t>calm and </a:t>
            </a:r>
            <a:r>
              <a:rPr sz="496" dirty="0">
                <a:solidFill>
                  <a:srgbClr val="231F20"/>
                </a:solidFill>
                <a:latin typeface="Gotham Book"/>
                <a:cs typeface="Gotham Book"/>
              </a:rPr>
              <a:t>stable. </a:t>
            </a:r>
            <a:r>
              <a:rPr sz="496" spc="-139" dirty="0">
                <a:solidFill>
                  <a:srgbClr val="231F20"/>
                </a:solidFill>
                <a:latin typeface="Gotham Book"/>
                <a:cs typeface="Gotham Book"/>
              </a:rPr>
              <a:t> </a:t>
            </a:r>
            <a:r>
              <a:rPr sz="496" spc="-30" dirty="0">
                <a:solidFill>
                  <a:srgbClr val="231F20"/>
                </a:solidFill>
                <a:latin typeface="Gotham Book"/>
                <a:cs typeface="Gotham Book"/>
              </a:rPr>
              <a:t>To</a:t>
            </a:r>
            <a:r>
              <a:rPr sz="496" spc="-3" dirty="0">
                <a:solidFill>
                  <a:srgbClr val="231F20"/>
                </a:solidFill>
                <a:latin typeface="Gotham Book"/>
                <a:cs typeface="Gotham Book"/>
              </a:rPr>
              <a:t> </a:t>
            </a:r>
            <a:r>
              <a:rPr sz="496" spc="3" dirty="0">
                <a:solidFill>
                  <a:srgbClr val="231F20"/>
                </a:solidFill>
                <a:latin typeface="Gotham Book"/>
                <a:cs typeface="Gotham Book"/>
              </a:rPr>
              <a:t>Do:</a:t>
            </a:r>
            <a:endParaRPr sz="496">
              <a:latin typeface="Gotham Book"/>
              <a:cs typeface="Gotham Book"/>
            </a:endParaRPr>
          </a:p>
          <a:p>
            <a:pPr marL="84049" indent="-75644">
              <a:lnSpc>
                <a:spcPts val="553"/>
              </a:lnSpc>
              <a:buChar char="•"/>
              <a:tabLst>
                <a:tab pos="84049" algn="l"/>
              </a:tabLst>
            </a:pPr>
            <a:r>
              <a:rPr sz="496" dirty="0">
                <a:solidFill>
                  <a:srgbClr val="231F20"/>
                </a:solidFill>
                <a:latin typeface="Gotham Book"/>
                <a:cs typeface="Gotham Book"/>
              </a:rPr>
              <a:t>Discuss</a:t>
            </a:r>
            <a:r>
              <a:rPr sz="496" spc="-3" dirty="0">
                <a:solidFill>
                  <a:srgbClr val="231F20"/>
                </a:solidFill>
                <a:latin typeface="Gotham Book"/>
                <a:cs typeface="Gotham Book"/>
              </a:rPr>
              <a:t> </a:t>
            </a:r>
            <a:r>
              <a:rPr sz="496" spc="3" dirty="0">
                <a:solidFill>
                  <a:srgbClr val="231F20"/>
                </a:solidFill>
                <a:latin typeface="Gotham Book"/>
                <a:cs typeface="Gotham Book"/>
              </a:rPr>
              <a:t>the</a:t>
            </a:r>
            <a:r>
              <a:rPr sz="496" spc="-3" dirty="0">
                <a:solidFill>
                  <a:srgbClr val="231F20"/>
                </a:solidFill>
                <a:latin typeface="Gotham Book"/>
                <a:cs typeface="Gotham Book"/>
              </a:rPr>
              <a:t> </a:t>
            </a:r>
            <a:r>
              <a:rPr sz="496" dirty="0">
                <a:solidFill>
                  <a:srgbClr val="231F20"/>
                </a:solidFill>
                <a:latin typeface="Gotham Book"/>
                <a:cs typeface="Gotham Book"/>
              </a:rPr>
              <a:t>problem: What</a:t>
            </a:r>
            <a:r>
              <a:rPr sz="496" spc="-3" dirty="0">
                <a:solidFill>
                  <a:srgbClr val="231F20"/>
                </a:solidFill>
                <a:latin typeface="Gotham Book"/>
                <a:cs typeface="Gotham Book"/>
              </a:rPr>
              <a:t> </a:t>
            </a:r>
            <a:r>
              <a:rPr sz="496" spc="3" dirty="0">
                <a:solidFill>
                  <a:srgbClr val="231F20"/>
                </a:solidFill>
                <a:latin typeface="Gotham Book"/>
                <a:cs typeface="Gotham Book"/>
              </a:rPr>
              <a:t>happened?</a:t>
            </a:r>
            <a:endParaRPr sz="496">
              <a:latin typeface="Gotham Book"/>
              <a:cs typeface="Gotham Book"/>
            </a:endParaRPr>
          </a:p>
          <a:p>
            <a:pPr marL="84049" marR="3362">
              <a:lnSpc>
                <a:spcPct val="101299"/>
              </a:lnSpc>
            </a:pPr>
            <a:r>
              <a:rPr sz="496" dirty="0">
                <a:solidFill>
                  <a:srgbClr val="231F20"/>
                </a:solidFill>
                <a:latin typeface="Gotham Book"/>
                <a:cs typeface="Gotham Book"/>
              </a:rPr>
              <a:t>What</a:t>
            </a:r>
            <a:r>
              <a:rPr sz="496" spc="-3" dirty="0">
                <a:solidFill>
                  <a:srgbClr val="231F20"/>
                </a:solidFill>
                <a:latin typeface="Gotham Book"/>
                <a:cs typeface="Gotham Book"/>
              </a:rPr>
              <a:t> </a:t>
            </a:r>
            <a:r>
              <a:rPr sz="496" dirty="0">
                <a:solidFill>
                  <a:srgbClr val="231F20"/>
                </a:solidFill>
                <a:latin typeface="Gotham Book"/>
                <a:cs typeface="Gotham Book"/>
              </a:rPr>
              <a:t>started it?</a:t>
            </a:r>
            <a:r>
              <a:rPr sz="496" spc="-3" dirty="0">
                <a:solidFill>
                  <a:srgbClr val="231F20"/>
                </a:solidFill>
                <a:latin typeface="Gotham Book"/>
                <a:cs typeface="Gotham Book"/>
              </a:rPr>
              <a:t> </a:t>
            </a:r>
            <a:r>
              <a:rPr sz="496" dirty="0">
                <a:solidFill>
                  <a:srgbClr val="231F20"/>
                </a:solidFill>
                <a:latin typeface="Gotham Book"/>
                <a:cs typeface="Gotham Book"/>
              </a:rPr>
              <a:t>What could </a:t>
            </a:r>
            <a:r>
              <a:rPr sz="496" spc="-3" dirty="0">
                <a:solidFill>
                  <a:srgbClr val="231F20"/>
                </a:solidFill>
                <a:latin typeface="Gotham Book"/>
                <a:cs typeface="Gotham Book"/>
              </a:rPr>
              <a:t>we </a:t>
            </a:r>
            <a:r>
              <a:rPr sz="496" spc="-7" dirty="0">
                <a:solidFill>
                  <a:srgbClr val="231F20"/>
                </a:solidFill>
                <a:latin typeface="Gotham Book"/>
                <a:cs typeface="Gotham Book"/>
              </a:rPr>
              <a:t>have</a:t>
            </a:r>
            <a:r>
              <a:rPr sz="496" dirty="0">
                <a:solidFill>
                  <a:srgbClr val="231F20"/>
                </a:solidFill>
                <a:latin typeface="Gotham Book"/>
                <a:cs typeface="Gotham Book"/>
              </a:rPr>
              <a:t> </a:t>
            </a:r>
            <a:r>
              <a:rPr sz="496" spc="3" dirty="0">
                <a:solidFill>
                  <a:srgbClr val="231F20"/>
                </a:solidFill>
                <a:latin typeface="Gotham Book"/>
                <a:cs typeface="Gotham Book"/>
              </a:rPr>
              <a:t>done </a:t>
            </a:r>
            <a:r>
              <a:rPr sz="496" spc="-139" dirty="0">
                <a:solidFill>
                  <a:srgbClr val="231F20"/>
                </a:solidFill>
                <a:latin typeface="Gotham Book"/>
                <a:cs typeface="Gotham Book"/>
              </a:rPr>
              <a:t> </a:t>
            </a:r>
            <a:r>
              <a:rPr sz="496" dirty="0">
                <a:solidFill>
                  <a:srgbClr val="231F20"/>
                </a:solidFill>
                <a:latin typeface="Gotham Book"/>
                <a:cs typeface="Gotham Book"/>
              </a:rPr>
              <a:t>differently? (Adult </a:t>
            </a:r>
            <a:r>
              <a:rPr sz="496" spc="3" dirty="0">
                <a:solidFill>
                  <a:srgbClr val="231F20"/>
                </a:solidFill>
                <a:latin typeface="Gotham Book"/>
                <a:cs typeface="Gotham Book"/>
              </a:rPr>
              <a:t>and </a:t>
            </a:r>
            <a:r>
              <a:rPr sz="496" dirty="0">
                <a:solidFill>
                  <a:srgbClr val="231F20"/>
                </a:solidFill>
                <a:latin typeface="Gotham Book"/>
                <a:cs typeface="Gotham Book"/>
              </a:rPr>
              <a:t>child take </a:t>
            </a:r>
            <a:r>
              <a:rPr sz="496" spc="3" dirty="0">
                <a:solidFill>
                  <a:srgbClr val="231F20"/>
                </a:solidFill>
                <a:latin typeface="Gotham Book"/>
                <a:cs typeface="Gotham Book"/>
              </a:rPr>
              <a:t>turns </a:t>
            </a:r>
            <a:r>
              <a:rPr sz="496" spc="7" dirty="0">
                <a:solidFill>
                  <a:srgbClr val="231F20"/>
                </a:solidFill>
                <a:latin typeface="Gotham Book"/>
                <a:cs typeface="Gotham Book"/>
              </a:rPr>
              <a:t> </a:t>
            </a:r>
            <a:r>
              <a:rPr sz="496" spc="3" dirty="0">
                <a:solidFill>
                  <a:srgbClr val="231F20"/>
                </a:solidFill>
                <a:latin typeface="Gotham Book"/>
                <a:cs typeface="Gotham Book"/>
              </a:rPr>
              <a:t>sharing</a:t>
            </a:r>
            <a:r>
              <a:rPr sz="496" spc="-3" dirty="0">
                <a:solidFill>
                  <a:srgbClr val="231F20"/>
                </a:solidFill>
                <a:latin typeface="Gotham Book"/>
                <a:cs typeface="Gotham Book"/>
              </a:rPr>
              <a:t> </a:t>
            </a:r>
            <a:r>
              <a:rPr sz="496" dirty="0">
                <a:solidFill>
                  <a:srgbClr val="231F20"/>
                </a:solidFill>
                <a:latin typeface="Gotham Book"/>
                <a:cs typeface="Gotham Book"/>
              </a:rPr>
              <a:t>their </a:t>
            </a:r>
            <a:r>
              <a:rPr sz="496" spc="3" dirty="0">
                <a:solidFill>
                  <a:srgbClr val="231F20"/>
                </a:solidFill>
                <a:latin typeface="Gotham Book"/>
                <a:cs typeface="Gotham Book"/>
              </a:rPr>
              <a:t>thoughts.)</a:t>
            </a:r>
            <a:endParaRPr sz="496">
              <a:latin typeface="Gotham Book"/>
              <a:cs typeface="Gotham Book"/>
            </a:endParaRPr>
          </a:p>
          <a:p>
            <a:pPr marL="84049" indent="-75644">
              <a:spcBef>
                <a:spcPts val="7"/>
              </a:spcBef>
              <a:buChar char="•"/>
              <a:tabLst>
                <a:tab pos="84049" algn="l"/>
              </a:tabLst>
            </a:pPr>
            <a:r>
              <a:rPr sz="496" spc="-10" dirty="0">
                <a:solidFill>
                  <a:srgbClr val="231F20"/>
                </a:solidFill>
                <a:latin typeface="Gotham Book"/>
                <a:cs typeface="Gotham Book"/>
              </a:rPr>
              <a:t>Teach </a:t>
            </a:r>
            <a:r>
              <a:rPr sz="496" dirty="0">
                <a:solidFill>
                  <a:srgbClr val="231F20"/>
                </a:solidFill>
                <a:latin typeface="Gotham Book"/>
                <a:cs typeface="Gotham Book"/>
              </a:rPr>
              <a:t>new</a:t>
            </a:r>
            <a:r>
              <a:rPr sz="496" spc="-7" dirty="0">
                <a:solidFill>
                  <a:srgbClr val="231F20"/>
                </a:solidFill>
                <a:latin typeface="Gotham Book"/>
                <a:cs typeface="Gotham Book"/>
              </a:rPr>
              <a:t> </a:t>
            </a:r>
            <a:r>
              <a:rPr sz="496" dirty="0">
                <a:solidFill>
                  <a:srgbClr val="231F20"/>
                </a:solidFill>
                <a:latin typeface="Gotham Book"/>
                <a:cs typeface="Gotham Book"/>
              </a:rPr>
              <a:t>skills.</a:t>
            </a:r>
            <a:endParaRPr sz="496">
              <a:latin typeface="Gotham Book"/>
              <a:cs typeface="Gotham Book"/>
            </a:endParaRPr>
          </a:p>
          <a:p>
            <a:pPr marL="84049" indent="-75644">
              <a:spcBef>
                <a:spcPts val="10"/>
              </a:spcBef>
              <a:buChar char="•"/>
              <a:tabLst>
                <a:tab pos="84049" algn="l"/>
              </a:tabLst>
            </a:pPr>
            <a:r>
              <a:rPr sz="496" dirty="0">
                <a:solidFill>
                  <a:srgbClr val="231F20"/>
                </a:solidFill>
                <a:latin typeface="Gotham Book"/>
                <a:cs typeface="Gotham Book"/>
              </a:rPr>
              <a:t>Discuss</a:t>
            </a:r>
            <a:r>
              <a:rPr sz="496" spc="-3" dirty="0">
                <a:solidFill>
                  <a:srgbClr val="231F20"/>
                </a:solidFill>
                <a:latin typeface="Gotham Book"/>
                <a:cs typeface="Gotham Book"/>
              </a:rPr>
              <a:t> </a:t>
            </a:r>
            <a:r>
              <a:rPr sz="496" dirty="0">
                <a:solidFill>
                  <a:srgbClr val="231F20"/>
                </a:solidFill>
                <a:latin typeface="Gotham Book"/>
                <a:cs typeface="Gotham Book"/>
              </a:rPr>
              <a:t>any</a:t>
            </a:r>
            <a:r>
              <a:rPr sz="496" spc="-3" dirty="0">
                <a:solidFill>
                  <a:srgbClr val="231F20"/>
                </a:solidFill>
                <a:latin typeface="Gotham Book"/>
                <a:cs typeface="Gotham Book"/>
              </a:rPr>
              <a:t> </a:t>
            </a:r>
            <a:r>
              <a:rPr sz="496" dirty="0">
                <a:solidFill>
                  <a:srgbClr val="231F20"/>
                </a:solidFill>
                <a:latin typeface="Gotham Book"/>
                <a:cs typeface="Gotham Book"/>
              </a:rPr>
              <a:t>consequences.</a:t>
            </a:r>
            <a:endParaRPr sz="496">
              <a:latin typeface="Gotham Book"/>
              <a:cs typeface="Gotham Book"/>
            </a:endParaRPr>
          </a:p>
          <a:p>
            <a:pPr marL="84049" indent="-75644">
              <a:spcBef>
                <a:spcPts val="7"/>
              </a:spcBef>
              <a:buChar char="•"/>
              <a:tabLst>
                <a:tab pos="84049" algn="l"/>
              </a:tabLst>
            </a:pPr>
            <a:r>
              <a:rPr sz="496" dirty="0">
                <a:solidFill>
                  <a:srgbClr val="231F20"/>
                </a:solidFill>
                <a:latin typeface="Gotham Book"/>
                <a:cs typeface="Gotham Book"/>
              </a:rPr>
              <a:t>Update</a:t>
            </a:r>
            <a:r>
              <a:rPr sz="496" spc="-3" dirty="0">
                <a:solidFill>
                  <a:srgbClr val="231F20"/>
                </a:solidFill>
                <a:latin typeface="Gotham Book"/>
                <a:cs typeface="Gotham Book"/>
              </a:rPr>
              <a:t> </a:t>
            </a:r>
            <a:r>
              <a:rPr sz="496" spc="3" dirty="0">
                <a:solidFill>
                  <a:srgbClr val="231F20"/>
                </a:solidFill>
                <a:latin typeface="Gotham Book"/>
                <a:cs typeface="Gotham Book"/>
              </a:rPr>
              <a:t>the</a:t>
            </a:r>
            <a:r>
              <a:rPr sz="496" spc="-3" dirty="0">
                <a:solidFill>
                  <a:srgbClr val="231F20"/>
                </a:solidFill>
                <a:latin typeface="Gotham Book"/>
                <a:cs typeface="Gotham Book"/>
              </a:rPr>
              <a:t> </a:t>
            </a:r>
            <a:r>
              <a:rPr sz="496" dirty="0">
                <a:solidFill>
                  <a:srgbClr val="231F20"/>
                </a:solidFill>
                <a:latin typeface="Gotham Book"/>
                <a:cs typeface="Gotham Book"/>
              </a:rPr>
              <a:t>Safety</a:t>
            </a:r>
            <a:r>
              <a:rPr sz="496" spc="-3" dirty="0">
                <a:solidFill>
                  <a:srgbClr val="231F20"/>
                </a:solidFill>
                <a:latin typeface="Gotham Book"/>
                <a:cs typeface="Gotham Book"/>
              </a:rPr>
              <a:t> </a:t>
            </a:r>
            <a:r>
              <a:rPr sz="496" spc="3" dirty="0">
                <a:solidFill>
                  <a:srgbClr val="231F20"/>
                </a:solidFill>
                <a:latin typeface="Gotham Book"/>
                <a:cs typeface="Gotham Book"/>
              </a:rPr>
              <a:t>Plan</a:t>
            </a:r>
            <a:r>
              <a:rPr sz="496" dirty="0">
                <a:solidFill>
                  <a:srgbClr val="231F20"/>
                </a:solidFill>
                <a:latin typeface="Gotham Book"/>
                <a:cs typeface="Gotham Book"/>
              </a:rPr>
              <a:t> </a:t>
            </a:r>
            <a:r>
              <a:rPr sz="496" spc="3" dirty="0">
                <a:solidFill>
                  <a:srgbClr val="231F20"/>
                </a:solidFill>
                <a:latin typeface="Gotham Book"/>
                <a:cs typeface="Gotham Book"/>
              </a:rPr>
              <a:t>and</a:t>
            </a:r>
            <a:r>
              <a:rPr sz="496" spc="-3" dirty="0">
                <a:solidFill>
                  <a:srgbClr val="231F20"/>
                </a:solidFill>
                <a:latin typeface="Gotham Book"/>
                <a:cs typeface="Gotham Book"/>
              </a:rPr>
              <a:t> </a:t>
            </a:r>
            <a:r>
              <a:rPr sz="496" dirty="0">
                <a:solidFill>
                  <a:srgbClr val="231F20"/>
                </a:solidFill>
                <a:latin typeface="Gotham Book"/>
                <a:cs typeface="Gotham Book"/>
              </a:rPr>
              <a:t>Coping</a:t>
            </a:r>
            <a:r>
              <a:rPr sz="496" spc="-3" dirty="0">
                <a:solidFill>
                  <a:srgbClr val="231F20"/>
                </a:solidFill>
                <a:latin typeface="Gotham Book"/>
                <a:cs typeface="Gotham Book"/>
              </a:rPr>
              <a:t> </a:t>
            </a:r>
            <a:r>
              <a:rPr sz="496" dirty="0">
                <a:solidFill>
                  <a:srgbClr val="231F20"/>
                </a:solidFill>
                <a:latin typeface="Gotham Book"/>
                <a:cs typeface="Gotham Book"/>
              </a:rPr>
              <a:t>Card</a:t>
            </a:r>
            <a:endParaRPr sz="496">
              <a:latin typeface="Gotham Book"/>
              <a:cs typeface="Gotham Book"/>
            </a:endParaRPr>
          </a:p>
        </p:txBody>
      </p:sp>
      <p:grpSp>
        <p:nvGrpSpPr>
          <p:cNvPr id="12" name="object 12"/>
          <p:cNvGrpSpPr/>
          <p:nvPr/>
        </p:nvGrpSpPr>
        <p:grpSpPr>
          <a:xfrm>
            <a:off x="1372021" y="162484"/>
            <a:ext cx="6389454" cy="4065634"/>
            <a:chOff x="193676" y="245531"/>
            <a:chExt cx="9655175" cy="6143625"/>
          </a:xfrm>
        </p:grpSpPr>
        <p:pic>
          <p:nvPicPr>
            <p:cNvPr id="13" name="object 13"/>
            <p:cNvPicPr/>
            <p:nvPr/>
          </p:nvPicPr>
          <p:blipFill>
            <a:blip r:embed="rId3" cstate="screen">
              <a:extLst>
                <a:ext uri="{28A0092B-C50C-407E-A947-70E740481C1C}">
                  <a14:useLocalDpi xmlns:a14="http://schemas.microsoft.com/office/drawing/2010/main"/>
                </a:ext>
              </a:extLst>
            </a:blip>
            <a:stretch>
              <a:fillRect/>
            </a:stretch>
          </p:blipFill>
          <p:spPr>
            <a:xfrm>
              <a:off x="4676896" y="2092918"/>
              <a:ext cx="130175" cy="130162"/>
            </a:xfrm>
            <a:prstGeom prst="rect">
              <a:avLst/>
            </a:prstGeom>
          </p:spPr>
        </p:pic>
        <p:sp>
          <p:nvSpPr>
            <p:cNvPr id="14" name="object 14"/>
            <p:cNvSpPr/>
            <p:nvPr/>
          </p:nvSpPr>
          <p:spPr>
            <a:xfrm>
              <a:off x="228601" y="2149520"/>
              <a:ext cx="4511675" cy="2743200"/>
            </a:xfrm>
            <a:custGeom>
              <a:avLst/>
              <a:gdLst/>
              <a:ahLst/>
              <a:cxnLst/>
              <a:rect l="l" t="t" r="r" b="b"/>
              <a:pathLst>
                <a:path w="4511675" h="2743200">
                  <a:moveTo>
                    <a:pt x="4511255" y="0"/>
                  </a:moveTo>
                  <a:lnTo>
                    <a:pt x="3926309" y="1578855"/>
                  </a:lnTo>
                  <a:lnTo>
                    <a:pt x="3625300" y="2390230"/>
                  </a:lnTo>
                  <a:lnTo>
                    <a:pt x="3512806" y="2690705"/>
                  </a:lnTo>
                  <a:lnTo>
                    <a:pt x="3493401" y="2736862"/>
                  </a:lnTo>
                  <a:lnTo>
                    <a:pt x="2944937" y="2740350"/>
                  </a:lnTo>
                  <a:lnTo>
                    <a:pt x="1744371" y="2742141"/>
                  </a:lnTo>
                  <a:lnTo>
                    <a:pt x="544970" y="2742800"/>
                  </a:lnTo>
                  <a:lnTo>
                    <a:pt x="0" y="2742895"/>
                  </a:lnTo>
                </a:path>
              </a:pathLst>
            </a:custGeom>
            <a:ln w="69494">
              <a:solidFill>
                <a:srgbClr val="231F20"/>
              </a:solidFill>
            </a:ln>
          </p:spPr>
          <p:txBody>
            <a:bodyPr wrap="square" lIns="0" tIns="0" rIns="0" bIns="0" rtlCol="0"/>
            <a:lstStyle/>
            <a:p>
              <a:endParaRPr sz="1191"/>
            </a:p>
          </p:txBody>
        </p:sp>
        <p:sp>
          <p:nvSpPr>
            <p:cNvPr id="15" name="object 15"/>
            <p:cNvSpPr/>
            <p:nvPr/>
          </p:nvSpPr>
          <p:spPr>
            <a:xfrm>
              <a:off x="5894260" y="2935279"/>
              <a:ext cx="2646045" cy="1339850"/>
            </a:xfrm>
            <a:custGeom>
              <a:avLst/>
              <a:gdLst/>
              <a:ahLst/>
              <a:cxnLst/>
              <a:rect l="l" t="t" r="r" b="b"/>
              <a:pathLst>
                <a:path w="2646045" h="1339850">
                  <a:moveTo>
                    <a:pt x="54292" y="0"/>
                  </a:moveTo>
                  <a:lnTo>
                    <a:pt x="33159" y="4266"/>
                  </a:lnTo>
                  <a:lnTo>
                    <a:pt x="15901" y="15901"/>
                  </a:lnTo>
                  <a:lnTo>
                    <a:pt x="4266" y="33159"/>
                  </a:lnTo>
                  <a:lnTo>
                    <a:pt x="0" y="54292"/>
                  </a:lnTo>
                  <a:lnTo>
                    <a:pt x="0" y="1285087"/>
                  </a:lnTo>
                  <a:lnTo>
                    <a:pt x="4266" y="1306220"/>
                  </a:lnTo>
                  <a:lnTo>
                    <a:pt x="15901" y="1323478"/>
                  </a:lnTo>
                  <a:lnTo>
                    <a:pt x="33159" y="1335113"/>
                  </a:lnTo>
                  <a:lnTo>
                    <a:pt x="54292" y="1339380"/>
                  </a:lnTo>
                  <a:lnTo>
                    <a:pt x="2591536" y="1339380"/>
                  </a:lnTo>
                  <a:lnTo>
                    <a:pt x="2612669" y="1335113"/>
                  </a:lnTo>
                  <a:lnTo>
                    <a:pt x="2629927" y="1323478"/>
                  </a:lnTo>
                  <a:lnTo>
                    <a:pt x="2641562" y="1306220"/>
                  </a:lnTo>
                  <a:lnTo>
                    <a:pt x="2645829" y="1285087"/>
                  </a:lnTo>
                  <a:lnTo>
                    <a:pt x="2645829" y="54292"/>
                  </a:lnTo>
                  <a:lnTo>
                    <a:pt x="2641562" y="33159"/>
                  </a:lnTo>
                  <a:lnTo>
                    <a:pt x="2629927" y="15901"/>
                  </a:lnTo>
                  <a:lnTo>
                    <a:pt x="2612669" y="4266"/>
                  </a:lnTo>
                  <a:lnTo>
                    <a:pt x="2591536" y="0"/>
                  </a:lnTo>
                  <a:lnTo>
                    <a:pt x="54292" y="0"/>
                  </a:lnTo>
                  <a:close/>
                </a:path>
              </a:pathLst>
            </a:custGeom>
            <a:ln w="12065">
              <a:solidFill>
                <a:srgbClr val="221F1F"/>
              </a:solidFill>
            </a:ln>
          </p:spPr>
          <p:txBody>
            <a:bodyPr wrap="square" lIns="0" tIns="0" rIns="0" bIns="0" rtlCol="0"/>
            <a:lstStyle/>
            <a:p>
              <a:endParaRPr sz="1191"/>
            </a:p>
          </p:txBody>
        </p:sp>
        <p:pic>
          <p:nvPicPr>
            <p:cNvPr id="16" name="object 16"/>
            <p:cNvPicPr/>
            <p:nvPr/>
          </p:nvPicPr>
          <p:blipFill>
            <a:blip r:embed="rId4" cstate="screen">
              <a:extLst>
                <a:ext uri="{28A0092B-C50C-407E-A947-70E740481C1C}">
                  <a14:useLocalDpi xmlns:a14="http://schemas.microsoft.com/office/drawing/2010/main"/>
                </a:ext>
              </a:extLst>
            </a:blip>
            <a:stretch>
              <a:fillRect/>
            </a:stretch>
          </p:blipFill>
          <p:spPr>
            <a:xfrm>
              <a:off x="6221412" y="6137672"/>
              <a:ext cx="130175" cy="130162"/>
            </a:xfrm>
            <a:prstGeom prst="rect">
              <a:avLst/>
            </a:prstGeom>
          </p:spPr>
        </p:pic>
        <p:sp>
          <p:nvSpPr>
            <p:cNvPr id="17" name="object 17"/>
            <p:cNvSpPr/>
            <p:nvPr/>
          </p:nvSpPr>
          <p:spPr>
            <a:xfrm>
              <a:off x="4734852" y="2116731"/>
              <a:ext cx="1540510" cy="4048760"/>
            </a:xfrm>
            <a:custGeom>
              <a:avLst/>
              <a:gdLst/>
              <a:ahLst/>
              <a:cxnLst/>
              <a:rect l="l" t="t" r="r" b="b"/>
              <a:pathLst>
                <a:path w="1540510" h="4048760">
                  <a:moveTo>
                    <a:pt x="1540421" y="4048264"/>
                  </a:moveTo>
                  <a:lnTo>
                    <a:pt x="0" y="0"/>
                  </a:lnTo>
                </a:path>
              </a:pathLst>
            </a:custGeom>
            <a:ln w="69494">
              <a:solidFill>
                <a:srgbClr val="231F20"/>
              </a:solidFill>
            </a:ln>
          </p:spPr>
          <p:txBody>
            <a:bodyPr wrap="square" lIns="0" tIns="0" rIns="0" bIns="0" rtlCol="0"/>
            <a:lstStyle/>
            <a:p>
              <a:endParaRPr sz="1191"/>
            </a:p>
          </p:txBody>
        </p:sp>
        <p:sp>
          <p:nvSpPr>
            <p:cNvPr id="18" name="object 18"/>
            <p:cNvSpPr/>
            <p:nvPr/>
          </p:nvSpPr>
          <p:spPr>
            <a:xfrm>
              <a:off x="7278277" y="4986170"/>
              <a:ext cx="2441575" cy="1397000"/>
            </a:xfrm>
            <a:custGeom>
              <a:avLst/>
              <a:gdLst/>
              <a:ahLst/>
              <a:cxnLst/>
              <a:rect l="l" t="t" r="r" b="b"/>
              <a:pathLst>
                <a:path w="2441575" h="1397000">
                  <a:moveTo>
                    <a:pt x="54292" y="0"/>
                  </a:moveTo>
                  <a:lnTo>
                    <a:pt x="33159" y="4266"/>
                  </a:lnTo>
                  <a:lnTo>
                    <a:pt x="15901" y="15901"/>
                  </a:lnTo>
                  <a:lnTo>
                    <a:pt x="4266" y="33159"/>
                  </a:lnTo>
                  <a:lnTo>
                    <a:pt x="0" y="54292"/>
                  </a:lnTo>
                  <a:lnTo>
                    <a:pt x="0" y="1342567"/>
                  </a:lnTo>
                  <a:lnTo>
                    <a:pt x="4266" y="1363700"/>
                  </a:lnTo>
                  <a:lnTo>
                    <a:pt x="15901" y="1380958"/>
                  </a:lnTo>
                  <a:lnTo>
                    <a:pt x="33159" y="1392593"/>
                  </a:lnTo>
                  <a:lnTo>
                    <a:pt x="54292" y="1396860"/>
                  </a:lnTo>
                  <a:lnTo>
                    <a:pt x="2386672" y="1396860"/>
                  </a:lnTo>
                  <a:lnTo>
                    <a:pt x="2407805" y="1392593"/>
                  </a:lnTo>
                  <a:lnTo>
                    <a:pt x="2425063" y="1380958"/>
                  </a:lnTo>
                  <a:lnTo>
                    <a:pt x="2436698" y="1363700"/>
                  </a:lnTo>
                  <a:lnTo>
                    <a:pt x="2440965" y="1342567"/>
                  </a:lnTo>
                  <a:lnTo>
                    <a:pt x="2440965" y="54292"/>
                  </a:lnTo>
                  <a:lnTo>
                    <a:pt x="2436698" y="33159"/>
                  </a:lnTo>
                  <a:lnTo>
                    <a:pt x="2425063" y="15901"/>
                  </a:lnTo>
                  <a:lnTo>
                    <a:pt x="2407805" y="4266"/>
                  </a:lnTo>
                  <a:lnTo>
                    <a:pt x="2386672" y="0"/>
                  </a:lnTo>
                  <a:lnTo>
                    <a:pt x="54292" y="0"/>
                  </a:lnTo>
                  <a:close/>
                </a:path>
              </a:pathLst>
            </a:custGeom>
            <a:ln w="12065">
              <a:solidFill>
                <a:srgbClr val="221F1F"/>
              </a:solidFill>
            </a:ln>
          </p:spPr>
          <p:txBody>
            <a:bodyPr wrap="square" lIns="0" tIns="0" rIns="0" bIns="0" rtlCol="0"/>
            <a:lstStyle/>
            <a:p>
              <a:endParaRPr sz="1191"/>
            </a:p>
          </p:txBody>
        </p:sp>
        <p:sp>
          <p:nvSpPr>
            <p:cNvPr id="19" name="object 19"/>
            <p:cNvSpPr/>
            <p:nvPr/>
          </p:nvSpPr>
          <p:spPr>
            <a:xfrm>
              <a:off x="6274950" y="4868260"/>
              <a:ext cx="3538854" cy="1361440"/>
            </a:xfrm>
            <a:custGeom>
              <a:avLst/>
              <a:gdLst/>
              <a:ahLst/>
              <a:cxnLst/>
              <a:rect l="l" t="t" r="r" b="b"/>
              <a:pathLst>
                <a:path w="3538854" h="1361439">
                  <a:moveTo>
                    <a:pt x="3538791" y="0"/>
                  </a:moveTo>
                  <a:lnTo>
                    <a:pt x="1790152" y="17"/>
                  </a:lnTo>
                  <a:lnTo>
                    <a:pt x="893576" y="141"/>
                  </a:lnTo>
                  <a:lnTo>
                    <a:pt x="566736" y="476"/>
                  </a:lnTo>
                  <a:lnTo>
                    <a:pt x="527303" y="1130"/>
                  </a:lnTo>
                  <a:lnTo>
                    <a:pt x="450629" y="214137"/>
                  </a:lnTo>
                  <a:lnTo>
                    <a:pt x="268733" y="681651"/>
                  </a:lnTo>
                  <a:lnTo>
                    <a:pt x="84296" y="1148954"/>
                  </a:lnTo>
                  <a:lnTo>
                    <a:pt x="0" y="1361325"/>
                  </a:lnTo>
                </a:path>
              </a:pathLst>
            </a:custGeom>
            <a:ln w="69494">
              <a:solidFill>
                <a:srgbClr val="231F20"/>
              </a:solidFill>
            </a:ln>
          </p:spPr>
          <p:txBody>
            <a:bodyPr wrap="square" lIns="0" tIns="0" rIns="0" bIns="0" rtlCol="0"/>
            <a:lstStyle/>
            <a:p>
              <a:endParaRPr sz="1191"/>
            </a:p>
          </p:txBody>
        </p:sp>
        <p:sp>
          <p:nvSpPr>
            <p:cNvPr id="20" name="object 20"/>
            <p:cNvSpPr/>
            <p:nvPr/>
          </p:nvSpPr>
          <p:spPr>
            <a:xfrm>
              <a:off x="4001753" y="3463014"/>
              <a:ext cx="330200" cy="298450"/>
            </a:xfrm>
            <a:custGeom>
              <a:avLst/>
              <a:gdLst/>
              <a:ahLst/>
              <a:cxnLst/>
              <a:rect l="l" t="t" r="r" b="b"/>
              <a:pathLst>
                <a:path w="330200" h="298450">
                  <a:moveTo>
                    <a:pt x="251485" y="0"/>
                  </a:moveTo>
                  <a:lnTo>
                    <a:pt x="0" y="178092"/>
                  </a:lnTo>
                  <a:lnTo>
                    <a:pt x="329653" y="298081"/>
                  </a:lnTo>
                  <a:lnTo>
                    <a:pt x="251485" y="0"/>
                  </a:lnTo>
                  <a:close/>
                </a:path>
              </a:pathLst>
            </a:custGeom>
            <a:solidFill>
              <a:srgbClr val="221F1F"/>
            </a:solidFill>
          </p:spPr>
          <p:txBody>
            <a:bodyPr wrap="square" lIns="0" tIns="0" rIns="0" bIns="0" rtlCol="0"/>
            <a:lstStyle/>
            <a:p>
              <a:endParaRPr sz="1191"/>
            </a:p>
          </p:txBody>
        </p:sp>
        <p:sp>
          <p:nvSpPr>
            <p:cNvPr id="21" name="object 21"/>
            <p:cNvSpPr/>
            <p:nvPr/>
          </p:nvSpPr>
          <p:spPr>
            <a:xfrm>
              <a:off x="5365496" y="4131475"/>
              <a:ext cx="1352550" cy="1463040"/>
            </a:xfrm>
            <a:custGeom>
              <a:avLst/>
              <a:gdLst/>
              <a:ahLst/>
              <a:cxnLst/>
              <a:rect l="l" t="t" r="r" b="b"/>
              <a:pathLst>
                <a:path w="1352550" h="1463039">
                  <a:moveTo>
                    <a:pt x="329653" y="0"/>
                  </a:moveTo>
                  <a:lnTo>
                    <a:pt x="0" y="119989"/>
                  </a:lnTo>
                  <a:lnTo>
                    <a:pt x="251485" y="298081"/>
                  </a:lnTo>
                  <a:lnTo>
                    <a:pt x="329653" y="0"/>
                  </a:lnTo>
                  <a:close/>
                </a:path>
                <a:path w="1352550" h="1463039">
                  <a:moveTo>
                    <a:pt x="1352143" y="1462989"/>
                  </a:moveTo>
                  <a:lnTo>
                    <a:pt x="1273975" y="1164907"/>
                  </a:lnTo>
                  <a:lnTo>
                    <a:pt x="1022489" y="1342999"/>
                  </a:lnTo>
                  <a:lnTo>
                    <a:pt x="1352143" y="1462989"/>
                  </a:lnTo>
                  <a:close/>
                </a:path>
              </a:pathLst>
            </a:custGeom>
            <a:solidFill>
              <a:srgbClr val="221F1F"/>
            </a:solidFill>
          </p:spPr>
          <p:txBody>
            <a:bodyPr wrap="square" lIns="0" tIns="0" rIns="0" bIns="0" rtlCol="0"/>
            <a:lstStyle/>
            <a:p>
              <a:endParaRPr sz="1191"/>
            </a:p>
          </p:txBody>
        </p:sp>
        <p:pic>
          <p:nvPicPr>
            <p:cNvPr id="22" name="object 22"/>
            <p:cNvPicPr/>
            <p:nvPr/>
          </p:nvPicPr>
          <p:blipFill>
            <a:blip r:embed="rId5" cstate="screen">
              <a:extLst>
                <a:ext uri="{28A0092B-C50C-407E-A947-70E740481C1C}">
                  <a14:useLocalDpi xmlns:a14="http://schemas.microsoft.com/office/drawing/2010/main"/>
                </a:ext>
              </a:extLst>
            </a:blip>
            <a:stretch>
              <a:fillRect/>
            </a:stretch>
          </p:blipFill>
          <p:spPr>
            <a:xfrm>
              <a:off x="8274076" y="245531"/>
              <a:ext cx="1534040" cy="245363"/>
            </a:xfrm>
            <a:prstGeom prst="rect">
              <a:avLst/>
            </a:prstGeom>
          </p:spPr>
        </p:pic>
        <p:sp>
          <p:nvSpPr>
            <p:cNvPr id="23" name="object 23"/>
            <p:cNvSpPr/>
            <p:nvPr/>
          </p:nvSpPr>
          <p:spPr>
            <a:xfrm>
              <a:off x="8334533" y="658251"/>
              <a:ext cx="1473200" cy="0"/>
            </a:xfrm>
            <a:custGeom>
              <a:avLst/>
              <a:gdLst/>
              <a:ahLst/>
              <a:cxnLst/>
              <a:rect l="l" t="t" r="r" b="b"/>
              <a:pathLst>
                <a:path w="1473200">
                  <a:moveTo>
                    <a:pt x="0" y="0"/>
                  </a:moveTo>
                  <a:lnTo>
                    <a:pt x="1472958" y="0"/>
                  </a:lnTo>
                </a:path>
              </a:pathLst>
            </a:custGeom>
            <a:ln w="12700">
              <a:solidFill>
                <a:srgbClr val="221F1F"/>
              </a:solidFill>
              <a:prstDash val="dot"/>
            </a:ln>
          </p:spPr>
          <p:txBody>
            <a:bodyPr wrap="square" lIns="0" tIns="0" rIns="0" bIns="0" rtlCol="0"/>
            <a:lstStyle/>
            <a:p>
              <a:endParaRPr sz="1191"/>
            </a:p>
          </p:txBody>
        </p:sp>
        <p:sp>
          <p:nvSpPr>
            <p:cNvPr id="24" name="object 24"/>
            <p:cNvSpPr/>
            <p:nvPr/>
          </p:nvSpPr>
          <p:spPr>
            <a:xfrm>
              <a:off x="8296274" y="658251"/>
              <a:ext cx="1530350" cy="0"/>
            </a:xfrm>
            <a:custGeom>
              <a:avLst/>
              <a:gdLst/>
              <a:ahLst/>
              <a:cxnLst/>
              <a:rect l="l" t="t" r="r" b="b"/>
              <a:pathLst>
                <a:path w="1530350">
                  <a:moveTo>
                    <a:pt x="0" y="0"/>
                  </a:moveTo>
                  <a:lnTo>
                    <a:pt x="0" y="0"/>
                  </a:lnTo>
                </a:path>
                <a:path w="1530350">
                  <a:moveTo>
                    <a:pt x="1530350" y="0"/>
                  </a:moveTo>
                  <a:lnTo>
                    <a:pt x="1530350" y="0"/>
                  </a:lnTo>
                </a:path>
              </a:pathLst>
            </a:custGeom>
            <a:ln w="12700">
              <a:solidFill>
                <a:srgbClr val="221F1F"/>
              </a:solidFill>
            </a:ln>
          </p:spPr>
          <p:txBody>
            <a:bodyPr wrap="square" lIns="0" tIns="0" rIns="0" bIns="0" rtlCol="0"/>
            <a:lstStyle/>
            <a:p>
              <a:endParaRPr sz="1191"/>
            </a:p>
          </p:txBody>
        </p:sp>
      </p:grpSp>
      <p:sp>
        <p:nvSpPr>
          <p:cNvPr id="25" name="object 25"/>
          <p:cNvSpPr txBox="1">
            <a:spLocks noGrp="1"/>
          </p:cNvSpPr>
          <p:nvPr>
            <p:ph type="title" idx="4294967295"/>
          </p:nvPr>
        </p:nvSpPr>
        <p:spPr>
          <a:xfrm>
            <a:off x="681626" y="371752"/>
            <a:ext cx="3210446" cy="377818"/>
          </a:xfrm>
          <a:prstGeom prst="rect">
            <a:avLst/>
          </a:prstGeom>
        </p:spPr>
        <p:txBody>
          <a:bodyPr vert="horz" wrap="square" lIns="0" tIns="8404" rIns="0" bIns="0" rtlCol="0">
            <a:spAutoFit/>
          </a:bodyPr>
          <a:lstStyle/>
          <a:p>
            <a:pPr marL="8405">
              <a:lnSpc>
                <a:spcPct val="100000"/>
              </a:lnSpc>
              <a:spcBef>
                <a:spcPts val="66"/>
              </a:spcBef>
            </a:pPr>
            <a:r>
              <a:rPr lang="en-US" sz="2400" b="1" spc="-3" dirty="0">
                <a:latin typeface="Montserrat" pitchFamily="2" charset="77"/>
              </a:rPr>
              <a:t>Crisis</a:t>
            </a:r>
            <a:r>
              <a:rPr sz="2400" b="1" spc="-30" dirty="0">
                <a:latin typeface="Montserrat" pitchFamily="2" charset="77"/>
              </a:rPr>
              <a:t> </a:t>
            </a:r>
            <a:r>
              <a:rPr sz="2400" b="1" spc="-17" dirty="0">
                <a:latin typeface="Montserrat" pitchFamily="2" charset="77"/>
              </a:rPr>
              <a:t>Cycle</a:t>
            </a:r>
          </a:p>
        </p:txBody>
      </p:sp>
      <p:sp>
        <p:nvSpPr>
          <p:cNvPr id="26" name="object 26"/>
          <p:cNvSpPr txBox="1"/>
          <p:nvPr/>
        </p:nvSpPr>
        <p:spPr>
          <a:xfrm>
            <a:off x="6843130" y="504781"/>
            <a:ext cx="801781" cy="205848"/>
          </a:xfrm>
          <a:prstGeom prst="rect">
            <a:avLst/>
          </a:prstGeom>
        </p:spPr>
        <p:txBody>
          <a:bodyPr vert="horz" wrap="square" lIns="0" tIns="8404" rIns="0" bIns="0" rtlCol="0">
            <a:spAutoFit/>
          </a:bodyPr>
          <a:lstStyle/>
          <a:p>
            <a:pPr marL="8405" marR="3362">
              <a:lnSpc>
                <a:spcPct val="105300"/>
              </a:lnSpc>
              <a:spcBef>
                <a:spcPts val="66"/>
              </a:spcBef>
            </a:pPr>
            <a:r>
              <a:rPr sz="629" spc="-10" dirty="0">
                <a:solidFill>
                  <a:srgbClr val="231F20"/>
                </a:solidFill>
                <a:latin typeface="Gotham Book"/>
                <a:cs typeface="Gotham Book"/>
              </a:rPr>
              <a:t>Psychiatry</a:t>
            </a:r>
            <a:r>
              <a:rPr sz="629" spc="-7" dirty="0">
                <a:solidFill>
                  <a:srgbClr val="231F20"/>
                </a:solidFill>
                <a:latin typeface="Gotham Book"/>
                <a:cs typeface="Gotham Book"/>
              </a:rPr>
              <a:t> and </a:t>
            </a:r>
            <a:r>
              <a:rPr sz="629" spc="-3" dirty="0">
                <a:solidFill>
                  <a:srgbClr val="231F20"/>
                </a:solidFill>
                <a:latin typeface="Gotham Book"/>
                <a:cs typeface="Gotham Book"/>
              </a:rPr>
              <a:t> </a:t>
            </a:r>
            <a:r>
              <a:rPr sz="629" spc="-7" dirty="0">
                <a:solidFill>
                  <a:srgbClr val="231F20"/>
                </a:solidFill>
                <a:latin typeface="Gotham Book"/>
                <a:cs typeface="Gotham Book"/>
              </a:rPr>
              <a:t>Beh</a:t>
            </a:r>
            <a:r>
              <a:rPr sz="629" spc="-20" dirty="0">
                <a:solidFill>
                  <a:srgbClr val="231F20"/>
                </a:solidFill>
                <a:latin typeface="Gotham Book"/>
                <a:cs typeface="Gotham Book"/>
              </a:rPr>
              <a:t>a</a:t>
            </a:r>
            <a:r>
              <a:rPr sz="629" spc="-3" dirty="0">
                <a:solidFill>
                  <a:srgbClr val="231F20"/>
                </a:solidFill>
                <a:latin typeface="Gotham Book"/>
                <a:cs typeface="Gotham Book"/>
              </a:rPr>
              <a:t>vio</a:t>
            </a:r>
            <a:r>
              <a:rPr sz="629" spc="-20" dirty="0">
                <a:solidFill>
                  <a:srgbClr val="231F20"/>
                </a:solidFill>
                <a:latin typeface="Gotham Book"/>
                <a:cs typeface="Gotham Book"/>
              </a:rPr>
              <a:t>r</a:t>
            </a:r>
            <a:r>
              <a:rPr sz="629" spc="-3" dirty="0">
                <a:solidFill>
                  <a:srgbClr val="231F20"/>
                </a:solidFill>
                <a:latin typeface="Gotham Book"/>
                <a:cs typeface="Gotham Book"/>
              </a:rPr>
              <a:t>al </a:t>
            </a:r>
            <a:r>
              <a:rPr sz="629" spc="-7" dirty="0">
                <a:solidFill>
                  <a:srgbClr val="231F20"/>
                </a:solidFill>
                <a:latin typeface="Gotham Book"/>
                <a:cs typeface="Gotham Book"/>
              </a:rPr>
              <a:t>Medicine</a:t>
            </a:r>
            <a:endParaRPr sz="629">
              <a:latin typeface="Gotham Book"/>
              <a:cs typeface="Gotham Book"/>
            </a:endParaRPr>
          </a:p>
        </p:txBody>
      </p:sp>
      <p:sp>
        <p:nvSpPr>
          <p:cNvPr id="27" name="object 27"/>
          <p:cNvSpPr txBox="1"/>
          <p:nvPr/>
        </p:nvSpPr>
        <p:spPr>
          <a:xfrm>
            <a:off x="4837240" y="4326780"/>
            <a:ext cx="2548638" cy="659647"/>
          </a:xfrm>
          <a:prstGeom prst="rect">
            <a:avLst/>
          </a:prstGeom>
        </p:spPr>
        <p:txBody>
          <a:bodyPr vert="horz" wrap="square" lIns="0" tIns="25633" rIns="0" bIns="0" rtlCol="0">
            <a:spAutoFit/>
          </a:bodyPr>
          <a:lstStyle/>
          <a:p>
            <a:pPr marL="33619">
              <a:spcBef>
                <a:spcPts val="202"/>
              </a:spcBef>
            </a:pPr>
            <a:r>
              <a:rPr sz="629" spc="-3" dirty="0">
                <a:solidFill>
                  <a:srgbClr val="231F20"/>
                </a:solidFill>
                <a:latin typeface="Gotham Book"/>
                <a:cs typeface="Gotham Book"/>
              </a:rPr>
              <a:t>Post-Crisis</a:t>
            </a:r>
            <a:r>
              <a:rPr sz="629" spc="-7" dirty="0">
                <a:solidFill>
                  <a:srgbClr val="231F20"/>
                </a:solidFill>
                <a:latin typeface="Gotham Book"/>
                <a:cs typeface="Gotham Book"/>
              </a:rPr>
              <a:t> </a:t>
            </a:r>
            <a:r>
              <a:rPr sz="629" spc="-13" dirty="0">
                <a:solidFill>
                  <a:srgbClr val="231F20"/>
                </a:solidFill>
                <a:latin typeface="Gotham Book"/>
                <a:cs typeface="Gotham Book"/>
              </a:rPr>
              <a:t>Recovery/Gray</a:t>
            </a:r>
            <a:r>
              <a:rPr sz="629" spc="-3" dirty="0">
                <a:solidFill>
                  <a:srgbClr val="231F20"/>
                </a:solidFill>
                <a:latin typeface="Gotham Book"/>
                <a:cs typeface="Gotham Book"/>
              </a:rPr>
              <a:t> </a:t>
            </a:r>
            <a:r>
              <a:rPr sz="629" spc="-7" dirty="0">
                <a:solidFill>
                  <a:srgbClr val="231F20"/>
                </a:solidFill>
                <a:latin typeface="Gotham Book"/>
                <a:cs typeface="Gotham Book"/>
              </a:rPr>
              <a:t>Zone</a:t>
            </a:r>
            <a:endParaRPr sz="629">
              <a:latin typeface="Gotham Book"/>
              <a:cs typeface="Gotham Book"/>
            </a:endParaRPr>
          </a:p>
          <a:p>
            <a:pPr marL="33619" marR="41604">
              <a:lnSpc>
                <a:spcPct val="101299"/>
              </a:lnSpc>
              <a:spcBef>
                <a:spcPts val="113"/>
              </a:spcBef>
            </a:pPr>
            <a:r>
              <a:rPr sz="496" spc="-13" dirty="0">
                <a:solidFill>
                  <a:srgbClr val="231F20"/>
                </a:solidFill>
                <a:latin typeface="Gotham Book"/>
                <a:cs typeface="Gotham Book"/>
              </a:rPr>
              <a:t>Your</a:t>
            </a:r>
            <a:r>
              <a:rPr sz="496" dirty="0">
                <a:solidFill>
                  <a:srgbClr val="231F20"/>
                </a:solidFill>
                <a:latin typeface="Gotham Book"/>
                <a:cs typeface="Gotham Book"/>
              </a:rPr>
              <a:t> child</a:t>
            </a:r>
            <a:r>
              <a:rPr sz="496" spc="3" dirty="0">
                <a:solidFill>
                  <a:srgbClr val="231F20"/>
                </a:solidFill>
                <a:latin typeface="Gotham Book"/>
                <a:cs typeface="Gotham Book"/>
              </a:rPr>
              <a:t> </a:t>
            </a:r>
            <a:r>
              <a:rPr sz="496" dirty="0">
                <a:solidFill>
                  <a:srgbClr val="231F20"/>
                </a:solidFill>
                <a:latin typeface="Gotham Book"/>
                <a:cs typeface="Gotham Book"/>
              </a:rPr>
              <a:t>is</a:t>
            </a:r>
            <a:r>
              <a:rPr sz="496" spc="3" dirty="0">
                <a:solidFill>
                  <a:srgbClr val="231F20"/>
                </a:solidFill>
                <a:latin typeface="Gotham Book"/>
                <a:cs typeface="Gotham Book"/>
              </a:rPr>
              <a:t> </a:t>
            </a:r>
            <a:r>
              <a:rPr sz="496" dirty="0">
                <a:solidFill>
                  <a:srgbClr val="231F20"/>
                </a:solidFill>
                <a:latin typeface="Gotham Book"/>
                <a:cs typeface="Gotham Book"/>
              </a:rPr>
              <a:t>feeling</a:t>
            </a:r>
            <a:r>
              <a:rPr sz="496" spc="3" dirty="0">
                <a:solidFill>
                  <a:srgbClr val="231F20"/>
                </a:solidFill>
                <a:latin typeface="Gotham Book"/>
                <a:cs typeface="Gotham Book"/>
              </a:rPr>
              <a:t> the </a:t>
            </a:r>
            <a:r>
              <a:rPr sz="496" dirty="0">
                <a:solidFill>
                  <a:srgbClr val="231F20"/>
                </a:solidFill>
                <a:latin typeface="Gotham Book"/>
                <a:cs typeface="Gotham Book"/>
              </a:rPr>
              <a:t>aftermath</a:t>
            </a:r>
            <a:r>
              <a:rPr sz="496" spc="3" dirty="0">
                <a:solidFill>
                  <a:srgbClr val="231F20"/>
                </a:solidFill>
                <a:latin typeface="Gotham Book"/>
                <a:cs typeface="Gotham Book"/>
              </a:rPr>
              <a:t> of</a:t>
            </a:r>
            <a:r>
              <a:rPr sz="496" dirty="0">
                <a:solidFill>
                  <a:srgbClr val="231F20"/>
                </a:solidFill>
                <a:latin typeface="Gotham Book"/>
                <a:cs typeface="Gotham Book"/>
              </a:rPr>
              <a:t> </a:t>
            </a:r>
            <a:r>
              <a:rPr sz="496" spc="3" dirty="0">
                <a:solidFill>
                  <a:srgbClr val="231F20"/>
                </a:solidFill>
                <a:latin typeface="Gotham Book"/>
                <a:cs typeface="Gotham Book"/>
              </a:rPr>
              <a:t>the </a:t>
            </a:r>
            <a:r>
              <a:rPr sz="496" dirty="0">
                <a:solidFill>
                  <a:srgbClr val="231F20"/>
                </a:solidFill>
                <a:latin typeface="Gotham Book"/>
                <a:cs typeface="Gotham Book"/>
              </a:rPr>
              <a:t>adrenaline,</a:t>
            </a:r>
            <a:r>
              <a:rPr sz="496" spc="3" dirty="0">
                <a:solidFill>
                  <a:srgbClr val="231F20"/>
                </a:solidFill>
                <a:latin typeface="Gotham Book"/>
                <a:cs typeface="Gotham Book"/>
              </a:rPr>
              <a:t> so </a:t>
            </a:r>
            <a:r>
              <a:rPr sz="496" dirty="0">
                <a:solidFill>
                  <a:srgbClr val="231F20"/>
                </a:solidFill>
                <a:latin typeface="Gotham Book"/>
                <a:cs typeface="Gotham Book"/>
              </a:rPr>
              <a:t>may</a:t>
            </a:r>
            <a:r>
              <a:rPr sz="496" spc="3" dirty="0">
                <a:solidFill>
                  <a:srgbClr val="231F20"/>
                </a:solidFill>
                <a:latin typeface="Gotham Book"/>
                <a:cs typeface="Gotham Book"/>
              </a:rPr>
              <a:t> be </a:t>
            </a:r>
            <a:r>
              <a:rPr sz="496" spc="-3" dirty="0">
                <a:solidFill>
                  <a:srgbClr val="231F20"/>
                </a:solidFill>
                <a:latin typeface="Gotham Book"/>
                <a:cs typeface="Gotham Book"/>
              </a:rPr>
              <a:t>very</a:t>
            </a:r>
            <a:r>
              <a:rPr sz="496" spc="3" dirty="0">
                <a:solidFill>
                  <a:srgbClr val="231F20"/>
                </a:solidFill>
                <a:latin typeface="Gotham Book"/>
                <a:cs typeface="Gotham Book"/>
              </a:rPr>
              <a:t> sad,</a:t>
            </a:r>
            <a:r>
              <a:rPr sz="496" dirty="0">
                <a:solidFill>
                  <a:srgbClr val="231F20"/>
                </a:solidFill>
                <a:latin typeface="Gotham Book"/>
                <a:cs typeface="Gotham Book"/>
              </a:rPr>
              <a:t> tired, </a:t>
            </a:r>
            <a:r>
              <a:rPr sz="496" spc="-139" dirty="0">
                <a:solidFill>
                  <a:srgbClr val="231F20"/>
                </a:solidFill>
                <a:latin typeface="Gotham Book"/>
                <a:cs typeface="Gotham Book"/>
              </a:rPr>
              <a:t> </a:t>
            </a:r>
            <a:r>
              <a:rPr sz="496" dirty="0">
                <a:solidFill>
                  <a:srgbClr val="231F20"/>
                </a:solidFill>
                <a:latin typeface="Gotham Book"/>
                <a:cs typeface="Gotham Book"/>
              </a:rPr>
              <a:t>remorseful, </a:t>
            </a:r>
            <a:r>
              <a:rPr sz="496" spc="-7" dirty="0">
                <a:solidFill>
                  <a:srgbClr val="231F20"/>
                </a:solidFill>
                <a:latin typeface="Gotham Book"/>
                <a:cs typeface="Gotham Book"/>
              </a:rPr>
              <a:t>and/or</a:t>
            </a:r>
            <a:r>
              <a:rPr sz="496" spc="3" dirty="0">
                <a:solidFill>
                  <a:srgbClr val="231F20"/>
                </a:solidFill>
                <a:latin typeface="Gotham Book"/>
                <a:cs typeface="Gotham Book"/>
              </a:rPr>
              <a:t> </a:t>
            </a:r>
            <a:r>
              <a:rPr sz="496" spc="-3" dirty="0">
                <a:solidFill>
                  <a:srgbClr val="231F20"/>
                </a:solidFill>
                <a:latin typeface="Gotham Book"/>
                <a:cs typeface="Gotham Book"/>
              </a:rPr>
              <a:t>hungry.</a:t>
            </a:r>
            <a:r>
              <a:rPr sz="496" spc="3" dirty="0">
                <a:solidFill>
                  <a:srgbClr val="231F20"/>
                </a:solidFill>
                <a:latin typeface="Gotham Book"/>
                <a:cs typeface="Gotham Book"/>
              </a:rPr>
              <a:t> </a:t>
            </a:r>
            <a:r>
              <a:rPr sz="496" spc="-3" dirty="0">
                <a:solidFill>
                  <a:srgbClr val="231F20"/>
                </a:solidFill>
                <a:latin typeface="Gotham Book"/>
                <a:cs typeface="Gotham Book"/>
              </a:rPr>
              <a:t>They</a:t>
            </a:r>
            <a:r>
              <a:rPr sz="496" spc="3" dirty="0">
                <a:solidFill>
                  <a:srgbClr val="231F20"/>
                </a:solidFill>
                <a:latin typeface="Gotham Book"/>
                <a:cs typeface="Gotham Book"/>
              </a:rPr>
              <a:t> </a:t>
            </a:r>
            <a:r>
              <a:rPr sz="496" dirty="0">
                <a:solidFill>
                  <a:srgbClr val="231F20"/>
                </a:solidFill>
                <a:latin typeface="Gotham Book"/>
                <a:cs typeface="Gotham Book"/>
              </a:rPr>
              <a:t>may</a:t>
            </a:r>
            <a:r>
              <a:rPr sz="496" spc="3" dirty="0">
                <a:solidFill>
                  <a:srgbClr val="231F20"/>
                </a:solidFill>
                <a:latin typeface="Gotham Book"/>
                <a:cs typeface="Gotham Book"/>
              </a:rPr>
              <a:t> </a:t>
            </a:r>
            <a:r>
              <a:rPr sz="496" dirty="0">
                <a:solidFill>
                  <a:srgbClr val="231F20"/>
                </a:solidFill>
                <a:latin typeface="Gotham Book"/>
                <a:cs typeface="Gotham Book"/>
              </a:rPr>
              <a:t>sleep,</a:t>
            </a:r>
            <a:r>
              <a:rPr sz="496" spc="3" dirty="0">
                <a:solidFill>
                  <a:srgbClr val="231F20"/>
                </a:solidFill>
                <a:latin typeface="Gotham Book"/>
                <a:cs typeface="Gotham Book"/>
              </a:rPr>
              <a:t> </a:t>
            </a:r>
            <a:r>
              <a:rPr sz="496" spc="-10" dirty="0">
                <a:solidFill>
                  <a:srgbClr val="231F20"/>
                </a:solidFill>
                <a:latin typeface="Gotham Book"/>
                <a:cs typeface="Gotham Book"/>
              </a:rPr>
              <a:t>cry,</a:t>
            </a:r>
            <a:r>
              <a:rPr sz="496" spc="3" dirty="0">
                <a:solidFill>
                  <a:srgbClr val="231F20"/>
                </a:solidFill>
                <a:latin typeface="Gotham Book"/>
                <a:cs typeface="Gotham Book"/>
              </a:rPr>
              <a:t> and be </a:t>
            </a:r>
            <a:r>
              <a:rPr sz="496" dirty="0">
                <a:solidFill>
                  <a:srgbClr val="231F20"/>
                </a:solidFill>
                <a:latin typeface="Gotham Book"/>
                <a:cs typeface="Gotham Book"/>
              </a:rPr>
              <a:t>hard</a:t>
            </a:r>
            <a:r>
              <a:rPr sz="496" spc="3" dirty="0">
                <a:solidFill>
                  <a:srgbClr val="231F20"/>
                </a:solidFill>
                <a:latin typeface="Gotham Book"/>
                <a:cs typeface="Gotham Book"/>
              </a:rPr>
              <a:t> on </a:t>
            </a:r>
            <a:r>
              <a:rPr sz="496" dirty="0">
                <a:solidFill>
                  <a:srgbClr val="231F20"/>
                </a:solidFill>
                <a:latin typeface="Gotham Book"/>
                <a:cs typeface="Gotham Book"/>
              </a:rPr>
              <a:t>themselves.</a:t>
            </a:r>
            <a:endParaRPr sz="496">
              <a:latin typeface="Gotham Book"/>
              <a:cs typeface="Gotham Book"/>
            </a:endParaRPr>
          </a:p>
          <a:p>
            <a:pPr marL="33619">
              <a:spcBef>
                <a:spcPts val="142"/>
              </a:spcBef>
            </a:pPr>
            <a:r>
              <a:rPr sz="496" spc="-60" dirty="0">
                <a:solidFill>
                  <a:srgbClr val="231F20"/>
                </a:solidFill>
                <a:latin typeface="Gotham Book"/>
                <a:cs typeface="Gotham Book"/>
              </a:rPr>
              <a:t>T</a:t>
            </a:r>
            <a:r>
              <a:rPr sz="496" spc="3" dirty="0">
                <a:solidFill>
                  <a:srgbClr val="231F20"/>
                </a:solidFill>
                <a:latin typeface="Gotham Book"/>
                <a:cs typeface="Gotham Book"/>
              </a:rPr>
              <a:t>o</a:t>
            </a:r>
            <a:r>
              <a:rPr sz="496" dirty="0">
                <a:solidFill>
                  <a:srgbClr val="231F20"/>
                </a:solidFill>
                <a:latin typeface="Gotham Book"/>
                <a:cs typeface="Gotham Book"/>
              </a:rPr>
              <a:t> </a:t>
            </a:r>
            <a:r>
              <a:rPr sz="496" spc="3" dirty="0">
                <a:solidFill>
                  <a:srgbClr val="231F20"/>
                </a:solidFill>
                <a:latin typeface="Gotham Book"/>
                <a:cs typeface="Gotham Book"/>
              </a:rPr>
              <a:t>Do:</a:t>
            </a:r>
            <a:endParaRPr sz="496">
              <a:latin typeface="Gotham Book"/>
              <a:cs typeface="Gotham Book"/>
            </a:endParaRPr>
          </a:p>
          <a:p>
            <a:pPr marL="109263" indent="-76064">
              <a:spcBef>
                <a:spcPts val="7"/>
              </a:spcBef>
              <a:buChar char="•"/>
              <a:tabLst>
                <a:tab pos="109683" algn="l"/>
              </a:tabLst>
            </a:pPr>
            <a:r>
              <a:rPr sz="496" dirty="0">
                <a:solidFill>
                  <a:srgbClr val="231F20"/>
                </a:solidFill>
                <a:latin typeface="Gotham Book"/>
                <a:cs typeface="Gotham Book"/>
              </a:rPr>
              <a:t>Allow</a:t>
            </a:r>
            <a:r>
              <a:rPr sz="496" spc="-7" dirty="0">
                <a:solidFill>
                  <a:srgbClr val="231F20"/>
                </a:solidFill>
                <a:latin typeface="Gotham Book"/>
                <a:cs typeface="Gotham Book"/>
              </a:rPr>
              <a:t> </a:t>
            </a:r>
            <a:r>
              <a:rPr sz="496" spc="3" dirty="0">
                <a:solidFill>
                  <a:srgbClr val="231F20"/>
                </a:solidFill>
                <a:latin typeface="Gotham Book"/>
                <a:cs typeface="Gotham Book"/>
              </a:rPr>
              <a:t>time</a:t>
            </a:r>
            <a:r>
              <a:rPr sz="496" spc="-3" dirty="0">
                <a:solidFill>
                  <a:srgbClr val="231F20"/>
                </a:solidFill>
                <a:latin typeface="Gotham Book"/>
                <a:cs typeface="Gotham Book"/>
              </a:rPr>
              <a:t> </a:t>
            </a:r>
            <a:r>
              <a:rPr sz="496" spc="3" dirty="0">
                <a:solidFill>
                  <a:srgbClr val="231F20"/>
                </a:solidFill>
                <a:latin typeface="Gotham Book"/>
                <a:cs typeface="Gotham Book"/>
              </a:rPr>
              <a:t>and</a:t>
            </a:r>
            <a:r>
              <a:rPr sz="496" spc="-3" dirty="0">
                <a:solidFill>
                  <a:srgbClr val="231F20"/>
                </a:solidFill>
                <a:latin typeface="Gotham Book"/>
                <a:cs typeface="Gotham Book"/>
              </a:rPr>
              <a:t> </a:t>
            </a:r>
            <a:r>
              <a:rPr sz="496" dirty="0">
                <a:solidFill>
                  <a:srgbClr val="231F20"/>
                </a:solidFill>
                <a:latin typeface="Gotham Book"/>
                <a:cs typeface="Gotham Book"/>
              </a:rPr>
              <a:t>space</a:t>
            </a:r>
            <a:r>
              <a:rPr sz="496" spc="-3" dirty="0">
                <a:solidFill>
                  <a:srgbClr val="231F20"/>
                </a:solidFill>
                <a:latin typeface="Gotham Book"/>
                <a:cs typeface="Gotham Book"/>
              </a:rPr>
              <a:t> to </a:t>
            </a:r>
            <a:r>
              <a:rPr sz="496" spc="3" dirty="0">
                <a:solidFill>
                  <a:srgbClr val="231F20"/>
                </a:solidFill>
                <a:latin typeface="Gotham Book"/>
                <a:cs typeface="Gotham Book"/>
              </a:rPr>
              <a:t>calm</a:t>
            </a:r>
            <a:r>
              <a:rPr sz="496" spc="-3" dirty="0">
                <a:solidFill>
                  <a:srgbClr val="231F20"/>
                </a:solidFill>
                <a:latin typeface="Gotham Book"/>
                <a:cs typeface="Gotham Book"/>
              </a:rPr>
              <a:t> </a:t>
            </a:r>
            <a:r>
              <a:rPr sz="496" dirty="0">
                <a:solidFill>
                  <a:srgbClr val="231F20"/>
                </a:solidFill>
                <a:latin typeface="Gotham Book"/>
                <a:cs typeface="Gotham Book"/>
              </a:rPr>
              <a:t>down.</a:t>
            </a:r>
            <a:endParaRPr sz="496">
              <a:latin typeface="Gotham Book"/>
              <a:cs typeface="Gotham Book"/>
            </a:endParaRPr>
          </a:p>
          <a:p>
            <a:pPr marL="109263" indent="-76064">
              <a:spcBef>
                <a:spcPts val="10"/>
              </a:spcBef>
              <a:buChar char="•"/>
              <a:tabLst>
                <a:tab pos="109683" algn="l"/>
              </a:tabLst>
            </a:pPr>
            <a:r>
              <a:rPr sz="496" dirty="0">
                <a:solidFill>
                  <a:srgbClr val="231F20"/>
                </a:solidFill>
                <a:latin typeface="Gotham Book"/>
                <a:cs typeface="Gotham Book"/>
              </a:rPr>
              <a:t>Promote</a:t>
            </a:r>
            <a:r>
              <a:rPr sz="496" spc="-7" dirty="0">
                <a:solidFill>
                  <a:srgbClr val="231F20"/>
                </a:solidFill>
                <a:latin typeface="Gotham Book"/>
                <a:cs typeface="Gotham Book"/>
              </a:rPr>
              <a:t> </a:t>
            </a:r>
            <a:r>
              <a:rPr sz="496" dirty="0">
                <a:solidFill>
                  <a:srgbClr val="231F20"/>
                </a:solidFill>
                <a:latin typeface="Gotham Book"/>
                <a:cs typeface="Gotham Book"/>
              </a:rPr>
              <a:t>coping</a:t>
            </a:r>
            <a:r>
              <a:rPr sz="496" spc="-7" dirty="0">
                <a:solidFill>
                  <a:srgbClr val="231F20"/>
                </a:solidFill>
                <a:latin typeface="Gotham Book"/>
                <a:cs typeface="Gotham Book"/>
              </a:rPr>
              <a:t> </a:t>
            </a:r>
            <a:r>
              <a:rPr sz="496" dirty="0">
                <a:solidFill>
                  <a:srgbClr val="231F20"/>
                </a:solidFill>
                <a:latin typeface="Gotham Book"/>
                <a:cs typeface="Gotham Book"/>
              </a:rPr>
              <a:t>skills.</a:t>
            </a:r>
            <a:endParaRPr sz="496">
              <a:latin typeface="Gotham Book"/>
              <a:cs typeface="Gotham Book"/>
            </a:endParaRPr>
          </a:p>
          <a:p>
            <a:pPr marL="109263" indent="-76064">
              <a:lnSpc>
                <a:spcPts val="533"/>
              </a:lnSpc>
              <a:spcBef>
                <a:spcPts val="7"/>
              </a:spcBef>
              <a:buChar char="•"/>
              <a:tabLst>
                <a:tab pos="109683" algn="l"/>
              </a:tabLst>
            </a:pPr>
            <a:r>
              <a:rPr sz="496" spc="-13" dirty="0">
                <a:solidFill>
                  <a:srgbClr val="231F20"/>
                </a:solidFill>
                <a:latin typeface="Gotham Book"/>
                <a:cs typeface="Gotham Book"/>
              </a:rPr>
              <a:t>D</a:t>
            </a:r>
            <a:r>
              <a:rPr sz="496" spc="3" dirty="0">
                <a:solidFill>
                  <a:srgbClr val="231F20"/>
                </a:solidFill>
                <a:latin typeface="Gotham Book"/>
                <a:cs typeface="Gotham Book"/>
              </a:rPr>
              <a:t>o</a:t>
            </a:r>
            <a:r>
              <a:rPr sz="496" spc="-30" dirty="0">
                <a:solidFill>
                  <a:srgbClr val="231F20"/>
                </a:solidFill>
                <a:latin typeface="Gotham Book"/>
                <a:cs typeface="Gotham Book"/>
              </a:rPr>
              <a:t> </a:t>
            </a:r>
            <a:r>
              <a:rPr sz="496" spc="-13" dirty="0">
                <a:solidFill>
                  <a:srgbClr val="231F20"/>
                </a:solidFill>
                <a:latin typeface="Gotham Book"/>
                <a:cs typeface="Gotham Book"/>
              </a:rPr>
              <a:t>no</a:t>
            </a:r>
            <a:r>
              <a:rPr sz="496" dirty="0">
                <a:solidFill>
                  <a:srgbClr val="231F20"/>
                </a:solidFill>
                <a:latin typeface="Gotham Book"/>
                <a:cs typeface="Gotham Book"/>
              </a:rPr>
              <a:t>t</a:t>
            </a:r>
            <a:r>
              <a:rPr sz="496" spc="-30" dirty="0">
                <a:solidFill>
                  <a:srgbClr val="231F20"/>
                </a:solidFill>
                <a:latin typeface="Gotham Book"/>
                <a:cs typeface="Gotham Book"/>
              </a:rPr>
              <a:t> </a:t>
            </a:r>
            <a:r>
              <a:rPr sz="496" spc="-13" dirty="0">
                <a:solidFill>
                  <a:srgbClr val="231F20"/>
                </a:solidFill>
                <a:latin typeface="Gotham Book"/>
                <a:cs typeface="Gotham Book"/>
              </a:rPr>
              <a:t>discu</a:t>
            </a:r>
            <a:r>
              <a:rPr sz="496" spc="-20" dirty="0">
                <a:solidFill>
                  <a:srgbClr val="231F20"/>
                </a:solidFill>
                <a:latin typeface="Gotham Book"/>
                <a:cs typeface="Gotham Book"/>
              </a:rPr>
              <a:t>s</a:t>
            </a:r>
            <a:r>
              <a:rPr sz="496" spc="3" dirty="0">
                <a:solidFill>
                  <a:srgbClr val="231F20"/>
                </a:solidFill>
                <a:latin typeface="Gotham Book"/>
                <a:cs typeface="Gotham Book"/>
              </a:rPr>
              <a:t>s</a:t>
            </a:r>
            <a:r>
              <a:rPr sz="496" spc="-30" dirty="0">
                <a:solidFill>
                  <a:srgbClr val="231F20"/>
                </a:solidFill>
                <a:latin typeface="Gotham Book"/>
                <a:cs typeface="Gotham Book"/>
              </a:rPr>
              <a:t> </a:t>
            </a:r>
            <a:r>
              <a:rPr sz="496" spc="-20" dirty="0">
                <a:solidFill>
                  <a:srgbClr val="231F20"/>
                </a:solidFill>
                <a:latin typeface="Gotham Book"/>
                <a:cs typeface="Gotham Book"/>
              </a:rPr>
              <a:t>c</a:t>
            </a:r>
            <a:r>
              <a:rPr sz="496" spc="-13" dirty="0">
                <a:solidFill>
                  <a:srgbClr val="231F20"/>
                </a:solidFill>
                <a:latin typeface="Gotham Book"/>
                <a:cs typeface="Gotham Book"/>
              </a:rPr>
              <a:t>onsequen</a:t>
            </a:r>
            <a:r>
              <a:rPr sz="496" spc="-20" dirty="0">
                <a:solidFill>
                  <a:srgbClr val="231F20"/>
                </a:solidFill>
                <a:latin typeface="Gotham Book"/>
                <a:cs typeface="Gotham Book"/>
              </a:rPr>
              <a:t>c</a:t>
            </a:r>
            <a:r>
              <a:rPr sz="496" spc="-13" dirty="0">
                <a:solidFill>
                  <a:srgbClr val="231F20"/>
                </a:solidFill>
                <a:latin typeface="Gotham Book"/>
                <a:cs typeface="Gotham Book"/>
              </a:rPr>
              <a:t>e</a:t>
            </a:r>
            <a:r>
              <a:rPr sz="496" spc="3" dirty="0">
                <a:solidFill>
                  <a:srgbClr val="231F20"/>
                </a:solidFill>
                <a:latin typeface="Gotham Book"/>
                <a:cs typeface="Gotham Book"/>
              </a:rPr>
              <a:t>s</a:t>
            </a:r>
            <a:r>
              <a:rPr sz="496" spc="-30" dirty="0">
                <a:solidFill>
                  <a:srgbClr val="231F20"/>
                </a:solidFill>
                <a:latin typeface="Gotham Book"/>
                <a:cs typeface="Gotham Book"/>
              </a:rPr>
              <a:t> y</a:t>
            </a:r>
            <a:r>
              <a:rPr sz="496" spc="-17" dirty="0">
                <a:solidFill>
                  <a:srgbClr val="231F20"/>
                </a:solidFill>
                <a:latin typeface="Gotham Book"/>
                <a:cs typeface="Gotham Book"/>
              </a:rPr>
              <a:t>et.</a:t>
            </a:r>
            <a:endParaRPr sz="496">
              <a:latin typeface="Gotham Book"/>
              <a:cs typeface="Gotham Book"/>
            </a:endParaRPr>
          </a:p>
          <a:p>
            <a:pPr marL="8405">
              <a:lnSpc>
                <a:spcPts val="533"/>
              </a:lnSpc>
              <a:tabLst>
                <a:tab pos="2539949" algn="l"/>
              </a:tabLst>
            </a:pPr>
            <a:r>
              <a:rPr sz="496" u="sng" dirty="0">
                <a:solidFill>
                  <a:srgbClr val="231F20"/>
                </a:solidFill>
                <a:uFill>
                  <a:solidFill>
                    <a:srgbClr val="221F1F"/>
                  </a:solidFill>
                </a:uFill>
                <a:latin typeface="Gotham Book"/>
                <a:cs typeface="Gotham Book"/>
              </a:rPr>
              <a:t> 	</a:t>
            </a:r>
            <a:endParaRPr sz="496">
              <a:latin typeface="Gotham Book"/>
              <a:cs typeface="Gotham Book"/>
            </a:endParaRPr>
          </a:p>
        </p:txBody>
      </p:sp>
      <p:sp>
        <p:nvSpPr>
          <p:cNvPr id="28" name="object 28"/>
          <p:cNvSpPr txBox="1"/>
          <p:nvPr/>
        </p:nvSpPr>
        <p:spPr>
          <a:xfrm>
            <a:off x="7523217" y="4839970"/>
            <a:ext cx="223557" cy="161092"/>
          </a:xfrm>
          <a:prstGeom prst="rect">
            <a:avLst/>
          </a:prstGeom>
        </p:spPr>
        <p:txBody>
          <a:bodyPr vert="horz" wrap="square" lIns="0" tIns="8404" rIns="0" bIns="0" rtlCol="0">
            <a:spAutoFit/>
          </a:bodyPr>
          <a:lstStyle/>
          <a:p>
            <a:pPr marL="63036">
              <a:spcBef>
                <a:spcPts val="66"/>
              </a:spcBef>
            </a:pPr>
            <a:r>
              <a:rPr sz="496" spc="-7" dirty="0">
                <a:solidFill>
                  <a:srgbClr val="231F20"/>
                </a:solidFill>
                <a:latin typeface="Gotham Book"/>
                <a:cs typeface="Gotham Book"/>
              </a:rPr>
              <a:t>3</a:t>
            </a:r>
            <a:r>
              <a:rPr sz="496" spc="-10" dirty="0">
                <a:solidFill>
                  <a:srgbClr val="231F20"/>
                </a:solidFill>
                <a:latin typeface="Gotham Book"/>
                <a:cs typeface="Gotham Book"/>
              </a:rPr>
              <a:t>/</a:t>
            </a:r>
            <a:r>
              <a:rPr sz="496" dirty="0">
                <a:solidFill>
                  <a:srgbClr val="231F20"/>
                </a:solidFill>
                <a:latin typeface="Gotham Book"/>
                <a:cs typeface="Gotham Book"/>
              </a:rPr>
              <a:t>20</a:t>
            </a:r>
            <a:endParaRPr sz="496">
              <a:latin typeface="Gotham Book"/>
              <a:cs typeface="Gotham Book"/>
            </a:endParaRPr>
          </a:p>
          <a:p>
            <a:pPr marL="8405"/>
            <a:r>
              <a:rPr sz="496" dirty="0">
                <a:solidFill>
                  <a:srgbClr val="231F20"/>
                </a:solidFill>
                <a:latin typeface="Gotham Book"/>
                <a:cs typeface="Gotham Book"/>
              </a:rPr>
              <a:t>PE1551</a:t>
            </a:r>
            <a:endParaRPr sz="496">
              <a:latin typeface="Gotham Book"/>
              <a:cs typeface="Gotham Book"/>
            </a:endParaRPr>
          </a:p>
        </p:txBody>
      </p:sp>
      <p:sp>
        <p:nvSpPr>
          <p:cNvPr id="29" name="object 29"/>
          <p:cNvSpPr/>
          <p:nvPr/>
        </p:nvSpPr>
        <p:spPr>
          <a:xfrm>
            <a:off x="1409842" y="3414076"/>
            <a:ext cx="313064" cy="313064"/>
          </a:xfrm>
          <a:custGeom>
            <a:avLst/>
            <a:gdLst/>
            <a:ahLst/>
            <a:cxnLst/>
            <a:rect l="l" t="t" r="r" b="b"/>
            <a:pathLst>
              <a:path w="473075" h="473075">
                <a:moveTo>
                  <a:pt x="236385" y="0"/>
                </a:moveTo>
                <a:lnTo>
                  <a:pt x="188744" y="4802"/>
                </a:lnTo>
                <a:lnTo>
                  <a:pt x="144371" y="18575"/>
                </a:lnTo>
                <a:lnTo>
                  <a:pt x="104218" y="40369"/>
                </a:lnTo>
                <a:lnTo>
                  <a:pt x="69234" y="69234"/>
                </a:lnTo>
                <a:lnTo>
                  <a:pt x="40369" y="104218"/>
                </a:lnTo>
                <a:lnTo>
                  <a:pt x="18575" y="144371"/>
                </a:lnTo>
                <a:lnTo>
                  <a:pt x="4802" y="188744"/>
                </a:lnTo>
                <a:lnTo>
                  <a:pt x="0" y="236385"/>
                </a:lnTo>
                <a:lnTo>
                  <a:pt x="4802" y="284026"/>
                </a:lnTo>
                <a:lnTo>
                  <a:pt x="18575" y="328398"/>
                </a:lnTo>
                <a:lnTo>
                  <a:pt x="40369" y="368552"/>
                </a:lnTo>
                <a:lnTo>
                  <a:pt x="69234" y="403536"/>
                </a:lnTo>
                <a:lnTo>
                  <a:pt x="104218" y="432400"/>
                </a:lnTo>
                <a:lnTo>
                  <a:pt x="144371" y="454194"/>
                </a:lnTo>
                <a:lnTo>
                  <a:pt x="188744" y="467967"/>
                </a:lnTo>
                <a:lnTo>
                  <a:pt x="236385" y="472770"/>
                </a:lnTo>
                <a:lnTo>
                  <a:pt x="284026" y="467967"/>
                </a:lnTo>
                <a:lnTo>
                  <a:pt x="328398" y="454194"/>
                </a:lnTo>
                <a:lnTo>
                  <a:pt x="368552" y="432400"/>
                </a:lnTo>
                <a:lnTo>
                  <a:pt x="403536" y="403536"/>
                </a:lnTo>
                <a:lnTo>
                  <a:pt x="432400" y="368552"/>
                </a:lnTo>
                <a:lnTo>
                  <a:pt x="454194" y="328398"/>
                </a:lnTo>
                <a:lnTo>
                  <a:pt x="467967" y="284026"/>
                </a:lnTo>
                <a:lnTo>
                  <a:pt x="472770" y="236385"/>
                </a:lnTo>
                <a:lnTo>
                  <a:pt x="467967" y="188744"/>
                </a:lnTo>
                <a:lnTo>
                  <a:pt x="454194" y="144371"/>
                </a:lnTo>
                <a:lnTo>
                  <a:pt x="432400" y="104218"/>
                </a:lnTo>
                <a:lnTo>
                  <a:pt x="403536" y="69234"/>
                </a:lnTo>
                <a:lnTo>
                  <a:pt x="368552" y="40369"/>
                </a:lnTo>
                <a:lnTo>
                  <a:pt x="328398" y="18575"/>
                </a:lnTo>
                <a:lnTo>
                  <a:pt x="284026" y="4802"/>
                </a:lnTo>
                <a:lnTo>
                  <a:pt x="236385" y="0"/>
                </a:lnTo>
                <a:close/>
              </a:path>
            </a:pathLst>
          </a:custGeom>
          <a:solidFill>
            <a:srgbClr val="40AC48"/>
          </a:solidFill>
        </p:spPr>
        <p:txBody>
          <a:bodyPr wrap="square" lIns="0" tIns="0" rIns="0" bIns="0" rtlCol="0"/>
          <a:lstStyle/>
          <a:p>
            <a:endParaRPr sz="1191"/>
          </a:p>
        </p:txBody>
      </p:sp>
      <p:sp>
        <p:nvSpPr>
          <p:cNvPr id="30" name="object 30"/>
          <p:cNvSpPr txBox="1"/>
          <p:nvPr/>
        </p:nvSpPr>
        <p:spPr>
          <a:xfrm>
            <a:off x="1514442" y="3442647"/>
            <a:ext cx="93709" cy="242717"/>
          </a:xfrm>
          <a:prstGeom prst="rect">
            <a:avLst/>
          </a:prstGeom>
        </p:spPr>
        <p:txBody>
          <a:bodyPr vert="horz" wrap="square" lIns="0" tIns="8404" rIns="0" bIns="0" rtlCol="0">
            <a:spAutoFit/>
          </a:bodyPr>
          <a:lstStyle/>
          <a:p>
            <a:pPr marL="8405">
              <a:spcBef>
                <a:spcPts val="66"/>
              </a:spcBef>
            </a:pPr>
            <a:r>
              <a:rPr sz="1522" dirty="0">
                <a:solidFill>
                  <a:srgbClr val="FFFFFF"/>
                </a:solidFill>
                <a:latin typeface="Gotham Medium"/>
                <a:cs typeface="Gotham Medium"/>
              </a:rPr>
              <a:t>1</a:t>
            </a:r>
            <a:endParaRPr sz="1522">
              <a:latin typeface="Gotham Medium"/>
              <a:cs typeface="Gotham Medium"/>
            </a:endParaRPr>
          </a:p>
        </p:txBody>
      </p:sp>
      <p:grpSp>
        <p:nvGrpSpPr>
          <p:cNvPr id="31" name="object 31"/>
          <p:cNvGrpSpPr/>
          <p:nvPr/>
        </p:nvGrpSpPr>
        <p:grpSpPr>
          <a:xfrm>
            <a:off x="1405640" y="1688643"/>
            <a:ext cx="653443" cy="2042692"/>
            <a:chOff x="244477" y="2551727"/>
            <a:chExt cx="987425" cy="3086735"/>
          </a:xfrm>
        </p:grpSpPr>
        <p:sp>
          <p:nvSpPr>
            <p:cNvPr id="32" name="object 32"/>
            <p:cNvSpPr/>
            <p:nvPr/>
          </p:nvSpPr>
          <p:spPr>
            <a:xfrm>
              <a:off x="250827" y="5159047"/>
              <a:ext cx="473075" cy="473075"/>
            </a:xfrm>
            <a:custGeom>
              <a:avLst/>
              <a:gdLst/>
              <a:ahLst/>
              <a:cxnLst/>
              <a:rect l="l" t="t" r="r" b="b"/>
              <a:pathLst>
                <a:path w="473075" h="473075">
                  <a:moveTo>
                    <a:pt x="236385" y="472770"/>
                  </a:moveTo>
                  <a:lnTo>
                    <a:pt x="284026" y="467967"/>
                  </a:lnTo>
                  <a:lnTo>
                    <a:pt x="328398" y="454194"/>
                  </a:lnTo>
                  <a:lnTo>
                    <a:pt x="368552" y="432400"/>
                  </a:lnTo>
                  <a:lnTo>
                    <a:pt x="403536" y="403536"/>
                  </a:lnTo>
                  <a:lnTo>
                    <a:pt x="432400" y="368552"/>
                  </a:lnTo>
                  <a:lnTo>
                    <a:pt x="454194" y="328398"/>
                  </a:lnTo>
                  <a:lnTo>
                    <a:pt x="467967" y="284026"/>
                  </a:lnTo>
                  <a:lnTo>
                    <a:pt x="472770" y="236385"/>
                  </a:lnTo>
                  <a:lnTo>
                    <a:pt x="467967" y="188744"/>
                  </a:lnTo>
                  <a:lnTo>
                    <a:pt x="454194" y="144371"/>
                  </a:lnTo>
                  <a:lnTo>
                    <a:pt x="432400" y="104218"/>
                  </a:lnTo>
                  <a:lnTo>
                    <a:pt x="403536" y="69234"/>
                  </a:lnTo>
                  <a:lnTo>
                    <a:pt x="368552" y="40369"/>
                  </a:lnTo>
                  <a:lnTo>
                    <a:pt x="328398" y="18575"/>
                  </a:lnTo>
                  <a:lnTo>
                    <a:pt x="284026" y="4802"/>
                  </a:lnTo>
                  <a:lnTo>
                    <a:pt x="236385" y="0"/>
                  </a:lnTo>
                  <a:lnTo>
                    <a:pt x="188744" y="4802"/>
                  </a:lnTo>
                  <a:lnTo>
                    <a:pt x="144371" y="18575"/>
                  </a:lnTo>
                  <a:lnTo>
                    <a:pt x="104218" y="40369"/>
                  </a:lnTo>
                  <a:lnTo>
                    <a:pt x="69234" y="69234"/>
                  </a:lnTo>
                  <a:lnTo>
                    <a:pt x="40369" y="104218"/>
                  </a:lnTo>
                  <a:lnTo>
                    <a:pt x="18575" y="144371"/>
                  </a:lnTo>
                  <a:lnTo>
                    <a:pt x="4802" y="188744"/>
                  </a:lnTo>
                  <a:lnTo>
                    <a:pt x="0" y="236385"/>
                  </a:lnTo>
                  <a:lnTo>
                    <a:pt x="4802" y="284026"/>
                  </a:lnTo>
                  <a:lnTo>
                    <a:pt x="18575" y="328398"/>
                  </a:lnTo>
                  <a:lnTo>
                    <a:pt x="40369" y="368552"/>
                  </a:lnTo>
                  <a:lnTo>
                    <a:pt x="69234" y="403536"/>
                  </a:lnTo>
                  <a:lnTo>
                    <a:pt x="104218" y="432400"/>
                  </a:lnTo>
                  <a:lnTo>
                    <a:pt x="144371" y="454194"/>
                  </a:lnTo>
                  <a:lnTo>
                    <a:pt x="188744" y="467967"/>
                  </a:lnTo>
                  <a:lnTo>
                    <a:pt x="236385" y="472770"/>
                  </a:lnTo>
                  <a:close/>
                </a:path>
              </a:pathLst>
            </a:custGeom>
            <a:ln w="12700">
              <a:solidFill>
                <a:srgbClr val="40AC48"/>
              </a:solidFill>
            </a:ln>
          </p:spPr>
          <p:txBody>
            <a:bodyPr wrap="square" lIns="0" tIns="0" rIns="0" bIns="0" rtlCol="0"/>
            <a:lstStyle/>
            <a:p>
              <a:endParaRPr sz="1191"/>
            </a:p>
          </p:txBody>
        </p:sp>
        <p:sp>
          <p:nvSpPr>
            <p:cNvPr id="33" name="object 33"/>
            <p:cNvSpPr/>
            <p:nvPr/>
          </p:nvSpPr>
          <p:spPr>
            <a:xfrm>
              <a:off x="759071" y="2551727"/>
              <a:ext cx="473075" cy="473075"/>
            </a:xfrm>
            <a:custGeom>
              <a:avLst/>
              <a:gdLst/>
              <a:ahLst/>
              <a:cxnLst/>
              <a:rect l="l" t="t" r="r" b="b"/>
              <a:pathLst>
                <a:path w="473075" h="473075">
                  <a:moveTo>
                    <a:pt x="236385" y="0"/>
                  </a:moveTo>
                  <a:lnTo>
                    <a:pt x="188744" y="4802"/>
                  </a:lnTo>
                  <a:lnTo>
                    <a:pt x="144371" y="18575"/>
                  </a:lnTo>
                  <a:lnTo>
                    <a:pt x="104218" y="40369"/>
                  </a:lnTo>
                  <a:lnTo>
                    <a:pt x="69234" y="69234"/>
                  </a:lnTo>
                  <a:lnTo>
                    <a:pt x="40369" y="104218"/>
                  </a:lnTo>
                  <a:lnTo>
                    <a:pt x="18575" y="144371"/>
                  </a:lnTo>
                  <a:lnTo>
                    <a:pt x="4802" y="188744"/>
                  </a:lnTo>
                  <a:lnTo>
                    <a:pt x="0" y="236385"/>
                  </a:lnTo>
                  <a:lnTo>
                    <a:pt x="4802" y="284026"/>
                  </a:lnTo>
                  <a:lnTo>
                    <a:pt x="18575" y="328398"/>
                  </a:lnTo>
                  <a:lnTo>
                    <a:pt x="40369" y="368552"/>
                  </a:lnTo>
                  <a:lnTo>
                    <a:pt x="69234" y="403536"/>
                  </a:lnTo>
                  <a:lnTo>
                    <a:pt x="104218" y="432400"/>
                  </a:lnTo>
                  <a:lnTo>
                    <a:pt x="144371" y="454194"/>
                  </a:lnTo>
                  <a:lnTo>
                    <a:pt x="188744" y="467967"/>
                  </a:lnTo>
                  <a:lnTo>
                    <a:pt x="236385" y="472770"/>
                  </a:lnTo>
                  <a:lnTo>
                    <a:pt x="284026" y="467967"/>
                  </a:lnTo>
                  <a:lnTo>
                    <a:pt x="328398" y="454194"/>
                  </a:lnTo>
                  <a:lnTo>
                    <a:pt x="368552" y="432400"/>
                  </a:lnTo>
                  <a:lnTo>
                    <a:pt x="403536" y="403536"/>
                  </a:lnTo>
                  <a:lnTo>
                    <a:pt x="432400" y="368552"/>
                  </a:lnTo>
                  <a:lnTo>
                    <a:pt x="454194" y="328398"/>
                  </a:lnTo>
                  <a:lnTo>
                    <a:pt x="467967" y="284026"/>
                  </a:lnTo>
                  <a:lnTo>
                    <a:pt x="472770" y="236385"/>
                  </a:lnTo>
                  <a:lnTo>
                    <a:pt x="467967" y="188744"/>
                  </a:lnTo>
                  <a:lnTo>
                    <a:pt x="454194" y="144371"/>
                  </a:lnTo>
                  <a:lnTo>
                    <a:pt x="432400" y="104218"/>
                  </a:lnTo>
                  <a:lnTo>
                    <a:pt x="403536" y="69234"/>
                  </a:lnTo>
                  <a:lnTo>
                    <a:pt x="368552" y="40369"/>
                  </a:lnTo>
                  <a:lnTo>
                    <a:pt x="328398" y="18575"/>
                  </a:lnTo>
                  <a:lnTo>
                    <a:pt x="284026" y="4802"/>
                  </a:lnTo>
                  <a:lnTo>
                    <a:pt x="236385" y="0"/>
                  </a:lnTo>
                  <a:close/>
                </a:path>
              </a:pathLst>
            </a:custGeom>
            <a:solidFill>
              <a:srgbClr val="FFE90E"/>
            </a:solidFill>
          </p:spPr>
          <p:txBody>
            <a:bodyPr wrap="square" lIns="0" tIns="0" rIns="0" bIns="0" rtlCol="0"/>
            <a:lstStyle/>
            <a:p>
              <a:endParaRPr sz="1191"/>
            </a:p>
          </p:txBody>
        </p:sp>
      </p:grpSp>
      <p:sp>
        <p:nvSpPr>
          <p:cNvPr id="34" name="object 34"/>
          <p:cNvSpPr txBox="1"/>
          <p:nvPr/>
        </p:nvSpPr>
        <p:spPr>
          <a:xfrm>
            <a:off x="1834009" y="1708809"/>
            <a:ext cx="135311" cy="242717"/>
          </a:xfrm>
          <a:prstGeom prst="rect">
            <a:avLst/>
          </a:prstGeom>
        </p:spPr>
        <p:txBody>
          <a:bodyPr vert="horz" wrap="square" lIns="0" tIns="8404" rIns="0" bIns="0" rtlCol="0">
            <a:spAutoFit/>
          </a:bodyPr>
          <a:lstStyle/>
          <a:p>
            <a:pPr marL="8405">
              <a:spcBef>
                <a:spcPts val="66"/>
              </a:spcBef>
            </a:pPr>
            <a:r>
              <a:rPr sz="1522" dirty="0">
                <a:latin typeface="Gotham Medium"/>
                <a:cs typeface="Gotham Medium"/>
              </a:rPr>
              <a:t>2</a:t>
            </a:r>
            <a:endParaRPr sz="1522">
              <a:latin typeface="Gotham Medium"/>
              <a:cs typeface="Gotham Medium"/>
            </a:endParaRPr>
          </a:p>
        </p:txBody>
      </p:sp>
      <p:grpSp>
        <p:nvGrpSpPr>
          <p:cNvPr id="35" name="object 35"/>
          <p:cNvGrpSpPr/>
          <p:nvPr/>
        </p:nvGrpSpPr>
        <p:grpSpPr>
          <a:xfrm>
            <a:off x="1741977" y="1684441"/>
            <a:ext cx="3398744" cy="636214"/>
            <a:chOff x="752721" y="2545377"/>
            <a:chExt cx="5135880" cy="961390"/>
          </a:xfrm>
        </p:grpSpPr>
        <p:sp>
          <p:nvSpPr>
            <p:cNvPr id="36" name="object 36"/>
            <p:cNvSpPr/>
            <p:nvPr/>
          </p:nvSpPr>
          <p:spPr>
            <a:xfrm>
              <a:off x="759071" y="2551727"/>
              <a:ext cx="473075" cy="473075"/>
            </a:xfrm>
            <a:custGeom>
              <a:avLst/>
              <a:gdLst/>
              <a:ahLst/>
              <a:cxnLst/>
              <a:rect l="l" t="t" r="r" b="b"/>
              <a:pathLst>
                <a:path w="473075" h="473075">
                  <a:moveTo>
                    <a:pt x="236385" y="472770"/>
                  </a:moveTo>
                  <a:lnTo>
                    <a:pt x="284026" y="467967"/>
                  </a:lnTo>
                  <a:lnTo>
                    <a:pt x="328398" y="454194"/>
                  </a:lnTo>
                  <a:lnTo>
                    <a:pt x="368552" y="432400"/>
                  </a:lnTo>
                  <a:lnTo>
                    <a:pt x="403536" y="403536"/>
                  </a:lnTo>
                  <a:lnTo>
                    <a:pt x="432400" y="368552"/>
                  </a:lnTo>
                  <a:lnTo>
                    <a:pt x="454194" y="328398"/>
                  </a:lnTo>
                  <a:lnTo>
                    <a:pt x="467967" y="284026"/>
                  </a:lnTo>
                  <a:lnTo>
                    <a:pt x="472770" y="236385"/>
                  </a:lnTo>
                  <a:lnTo>
                    <a:pt x="467967" y="188744"/>
                  </a:lnTo>
                  <a:lnTo>
                    <a:pt x="454194" y="144371"/>
                  </a:lnTo>
                  <a:lnTo>
                    <a:pt x="432400" y="104218"/>
                  </a:lnTo>
                  <a:lnTo>
                    <a:pt x="403536" y="69234"/>
                  </a:lnTo>
                  <a:lnTo>
                    <a:pt x="368552" y="40369"/>
                  </a:lnTo>
                  <a:lnTo>
                    <a:pt x="328398" y="18575"/>
                  </a:lnTo>
                  <a:lnTo>
                    <a:pt x="284026" y="4802"/>
                  </a:lnTo>
                  <a:lnTo>
                    <a:pt x="236385" y="0"/>
                  </a:lnTo>
                  <a:lnTo>
                    <a:pt x="188744" y="4802"/>
                  </a:lnTo>
                  <a:lnTo>
                    <a:pt x="144371" y="18575"/>
                  </a:lnTo>
                  <a:lnTo>
                    <a:pt x="104218" y="40369"/>
                  </a:lnTo>
                  <a:lnTo>
                    <a:pt x="69234" y="69234"/>
                  </a:lnTo>
                  <a:lnTo>
                    <a:pt x="40369" y="104218"/>
                  </a:lnTo>
                  <a:lnTo>
                    <a:pt x="18575" y="144371"/>
                  </a:lnTo>
                  <a:lnTo>
                    <a:pt x="4802" y="188744"/>
                  </a:lnTo>
                  <a:lnTo>
                    <a:pt x="0" y="236385"/>
                  </a:lnTo>
                  <a:lnTo>
                    <a:pt x="4802" y="284026"/>
                  </a:lnTo>
                  <a:lnTo>
                    <a:pt x="18575" y="328398"/>
                  </a:lnTo>
                  <a:lnTo>
                    <a:pt x="40369" y="368552"/>
                  </a:lnTo>
                  <a:lnTo>
                    <a:pt x="69234" y="403536"/>
                  </a:lnTo>
                  <a:lnTo>
                    <a:pt x="104218" y="432400"/>
                  </a:lnTo>
                  <a:lnTo>
                    <a:pt x="144371" y="454194"/>
                  </a:lnTo>
                  <a:lnTo>
                    <a:pt x="188744" y="467967"/>
                  </a:lnTo>
                  <a:lnTo>
                    <a:pt x="236385" y="472770"/>
                  </a:lnTo>
                  <a:close/>
                </a:path>
              </a:pathLst>
            </a:custGeom>
            <a:ln w="12700">
              <a:solidFill>
                <a:srgbClr val="FFF200"/>
              </a:solidFill>
            </a:ln>
          </p:spPr>
          <p:txBody>
            <a:bodyPr wrap="square" lIns="0" tIns="0" rIns="0" bIns="0" rtlCol="0"/>
            <a:lstStyle/>
            <a:p>
              <a:endParaRPr sz="1191"/>
            </a:p>
          </p:txBody>
        </p:sp>
        <p:sp>
          <p:nvSpPr>
            <p:cNvPr id="37" name="object 37"/>
            <p:cNvSpPr/>
            <p:nvPr/>
          </p:nvSpPr>
          <p:spPr>
            <a:xfrm>
              <a:off x="5406004" y="3024494"/>
              <a:ext cx="482600" cy="482600"/>
            </a:xfrm>
            <a:custGeom>
              <a:avLst/>
              <a:gdLst/>
              <a:ahLst/>
              <a:cxnLst/>
              <a:rect l="l" t="t" r="r" b="b"/>
              <a:pathLst>
                <a:path w="482600" h="482600">
                  <a:moveTo>
                    <a:pt x="241109" y="0"/>
                  </a:moveTo>
                  <a:lnTo>
                    <a:pt x="192517" y="4898"/>
                  </a:lnTo>
                  <a:lnTo>
                    <a:pt x="147259" y="18948"/>
                  </a:lnTo>
                  <a:lnTo>
                    <a:pt x="106303" y="41178"/>
                  </a:lnTo>
                  <a:lnTo>
                    <a:pt x="70619" y="70621"/>
                  </a:lnTo>
                  <a:lnTo>
                    <a:pt x="41178" y="106306"/>
                  </a:lnTo>
                  <a:lnTo>
                    <a:pt x="18947" y="147264"/>
                  </a:lnTo>
                  <a:lnTo>
                    <a:pt x="4898" y="192526"/>
                  </a:lnTo>
                  <a:lnTo>
                    <a:pt x="0" y="241122"/>
                  </a:lnTo>
                  <a:lnTo>
                    <a:pt x="4898" y="289713"/>
                  </a:lnTo>
                  <a:lnTo>
                    <a:pt x="18947" y="334972"/>
                  </a:lnTo>
                  <a:lnTo>
                    <a:pt x="41178" y="375928"/>
                  </a:lnTo>
                  <a:lnTo>
                    <a:pt x="70619" y="411611"/>
                  </a:lnTo>
                  <a:lnTo>
                    <a:pt x="106303" y="441053"/>
                  </a:lnTo>
                  <a:lnTo>
                    <a:pt x="147259" y="463283"/>
                  </a:lnTo>
                  <a:lnTo>
                    <a:pt x="192517" y="477333"/>
                  </a:lnTo>
                  <a:lnTo>
                    <a:pt x="241109" y="482231"/>
                  </a:lnTo>
                  <a:lnTo>
                    <a:pt x="289701" y="477333"/>
                  </a:lnTo>
                  <a:lnTo>
                    <a:pt x="334959" y="463283"/>
                  </a:lnTo>
                  <a:lnTo>
                    <a:pt x="375915" y="441053"/>
                  </a:lnTo>
                  <a:lnTo>
                    <a:pt x="411599" y="411611"/>
                  </a:lnTo>
                  <a:lnTo>
                    <a:pt x="441040" y="375928"/>
                  </a:lnTo>
                  <a:lnTo>
                    <a:pt x="463271" y="334972"/>
                  </a:lnTo>
                  <a:lnTo>
                    <a:pt x="477320" y="289713"/>
                  </a:lnTo>
                  <a:lnTo>
                    <a:pt x="482219" y="241122"/>
                  </a:lnTo>
                  <a:lnTo>
                    <a:pt x="477320" y="192526"/>
                  </a:lnTo>
                  <a:lnTo>
                    <a:pt x="463271" y="147264"/>
                  </a:lnTo>
                  <a:lnTo>
                    <a:pt x="441040" y="106306"/>
                  </a:lnTo>
                  <a:lnTo>
                    <a:pt x="411599" y="70621"/>
                  </a:lnTo>
                  <a:lnTo>
                    <a:pt x="375915" y="41178"/>
                  </a:lnTo>
                  <a:lnTo>
                    <a:pt x="334959" y="18948"/>
                  </a:lnTo>
                  <a:lnTo>
                    <a:pt x="289701" y="4898"/>
                  </a:lnTo>
                  <a:lnTo>
                    <a:pt x="241109" y="0"/>
                  </a:lnTo>
                  <a:close/>
                </a:path>
              </a:pathLst>
            </a:custGeom>
            <a:solidFill>
              <a:srgbClr val="FFE90E"/>
            </a:solidFill>
          </p:spPr>
          <p:txBody>
            <a:bodyPr wrap="square" lIns="0" tIns="0" rIns="0" bIns="0" rtlCol="0"/>
            <a:lstStyle/>
            <a:p>
              <a:endParaRPr sz="1191"/>
            </a:p>
          </p:txBody>
        </p:sp>
      </p:grpSp>
      <p:sp>
        <p:nvSpPr>
          <p:cNvPr id="38" name="object 38"/>
          <p:cNvSpPr txBox="1"/>
          <p:nvPr/>
        </p:nvSpPr>
        <p:spPr>
          <a:xfrm>
            <a:off x="3393840" y="318209"/>
            <a:ext cx="136572" cy="242717"/>
          </a:xfrm>
          <a:prstGeom prst="rect">
            <a:avLst/>
          </a:prstGeom>
        </p:spPr>
        <p:txBody>
          <a:bodyPr vert="horz" wrap="square" lIns="0" tIns="8404" rIns="0" bIns="0" rtlCol="0">
            <a:spAutoFit/>
          </a:bodyPr>
          <a:lstStyle/>
          <a:p>
            <a:pPr marL="8405">
              <a:spcBef>
                <a:spcPts val="66"/>
              </a:spcBef>
            </a:pPr>
            <a:r>
              <a:rPr sz="1522" dirty="0">
                <a:solidFill>
                  <a:srgbClr val="FFFFFF"/>
                </a:solidFill>
                <a:latin typeface="Gotham Medium"/>
                <a:cs typeface="Gotham Medium"/>
              </a:rPr>
              <a:t>3</a:t>
            </a:r>
            <a:endParaRPr sz="1522">
              <a:latin typeface="Gotham Medium"/>
              <a:cs typeface="Gotham Medium"/>
            </a:endParaRPr>
          </a:p>
        </p:txBody>
      </p:sp>
      <p:sp>
        <p:nvSpPr>
          <p:cNvPr id="39" name="object 39"/>
          <p:cNvSpPr txBox="1"/>
          <p:nvPr/>
        </p:nvSpPr>
        <p:spPr>
          <a:xfrm>
            <a:off x="4883045" y="1934454"/>
            <a:ext cx="1897716" cy="847333"/>
          </a:xfrm>
          <a:prstGeom prst="rect">
            <a:avLst/>
          </a:prstGeom>
        </p:spPr>
        <p:txBody>
          <a:bodyPr vert="horz" wrap="square" lIns="0" tIns="27735" rIns="0" bIns="0" rtlCol="0">
            <a:spAutoFit/>
          </a:bodyPr>
          <a:lstStyle/>
          <a:p>
            <a:pPr marL="297112">
              <a:lnSpc>
                <a:spcPts val="301"/>
              </a:lnSpc>
              <a:spcBef>
                <a:spcPts val="218"/>
              </a:spcBef>
            </a:pPr>
            <a:r>
              <a:rPr sz="629" spc="-7" dirty="0">
                <a:solidFill>
                  <a:srgbClr val="231F20"/>
                </a:solidFill>
                <a:latin typeface="Gotham Book"/>
                <a:cs typeface="Gotham Book"/>
              </a:rPr>
              <a:t>De-Escalation/Yellow</a:t>
            </a:r>
            <a:r>
              <a:rPr sz="629" spc="-3" dirty="0">
                <a:solidFill>
                  <a:srgbClr val="231F20"/>
                </a:solidFill>
                <a:latin typeface="Gotham Book"/>
                <a:cs typeface="Gotham Book"/>
              </a:rPr>
              <a:t> </a:t>
            </a:r>
            <a:r>
              <a:rPr sz="629" spc="-7" dirty="0">
                <a:solidFill>
                  <a:srgbClr val="231F20"/>
                </a:solidFill>
                <a:latin typeface="Gotham Book"/>
                <a:cs typeface="Gotham Book"/>
              </a:rPr>
              <a:t>Zone</a:t>
            </a:r>
            <a:endParaRPr sz="629" dirty="0">
              <a:latin typeface="Gotham Book"/>
              <a:cs typeface="Gotham Book"/>
            </a:endParaRPr>
          </a:p>
          <a:p>
            <a:pPr marL="25215">
              <a:lnSpc>
                <a:spcPts val="1274"/>
              </a:lnSpc>
              <a:tabLst>
                <a:tab pos="297112" algn="l"/>
              </a:tabLst>
            </a:pPr>
            <a:r>
              <a:rPr sz="2283" spc="-5" baseline="-22946" dirty="0">
                <a:latin typeface="Gotham Medium"/>
                <a:cs typeface="Gotham Medium"/>
              </a:rPr>
              <a:t>4	</a:t>
            </a:r>
            <a:r>
              <a:rPr sz="496" dirty="0">
                <a:solidFill>
                  <a:srgbClr val="231F20"/>
                </a:solidFill>
                <a:latin typeface="Gotham Book"/>
                <a:cs typeface="Gotham Book"/>
              </a:rPr>
              <a:t>The</a:t>
            </a:r>
            <a:r>
              <a:rPr sz="496" spc="-3" dirty="0">
                <a:solidFill>
                  <a:srgbClr val="231F20"/>
                </a:solidFill>
                <a:latin typeface="Gotham Book"/>
                <a:cs typeface="Gotham Book"/>
              </a:rPr>
              <a:t> </a:t>
            </a:r>
            <a:r>
              <a:rPr sz="496" dirty="0">
                <a:solidFill>
                  <a:srgbClr val="231F20"/>
                </a:solidFill>
                <a:latin typeface="Gotham Book"/>
                <a:cs typeface="Gotham Book"/>
              </a:rPr>
              <a:t>“crisis” </a:t>
            </a:r>
            <a:r>
              <a:rPr sz="496" spc="3" dirty="0">
                <a:solidFill>
                  <a:srgbClr val="231F20"/>
                </a:solidFill>
                <a:latin typeface="Gotham Book"/>
                <a:cs typeface="Gotham Book"/>
              </a:rPr>
              <a:t>begins</a:t>
            </a:r>
            <a:r>
              <a:rPr sz="496" spc="-3" dirty="0">
                <a:solidFill>
                  <a:srgbClr val="231F20"/>
                </a:solidFill>
                <a:latin typeface="Gotham Book"/>
                <a:cs typeface="Gotham Book"/>
              </a:rPr>
              <a:t> to</a:t>
            </a:r>
            <a:r>
              <a:rPr sz="496" dirty="0">
                <a:solidFill>
                  <a:srgbClr val="231F20"/>
                </a:solidFill>
                <a:latin typeface="Gotham Book"/>
                <a:cs typeface="Gotham Book"/>
              </a:rPr>
              <a:t> </a:t>
            </a:r>
            <a:r>
              <a:rPr sz="496" spc="3" dirty="0">
                <a:solidFill>
                  <a:srgbClr val="231F20"/>
                </a:solidFill>
                <a:latin typeface="Gotham Book"/>
                <a:cs typeface="Gotham Book"/>
              </a:rPr>
              <a:t>calm.</a:t>
            </a:r>
            <a:r>
              <a:rPr sz="496" dirty="0">
                <a:solidFill>
                  <a:srgbClr val="231F20"/>
                </a:solidFill>
                <a:latin typeface="Gotham Book"/>
                <a:cs typeface="Gotham Book"/>
              </a:rPr>
              <a:t> </a:t>
            </a:r>
            <a:r>
              <a:rPr sz="496" spc="3" dirty="0">
                <a:solidFill>
                  <a:srgbClr val="231F20"/>
                </a:solidFill>
                <a:latin typeface="Gotham Book"/>
                <a:cs typeface="Gotham Book"/>
              </a:rPr>
              <a:t>Because</a:t>
            </a:r>
            <a:r>
              <a:rPr sz="496" spc="-3" dirty="0">
                <a:solidFill>
                  <a:srgbClr val="231F20"/>
                </a:solidFill>
                <a:latin typeface="Gotham Book"/>
                <a:cs typeface="Gotham Book"/>
              </a:rPr>
              <a:t> </a:t>
            </a:r>
            <a:r>
              <a:rPr sz="496" dirty="0">
                <a:solidFill>
                  <a:srgbClr val="231F20"/>
                </a:solidFill>
                <a:latin typeface="Gotham Book"/>
                <a:cs typeface="Gotham Book"/>
              </a:rPr>
              <a:t>adrenaline</a:t>
            </a:r>
            <a:endParaRPr sz="496" dirty="0">
              <a:latin typeface="Gotham Book"/>
              <a:cs typeface="Gotham Book"/>
            </a:endParaRPr>
          </a:p>
          <a:p>
            <a:pPr marL="297112">
              <a:lnSpc>
                <a:spcPts val="496"/>
              </a:lnSpc>
            </a:pPr>
            <a:r>
              <a:rPr sz="496" spc="-3" dirty="0">
                <a:solidFill>
                  <a:srgbClr val="231F20"/>
                </a:solidFill>
                <a:latin typeface="Gotham Book"/>
                <a:cs typeface="Gotham Book"/>
              </a:rPr>
              <a:t>levels</a:t>
            </a:r>
            <a:r>
              <a:rPr sz="496" dirty="0">
                <a:solidFill>
                  <a:srgbClr val="231F20"/>
                </a:solidFill>
                <a:latin typeface="Gotham Book"/>
                <a:cs typeface="Gotham Book"/>
              </a:rPr>
              <a:t> </a:t>
            </a:r>
            <a:r>
              <a:rPr sz="496" spc="-3" dirty="0">
                <a:solidFill>
                  <a:srgbClr val="231F20"/>
                </a:solidFill>
                <a:latin typeface="Gotham Book"/>
                <a:cs typeface="Gotham Book"/>
              </a:rPr>
              <a:t>are</a:t>
            </a:r>
            <a:r>
              <a:rPr sz="496" dirty="0">
                <a:solidFill>
                  <a:srgbClr val="231F20"/>
                </a:solidFill>
                <a:latin typeface="Gotham Book"/>
                <a:cs typeface="Gotham Book"/>
              </a:rPr>
              <a:t> </a:t>
            </a:r>
            <a:r>
              <a:rPr sz="496" spc="3" dirty="0">
                <a:solidFill>
                  <a:srgbClr val="231F20"/>
                </a:solidFill>
                <a:latin typeface="Gotham Book"/>
                <a:cs typeface="Gotham Book"/>
              </a:rPr>
              <a:t>so</a:t>
            </a:r>
            <a:r>
              <a:rPr sz="496" dirty="0">
                <a:solidFill>
                  <a:srgbClr val="231F20"/>
                </a:solidFill>
                <a:latin typeface="Gotham Book"/>
                <a:cs typeface="Gotham Book"/>
              </a:rPr>
              <a:t> high, it </a:t>
            </a:r>
            <a:r>
              <a:rPr sz="496" spc="3" dirty="0">
                <a:solidFill>
                  <a:srgbClr val="231F20"/>
                </a:solidFill>
                <a:latin typeface="Gotham Book"/>
                <a:cs typeface="Gotham Book"/>
              </a:rPr>
              <a:t>can</a:t>
            </a:r>
            <a:r>
              <a:rPr sz="496" dirty="0">
                <a:solidFill>
                  <a:srgbClr val="231F20"/>
                </a:solidFill>
                <a:latin typeface="Gotham Book"/>
                <a:cs typeface="Gotham Book"/>
              </a:rPr>
              <a:t> take </a:t>
            </a:r>
            <a:r>
              <a:rPr sz="496" spc="-7" dirty="0">
                <a:solidFill>
                  <a:srgbClr val="231F20"/>
                </a:solidFill>
                <a:latin typeface="Gotham Book"/>
                <a:cs typeface="Gotham Book"/>
              </a:rPr>
              <a:t>over</a:t>
            </a:r>
            <a:r>
              <a:rPr sz="496" dirty="0">
                <a:solidFill>
                  <a:srgbClr val="231F20"/>
                </a:solidFill>
                <a:latin typeface="Gotham Book"/>
                <a:cs typeface="Gotham Book"/>
              </a:rPr>
              <a:t> </a:t>
            </a:r>
            <a:r>
              <a:rPr sz="496" spc="3" dirty="0">
                <a:solidFill>
                  <a:srgbClr val="231F20"/>
                </a:solidFill>
                <a:latin typeface="Gotham Book"/>
                <a:cs typeface="Gotham Book"/>
              </a:rPr>
              <a:t>30</a:t>
            </a:r>
            <a:r>
              <a:rPr sz="496" dirty="0">
                <a:solidFill>
                  <a:srgbClr val="231F20"/>
                </a:solidFill>
                <a:latin typeface="Gotham Book"/>
                <a:cs typeface="Gotham Book"/>
              </a:rPr>
              <a:t> minutes for</a:t>
            </a:r>
            <a:endParaRPr sz="496" dirty="0">
              <a:latin typeface="Gotham Book"/>
              <a:cs typeface="Gotham Book"/>
            </a:endParaRPr>
          </a:p>
          <a:p>
            <a:pPr marL="297112">
              <a:spcBef>
                <a:spcPts val="10"/>
              </a:spcBef>
            </a:pPr>
            <a:r>
              <a:rPr sz="496" spc="-3" dirty="0">
                <a:solidFill>
                  <a:srgbClr val="231F20"/>
                </a:solidFill>
                <a:latin typeface="Gotham Book"/>
                <a:cs typeface="Gotham Book"/>
              </a:rPr>
              <a:t>everyone’s</a:t>
            </a:r>
            <a:r>
              <a:rPr sz="496" spc="-7" dirty="0">
                <a:solidFill>
                  <a:srgbClr val="231F20"/>
                </a:solidFill>
                <a:latin typeface="Gotham Book"/>
                <a:cs typeface="Gotham Book"/>
              </a:rPr>
              <a:t> </a:t>
            </a:r>
            <a:r>
              <a:rPr sz="496" spc="3" dirty="0">
                <a:solidFill>
                  <a:srgbClr val="231F20"/>
                </a:solidFill>
                <a:latin typeface="Gotham Book"/>
                <a:cs typeface="Gotham Book"/>
              </a:rPr>
              <a:t>body</a:t>
            </a:r>
            <a:r>
              <a:rPr sz="496" spc="-7" dirty="0">
                <a:solidFill>
                  <a:srgbClr val="231F20"/>
                </a:solidFill>
                <a:latin typeface="Gotham Book"/>
                <a:cs typeface="Gotham Book"/>
              </a:rPr>
              <a:t> </a:t>
            </a:r>
            <a:r>
              <a:rPr sz="496" spc="-3" dirty="0">
                <a:solidFill>
                  <a:srgbClr val="231F20"/>
                </a:solidFill>
                <a:latin typeface="Gotham Book"/>
                <a:cs typeface="Gotham Book"/>
              </a:rPr>
              <a:t>to </a:t>
            </a:r>
            <a:r>
              <a:rPr sz="496" dirty="0">
                <a:solidFill>
                  <a:srgbClr val="231F20"/>
                </a:solidFill>
                <a:latin typeface="Gotham Book"/>
                <a:cs typeface="Gotham Book"/>
              </a:rPr>
              <a:t>return</a:t>
            </a:r>
            <a:r>
              <a:rPr sz="496" spc="-7" dirty="0">
                <a:solidFill>
                  <a:srgbClr val="231F20"/>
                </a:solidFill>
                <a:latin typeface="Gotham Book"/>
                <a:cs typeface="Gotham Book"/>
              </a:rPr>
              <a:t> </a:t>
            </a:r>
            <a:r>
              <a:rPr sz="496" spc="-3" dirty="0">
                <a:solidFill>
                  <a:srgbClr val="231F20"/>
                </a:solidFill>
                <a:latin typeface="Gotham Book"/>
                <a:cs typeface="Gotham Book"/>
              </a:rPr>
              <a:t>to </a:t>
            </a:r>
            <a:r>
              <a:rPr sz="496" spc="3" dirty="0">
                <a:solidFill>
                  <a:srgbClr val="231F20"/>
                </a:solidFill>
                <a:latin typeface="Gotham Book"/>
                <a:cs typeface="Gotham Book"/>
              </a:rPr>
              <a:t>baseline</a:t>
            </a:r>
            <a:r>
              <a:rPr sz="496" spc="-7" dirty="0">
                <a:solidFill>
                  <a:srgbClr val="231F20"/>
                </a:solidFill>
                <a:latin typeface="Gotham Book"/>
                <a:cs typeface="Gotham Book"/>
              </a:rPr>
              <a:t> </a:t>
            </a:r>
            <a:r>
              <a:rPr sz="496" spc="3" dirty="0">
                <a:solidFill>
                  <a:srgbClr val="231F20"/>
                </a:solidFill>
                <a:latin typeface="Gotham Book"/>
                <a:cs typeface="Gotham Book"/>
              </a:rPr>
              <a:t>functioning.</a:t>
            </a:r>
            <a:endParaRPr sz="496" dirty="0">
              <a:latin typeface="Gotham Book"/>
              <a:cs typeface="Gotham Book"/>
            </a:endParaRPr>
          </a:p>
          <a:p>
            <a:pPr marL="297112">
              <a:spcBef>
                <a:spcPts val="142"/>
              </a:spcBef>
            </a:pPr>
            <a:r>
              <a:rPr sz="496" spc="-60" dirty="0">
                <a:solidFill>
                  <a:srgbClr val="231F20"/>
                </a:solidFill>
                <a:latin typeface="Gotham Book"/>
                <a:cs typeface="Gotham Book"/>
              </a:rPr>
              <a:t>T</a:t>
            </a:r>
            <a:r>
              <a:rPr sz="496" spc="3" dirty="0">
                <a:solidFill>
                  <a:srgbClr val="231F20"/>
                </a:solidFill>
                <a:latin typeface="Gotham Book"/>
                <a:cs typeface="Gotham Book"/>
              </a:rPr>
              <a:t>o</a:t>
            </a:r>
            <a:r>
              <a:rPr sz="496" dirty="0">
                <a:solidFill>
                  <a:srgbClr val="231F20"/>
                </a:solidFill>
                <a:latin typeface="Gotham Book"/>
                <a:cs typeface="Gotham Book"/>
              </a:rPr>
              <a:t> </a:t>
            </a:r>
            <a:r>
              <a:rPr sz="496" spc="3" dirty="0">
                <a:solidFill>
                  <a:srgbClr val="231F20"/>
                </a:solidFill>
                <a:latin typeface="Gotham Book"/>
                <a:cs typeface="Gotham Book"/>
              </a:rPr>
              <a:t>Do:</a:t>
            </a:r>
            <a:endParaRPr sz="496" dirty="0">
              <a:latin typeface="Gotham Book"/>
              <a:cs typeface="Gotham Book"/>
            </a:endParaRPr>
          </a:p>
          <a:p>
            <a:pPr marL="372756" marR="332832" indent="-75644">
              <a:lnSpc>
                <a:spcPct val="101299"/>
              </a:lnSpc>
              <a:buChar char="•"/>
              <a:tabLst>
                <a:tab pos="373176" algn="l"/>
              </a:tabLst>
            </a:pPr>
            <a:r>
              <a:rPr sz="496" spc="3" dirty="0">
                <a:solidFill>
                  <a:srgbClr val="231F20"/>
                </a:solidFill>
                <a:latin typeface="Gotham Book"/>
                <a:cs typeface="Gotham Book"/>
              </a:rPr>
              <a:t>Do not </a:t>
            </a:r>
            <a:r>
              <a:rPr sz="496" dirty="0">
                <a:solidFill>
                  <a:srgbClr val="231F20"/>
                </a:solidFill>
                <a:latin typeface="Gotham Book"/>
                <a:cs typeface="Gotham Book"/>
              </a:rPr>
              <a:t>problem solve </a:t>
            </a:r>
            <a:r>
              <a:rPr sz="496" spc="-3" dirty="0">
                <a:solidFill>
                  <a:srgbClr val="231F20"/>
                </a:solidFill>
                <a:latin typeface="Gotham Book"/>
                <a:cs typeface="Gotham Book"/>
              </a:rPr>
              <a:t>yet. </a:t>
            </a:r>
            <a:r>
              <a:rPr sz="496" dirty="0">
                <a:solidFill>
                  <a:srgbClr val="231F20"/>
                </a:solidFill>
                <a:latin typeface="Gotham Book"/>
                <a:cs typeface="Gotham Book"/>
              </a:rPr>
              <a:t>It will likely </a:t>
            </a:r>
            <a:r>
              <a:rPr sz="496" spc="-139" dirty="0">
                <a:solidFill>
                  <a:srgbClr val="231F20"/>
                </a:solidFill>
                <a:latin typeface="Gotham Book"/>
                <a:cs typeface="Gotham Book"/>
              </a:rPr>
              <a:t> </a:t>
            </a:r>
            <a:r>
              <a:rPr sz="496" dirty="0">
                <a:solidFill>
                  <a:srgbClr val="231F20"/>
                </a:solidFill>
                <a:latin typeface="Gotham Book"/>
                <a:cs typeface="Gotham Book"/>
              </a:rPr>
              <a:t>re-escalate</a:t>
            </a:r>
            <a:r>
              <a:rPr sz="496" spc="-3" dirty="0">
                <a:solidFill>
                  <a:srgbClr val="231F20"/>
                </a:solidFill>
                <a:latin typeface="Gotham Book"/>
                <a:cs typeface="Gotham Book"/>
              </a:rPr>
              <a:t> your</a:t>
            </a:r>
            <a:r>
              <a:rPr sz="496" dirty="0">
                <a:solidFill>
                  <a:srgbClr val="231F20"/>
                </a:solidFill>
                <a:latin typeface="Gotham Book"/>
                <a:cs typeface="Gotham Book"/>
              </a:rPr>
              <a:t> child.</a:t>
            </a:r>
            <a:endParaRPr sz="496" dirty="0">
              <a:latin typeface="Gotham Book"/>
              <a:cs typeface="Gotham Book"/>
            </a:endParaRPr>
          </a:p>
          <a:p>
            <a:pPr marL="372756" marR="66819" indent="-75644">
              <a:lnSpc>
                <a:spcPct val="101299"/>
              </a:lnSpc>
              <a:buChar char="•"/>
              <a:tabLst>
                <a:tab pos="373176" algn="l"/>
              </a:tabLst>
            </a:pPr>
            <a:r>
              <a:rPr sz="496" dirty="0">
                <a:solidFill>
                  <a:srgbClr val="231F20"/>
                </a:solidFill>
                <a:latin typeface="Gotham Book"/>
                <a:cs typeface="Gotham Book"/>
              </a:rPr>
              <a:t>Adrenaline is </a:t>
            </a:r>
            <a:r>
              <a:rPr sz="496" spc="3" dirty="0">
                <a:solidFill>
                  <a:srgbClr val="231F20"/>
                </a:solidFill>
                <a:latin typeface="Gotham Book"/>
                <a:cs typeface="Gotham Book"/>
              </a:rPr>
              <a:t>high </a:t>
            </a:r>
            <a:r>
              <a:rPr sz="496" dirty="0">
                <a:solidFill>
                  <a:srgbClr val="231F20"/>
                </a:solidFill>
                <a:latin typeface="Gotham Book"/>
                <a:cs typeface="Gotham Book"/>
              </a:rPr>
              <a:t>- focus </a:t>
            </a:r>
            <a:r>
              <a:rPr sz="496" spc="3" dirty="0">
                <a:solidFill>
                  <a:srgbClr val="231F20"/>
                </a:solidFill>
                <a:latin typeface="Gotham Book"/>
                <a:cs typeface="Gotham Book"/>
              </a:rPr>
              <a:t>on </a:t>
            </a:r>
            <a:r>
              <a:rPr sz="496" dirty="0">
                <a:solidFill>
                  <a:srgbClr val="231F20"/>
                </a:solidFill>
                <a:latin typeface="Gotham Book"/>
                <a:cs typeface="Gotham Book"/>
              </a:rPr>
              <a:t>safe high-energy </a:t>
            </a:r>
            <a:r>
              <a:rPr sz="496" spc="-139" dirty="0">
                <a:solidFill>
                  <a:srgbClr val="231F20"/>
                </a:solidFill>
                <a:latin typeface="Gotham Book"/>
                <a:cs typeface="Gotham Book"/>
              </a:rPr>
              <a:t> </a:t>
            </a:r>
            <a:r>
              <a:rPr sz="496" dirty="0">
                <a:solidFill>
                  <a:srgbClr val="231F20"/>
                </a:solidFill>
                <a:latin typeface="Gotham Book"/>
                <a:cs typeface="Gotham Book"/>
              </a:rPr>
              <a:t>activities</a:t>
            </a:r>
            <a:r>
              <a:rPr sz="496" spc="-3" dirty="0">
                <a:solidFill>
                  <a:srgbClr val="231F20"/>
                </a:solidFill>
                <a:latin typeface="Gotham Book"/>
                <a:cs typeface="Gotham Book"/>
              </a:rPr>
              <a:t> to</a:t>
            </a:r>
            <a:r>
              <a:rPr sz="496" dirty="0">
                <a:solidFill>
                  <a:srgbClr val="231F20"/>
                </a:solidFill>
                <a:latin typeface="Gotham Book"/>
                <a:cs typeface="Gotham Book"/>
              </a:rPr>
              <a:t> </a:t>
            </a:r>
            <a:r>
              <a:rPr sz="496" spc="3" dirty="0">
                <a:solidFill>
                  <a:srgbClr val="231F20"/>
                </a:solidFill>
                <a:latin typeface="Gotham Book"/>
                <a:cs typeface="Gotham Book"/>
              </a:rPr>
              <a:t>“burn</a:t>
            </a:r>
            <a:r>
              <a:rPr sz="496" dirty="0">
                <a:solidFill>
                  <a:srgbClr val="231F20"/>
                </a:solidFill>
                <a:latin typeface="Gotham Book"/>
                <a:cs typeface="Gotham Book"/>
              </a:rPr>
              <a:t> </a:t>
            </a:r>
            <a:r>
              <a:rPr sz="496" spc="7" dirty="0">
                <a:solidFill>
                  <a:srgbClr val="231F20"/>
                </a:solidFill>
                <a:latin typeface="Gotham Book"/>
                <a:cs typeface="Gotham Book"/>
              </a:rPr>
              <a:t>off”</a:t>
            </a:r>
            <a:r>
              <a:rPr sz="496" dirty="0">
                <a:solidFill>
                  <a:srgbClr val="231F20"/>
                </a:solidFill>
                <a:latin typeface="Gotham Book"/>
                <a:cs typeface="Gotham Book"/>
              </a:rPr>
              <a:t> </a:t>
            </a:r>
            <a:r>
              <a:rPr sz="496" spc="3" dirty="0">
                <a:solidFill>
                  <a:srgbClr val="231F20"/>
                </a:solidFill>
                <a:latin typeface="Gotham Book"/>
                <a:cs typeface="Gotham Book"/>
              </a:rPr>
              <a:t>the</a:t>
            </a:r>
            <a:r>
              <a:rPr sz="496" dirty="0">
                <a:solidFill>
                  <a:srgbClr val="231F20"/>
                </a:solidFill>
                <a:latin typeface="Gotham Book"/>
                <a:cs typeface="Gotham Book"/>
              </a:rPr>
              <a:t> adrenaline.</a:t>
            </a:r>
            <a:endParaRPr sz="496" dirty="0">
              <a:latin typeface="Gotham Book"/>
              <a:cs typeface="Gotham Book"/>
            </a:endParaRPr>
          </a:p>
          <a:p>
            <a:pPr marL="372756" indent="-76064">
              <a:spcBef>
                <a:spcPts val="10"/>
              </a:spcBef>
              <a:buChar char="•"/>
              <a:tabLst>
                <a:tab pos="373176" algn="l"/>
              </a:tabLst>
            </a:pPr>
            <a:r>
              <a:rPr sz="496" dirty="0">
                <a:solidFill>
                  <a:srgbClr val="231F20"/>
                </a:solidFill>
                <a:latin typeface="Gotham Book"/>
                <a:cs typeface="Gotham Book"/>
              </a:rPr>
              <a:t>Focus</a:t>
            </a:r>
            <a:r>
              <a:rPr sz="496" spc="-3" dirty="0">
                <a:solidFill>
                  <a:srgbClr val="231F20"/>
                </a:solidFill>
                <a:latin typeface="Gotham Book"/>
                <a:cs typeface="Gotham Book"/>
              </a:rPr>
              <a:t> </a:t>
            </a:r>
            <a:r>
              <a:rPr sz="496" spc="3" dirty="0">
                <a:solidFill>
                  <a:srgbClr val="231F20"/>
                </a:solidFill>
                <a:latin typeface="Gotham Book"/>
                <a:cs typeface="Gotham Book"/>
              </a:rPr>
              <a:t>on</a:t>
            </a:r>
            <a:r>
              <a:rPr sz="496" spc="-3" dirty="0">
                <a:solidFill>
                  <a:srgbClr val="231F20"/>
                </a:solidFill>
                <a:latin typeface="Gotham Book"/>
                <a:cs typeface="Gotham Book"/>
              </a:rPr>
              <a:t> </a:t>
            </a:r>
            <a:r>
              <a:rPr sz="496" spc="3" dirty="0">
                <a:solidFill>
                  <a:srgbClr val="231F20"/>
                </a:solidFill>
                <a:latin typeface="Gotham Book"/>
                <a:cs typeface="Gotham Book"/>
              </a:rPr>
              <a:t>using</a:t>
            </a:r>
            <a:r>
              <a:rPr sz="496" spc="-3" dirty="0">
                <a:solidFill>
                  <a:srgbClr val="231F20"/>
                </a:solidFill>
                <a:latin typeface="Gotham Book"/>
                <a:cs typeface="Gotham Book"/>
              </a:rPr>
              <a:t> </a:t>
            </a:r>
            <a:r>
              <a:rPr sz="496" spc="3" dirty="0">
                <a:solidFill>
                  <a:srgbClr val="231F20"/>
                </a:solidFill>
                <a:latin typeface="Gotham Book"/>
                <a:cs typeface="Gotham Book"/>
              </a:rPr>
              <a:t>a</a:t>
            </a:r>
            <a:r>
              <a:rPr sz="496" spc="-3" dirty="0">
                <a:solidFill>
                  <a:srgbClr val="231F20"/>
                </a:solidFill>
                <a:latin typeface="Gotham Book"/>
                <a:cs typeface="Gotham Book"/>
              </a:rPr>
              <a:t> </a:t>
            </a:r>
            <a:r>
              <a:rPr sz="496" dirty="0">
                <a:solidFill>
                  <a:srgbClr val="231F20"/>
                </a:solidFill>
                <a:latin typeface="Gotham Book"/>
                <a:cs typeface="Gotham Book"/>
              </a:rPr>
              <a:t>coping</a:t>
            </a:r>
            <a:r>
              <a:rPr sz="496" spc="-3" dirty="0">
                <a:solidFill>
                  <a:srgbClr val="231F20"/>
                </a:solidFill>
                <a:latin typeface="Gotham Book"/>
                <a:cs typeface="Gotham Book"/>
              </a:rPr>
              <a:t> </a:t>
            </a:r>
            <a:r>
              <a:rPr sz="496" dirty="0">
                <a:solidFill>
                  <a:srgbClr val="231F20"/>
                </a:solidFill>
                <a:latin typeface="Gotham Book"/>
                <a:cs typeface="Gotham Book"/>
              </a:rPr>
              <a:t>skill.</a:t>
            </a:r>
            <a:endParaRPr sz="496" dirty="0">
              <a:latin typeface="Gotham Book"/>
              <a:cs typeface="Gotham Book"/>
            </a:endParaRPr>
          </a:p>
        </p:txBody>
      </p:sp>
      <p:grpSp>
        <p:nvGrpSpPr>
          <p:cNvPr id="40" name="object 40"/>
          <p:cNvGrpSpPr/>
          <p:nvPr/>
        </p:nvGrpSpPr>
        <p:grpSpPr>
          <a:xfrm>
            <a:off x="4535416" y="1997301"/>
            <a:ext cx="609320" cy="2644448"/>
            <a:chOff x="4973918" y="3018144"/>
            <a:chExt cx="920750" cy="3996054"/>
          </a:xfrm>
        </p:grpSpPr>
        <p:sp>
          <p:nvSpPr>
            <p:cNvPr id="41" name="object 41"/>
            <p:cNvSpPr/>
            <p:nvPr/>
          </p:nvSpPr>
          <p:spPr>
            <a:xfrm>
              <a:off x="5406003" y="3024494"/>
              <a:ext cx="482600" cy="482600"/>
            </a:xfrm>
            <a:custGeom>
              <a:avLst/>
              <a:gdLst/>
              <a:ahLst/>
              <a:cxnLst/>
              <a:rect l="l" t="t" r="r" b="b"/>
              <a:pathLst>
                <a:path w="482600" h="482600">
                  <a:moveTo>
                    <a:pt x="241109" y="482231"/>
                  </a:moveTo>
                  <a:lnTo>
                    <a:pt x="289701" y="477333"/>
                  </a:lnTo>
                  <a:lnTo>
                    <a:pt x="334959" y="463283"/>
                  </a:lnTo>
                  <a:lnTo>
                    <a:pt x="375915" y="441053"/>
                  </a:lnTo>
                  <a:lnTo>
                    <a:pt x="411599" y="411611"/>
                  </a:lnTo>
                  <a:lnTo>
                    <a:pt x="441040" y="375928"/>
                  </a:lnTo>
                  <a:lnTo>
                    <a:pt x="463271" y="334972"/>
                  </a:lnTo>
                  <a:lnTo>
                    <a:pt x="477320" y="289713"/>
                  </a:lnTo>
                  <a:lnTo>
                    <a:pt x="482219" y="241122"/>
                  </a:lnTo>
                  <a:lnTo>
                    <a:pt x="477320" y="192526"/>
                  </a:lnTo>
                  <a:lnTo>
                    <a:pt x="463271" y="147264"/>
                  </a:lnTo>
                  <a:lnTo>
                    <a:pt x="441040" y="106306"/>
                  </a:lnTo>
                  <a:lnTo>
                    <a:pt x="411599" y="70621"/>
                  </a:lnTo>
                  <a:lnTo>
                    <a:pt x="375915" y="41178"/>
                  </a:lnTo>
                  <a:lnTo>
                    <a:pt x="334959" y="18948"/>
                  </a:lnTo>
                  <a:lnTo>
                    <a:pt x="289701" y="4898"/>
                  </a:lnTo>
                  <a:lnTo>
                    <a:pt x="241109" y="0"/>
                  </a:lnTo>
                  <a:lnTo>
                    <a:pt x="192517" y="4898"/>
                  </a:lnTo>
                  <a:lnTo>
                    <a:pt x="147259" y="18948"/>
                  </a:lnTo>
                  <a:lnTo>
                    <a:pt x="106303" y="41178"/>
                  </a:lnTo>
                  <a:lnTo>
                    <a:pt x="70619" y="70621"/>
                  </a:lnTo>
                  <a:lnTo>
                    <a:pt x="41178" y="106306"/>
                  </a:lnTo>
                  <a:lnTo>
                    <a:pt x="18947" y="147264"/>
                  </a:lnTo>
                  <a:lnTo>
                    <a:pt x="4898" y="192526"/>
                  </a:lnTo>
                  <a:lnTo>
                    <a:pt x="0" y="241122"/>
                  </a:lnTo>
                  <a:lnTo>
                    <a:pt x="4898" y="289713"/>
                  </a:lnTo>
                  <a:lnTo>
                    <a:pt x="18947" y="334972"/>
                  </a:lnTo>
                  <a:lnTo>
                    <a:pt x="41178" y="375928"/>
                  </a:lnTo>
                  <a:lnTo>
                    <a:pt x="70619" y="411611"/>
                  </a:lnTo>
                  <a:lnTo>
                    <a:pt x="106303" y="441053"/>
                  </a:lnTo>
                  <a:lnTo>
                    <a:pt x="147259" y="463283"/>
                  </a:lnTo>
                  <a:lnTo>
                    <a:pt x="192517" y="477333"/>
                  </a:lnTo>
                  <a:lnTo>
                    <a:pt x="241109" y="482231"/>
                  </a:lnTo>
                  <a:close/>
                </a:path>
              </a:pathLst>
            </a:custGeom>
            <a:ln w="12699">
              <a:solidFill>
                <a:srgbClr val="FFF200"/>
              </a:solidFill>
            </a:ln>
          </p:spPr>
          <p:txBody>
            <a:bodyPr wrap="square" lIns="0" tIns="0" rIns="0" bIns="0" rtlCol="0"/>
            <a:lstStyle/>
            <a:p>
              <a:endParaRPr sz="1191"/>
            </a:p>
          </p:txBody>
        </p:sp>
        <p:sp>
          <p:nvSpPr>
            <p:cNvPr id="42" name="object 42"/>
            <p:cNvSpPr/>
            <p:nvPr/>
          </p:nvSpPr>
          <p:spPr>
            <a:xfrm>
              <a:off x="4973918" y="6541297"/>
              <a:ext cx="473075" cy="473075"/>
            </a:xfrm>
            <a:custGeom>
              <a:avLst/>
              <a:gdLst/>
              <a:ahLst/>
              <a:cxnLst/>
              <a:rect l="l" t="t" r="r" b="b"/>
              <a:pathLst>
                <a:path w="473075" h="473075">
                  <a:moveTo>
                    <a:pt x="236385" y="0"/>
                  </a:moveTo>
                  <a:lnTo>
                    <a:pt x="188744" y="4802"/>
                  </a:lnTo>
                  <a:lnTo>
                    <a:pt x="144371" y="18575"/>
                  </a:lnTo>
                  <a:lnTo>
                    <a:pt x="104218" y="40369"/>
                  </a:lnTo>
                  <a:lnTo>
                    <a:pt x="69234" y="69234"/>
                  </a:lnTo>
                  <a:lnTo>
                    <a:pt x="40369" y="104218"/>
                  </a:lnTo>
                  <a:lnTo>
                    <a:pt x="18575" y="144371"/>
                  </a:lnTo>
                  <a:lnTo>
                    <a:pt x="4802" y="188744"/>
                  </a:lnTo>
                  <a:lnTo>
                    <a:pt x="0" y="236385"/>
                  </a:lnTo>
                  <a:lnTo>
                    <a:pt x="4802" y="284026"/>
                  </a:lnTo>
                  <a:lnTo>
                    <a:pt x="18575" y="328398"/>
                  </a:lnTo>
                  <a:lnTo>
                    <a:pt x="40369" y="368552"/>
                  </a:lnTo>
                  <a:lnTo>
                    <a:pt x="69234" y="403536"/>
                  </a:lnTo>
                  <a:lnTo>
                    <a:pt x="104218" y="432400"/>
                  </a:lnTo>
                  <a:lnTo>
                    <a:pt x="144371" y="454194"/>
                  </a:lnTo>
                  <a:lnTo>
                    <a:pt x="188744" y="467967"/>
                  </a:lnTo>
                  <a:lnTo>
                    <a:pt x="236385" y="472770"/>
                  </a:lnTo>
                  <a:lnTo>
                    <a:pt x="284026" y="467967"/>
                  </a:lnTo>
                  <a:lnTo>
                    <a:pt x="328398" y="454194"/>
                  </a:lnTo>
                  <a:lnTo>
                    <a:pt x="368552" y="432400"/>
                  </a:lnTo>
                  <a:lnTo>
                    <a:pt x="403536" y="403536"/>
                  </a:lnTo>
                  <a:lnTo>
                    <a:pt x="432400" y="368552"/>
                  </a:lnTo>
                  <a:lnTo>
                    <a:pt x="454194" y="328398"/>
                  </a:lnTo>
                  <a:lnTo>
                    <a:pt x="467967" y="284026"/>
                  </a:lnTo>
                  <a:lnTo>
                    <a:pt x="472770" y="236385"/>
                  </a:lnTo>
                  <a:lnTo>
                    <a:pt x="467967" y="188744"/>
                  </a:lnTo>
                  <a:lnTo>
                    <a:pt x="454194" y="144371"/>
                  </a:lnTo>
                  <a:lnTo>
                    <a:pt x="432400" y="104218"/>
                  </a:lnTo>
                  <a:lnTo>
                    <a:pt x="403536" y="69234"/>
                  </a:lnTo>
                  <a:lnTo>
                    <a:pt x="368552" y="40369"/>
                  </a:lnTo>
                  <a:lnTo>
                    <a:pt x="328398" y="18575"/>
                  </a:lnTo>
                  <a:lnTo>
                    <a:pt x="284026" y="4802"/>
                  </a:lnTo>
                  <a:lnTo>
                    <a:pt x="236385" y="0"/>
                  </a:lnTo>
                  <a:close/>
                </a:path>
              </a:pathLst>
            </a:custGeom>
            <a:solidFill>
              <a:srgbClr val="646E7B"/>
            </a:solidFill>
          </p:spPr>
          <p:txBody>
            <a:bodyPr wrap="square" lIns="0" tIns="0" rIns="0" bIns="0" rtlCol="0"/>
            <a:lstStyle/>
            <a:p>
              <a:endParaRPr sz="1191"/>
            </a:p>
          </p:txBody>
        </p:sp>
      </p:grpSp>
      <p:sp>
        <p:nvSpPr>
          <p:cNvPr id="43" name="object 43"/>
          <p:cNvSpPr txBox="1"/>
          <p:nvPr/>
        </p:nvSpPr>
        <p:spPr>
          <a:xfrm>
            <a:off x="4618174" y="4353168"/>
            <a:ext cx="137412" cy="242717"/>
          </a:xfrm>
          <a:prstGeom prst="rect">
            <a:avLst/>
          </a:prstGeom>
        </p:spPr>
        <p:txBody>
          <a:bodyPr vert="horz" wrap="square" lIns="0" tIns="8404" rIns="0" bIns="0" rtlCol="0">
            <a:spAutoFit/>
          </a:bodyPr>
          <a:lstStyle/>
          <a:p>
            <a:pPr marL="8405">
              <a:spcBef>
                <a:spcPts val="66"/>
              </a:spcBef>
            </a:pPr>
            <a:r>
              <a:rPr sz="1522" spc="-3" dirty="0">
                <a:solidFill>
                  <a:srgbClr val="FFFFFF"/>
                </a:solidFill>
                <a:latin typeface="Gotham Medium"/>
                <a:cs typeface="Gotham Medium"/>
              </a:rPr>
              <a:t>5</a:t>
            </a:r>
            <a:endParaRPr sz="1522">
              <a:latin typeface="Gotham Medium"/>
              <a:cs typeface="Gotham Medium"/>
            </a:endParaRPr>
          </a:p>
        </p:txBody>
      </p:sp>
      <p:grpSp>
        <p:nvGrpSpPr>
          <p:cNvPr id="44" name="object 44"/>
          <p:cNvGrpSpPr/>
          <p:nvPr/>
        </p:nvGrpSpPr>
        <p:grpSpPr>
          <a:xfrm>
            <a:off x="4527012" y="3304251"/>
            <a:ext cx="1542630" cy="1345967"/>
            <a:chOff x="4961218" y="4993090"/>
            <a:chExt cx="2331085" cy="2033905"/>
          </a:xfrm>
        </p:grpSpPr>
        <p:sp>
          <p:nvSpPr>
            <p:cNvPr id="45" name="object 45"/>
            <p:cNvSpPr/>
            <p:nvPr/>
          </p:nvSpPr>
          <p:spPr>
            <a:xfrm>
              <a:off x="4973918" y="6541297"/>
              <a:ext cx="473075" cy="473075"/>
            </a:xfrm>
            <a:custGeom>
              <a:avLst/>
              <a:gdLst/>
              <a:ahLst/>
              <a:cxnLst/>
              <a:rect l="l" t="t" r="r" b="b"/>
              <a:pathLst>
                <a:path w="473075" h="473075">
                  <a:moveTo>
                    <a:pt x="236385" y="472770"/>
                  </a:moveTo>
                  <a:lnTo>
                    <a:pt x="284026" y="467967"/>
                  </a:lnTo>
                  <a:lnTo>
                    <a:pt x="328398" y="454194"/>
                  </a:lnTo>
                  <a:lnTo>
                    <a:pt x="368552" y="432400"/>
                  </a:lnTo>
                  <a:lnTo>
                    <a:pt x="403536" y="403536"/>
                  </a:lnTo>
                  <a:lnTo>
                    <a:pt x="432400" y="368552"/>
                  </a:lnTo>
                  <a:lnTo>
                    <a:pt x="454194" y="328398"/>
                  </a:lnTo>
                  <a:lnTo>
                    <a:pt x="467967" y="284026"/>
                  </a:lnTo>
                  <a:lnTo>
                    <a:pt x="472770" y="236385"/>
                  </a:lnTo>
                  <a:lnTo>
                    <a:pt x="467967" y="188744"/>
                  </a:lnTo>
                  <a:lnTo>
                    <a:pt x="454194" y="144371"/>
                  </a:lnTo>
                  <a:lnTo>
                    <a:pt x="432400" y="104218"/>
                  </a:lnTo>
                  <a:lnTo>
                    <a:pt x="403536" y="69234"/>
                  </a:lnTo>
                  <a:lnTo>
                    <a:pt x="368552" y="40369"/>
                  </a:lnTo>
                  <a:lnTo>
                    <a:pt x="328398" y="18575"/>
                  </a:lnTo>
                  <a:lnTo>
                    <a:pt x="284026" y="4802"/>
                  </a:lnTo>
                  <a:lnTo>
                    <a:pt x="236385" y="0"/>
                  </a:lnTo>
                  <a:lnTo>
                    <a:pt x="188744" y="4802"/>
                  </a:lnTo>
                  <a:lnTo>
                    <a:pt x="144371" y="18575"/>
                  </a:lnTo>
                  <a:lnTo>
                    <a:pt x="104218" y="40369"/>
                  </a:lnTo>
                  <a:lnTo>
                    <a:pt x="69234" y="69234"/>
                  </a:lnTo>
                  <a:lnTo>
                    <a:pt x="40369" y="104218"/>
                  </a:lnTo>
                  <a:lnTo>
                    <a:pt x="18575" y="144371"/>
                  </a:lnTo>
                  <a:lnTo>
                    <a:pt x="4802" y="188744"/>
                  </a:lnTo>
                  <a:lnTo>
                    <a:pt x="0" y="236385"/>
                  </a:lnTo>
                  <a:lnTo>
                    <a:pt x="4802" y="284026"/>
                  </a:lnTo>
                  <a:lnTo>
                    <a:pt x="18575" y="328398"/>
                  </a:lnTo>
                  <a:lnTo>
                    <a:pt x="40369" y="368552"/>
                  </a:lnTo>
                  <a:lnTo>
                    <a:pt x="69234" y="403536"/>
                  </a:lnTo>
                  <a:lnTo>
                    <a:pt x="104218" y="432400"/>
                  </a:lnTo>
                  <a:lnTo>
                    <a:pt x="144371" y="454194"/>
                  </a:lnTo>
                  <a:lnTo>
                    <a:pt x="188744" y="467967"/>
                  </a:lnTo>
                  <a:lnTo>
                    <a:pt x="236385" y="472770"/>
                  </a:lnTo>
                  <a:close/>
                </a:path>
              </a:pathLst>
            </a:custGeom>
            <a:ln w="25400">
              <a:solidFill>
                <a:srgbClr val="646E7B"/>
              </a:solidFill>
            </a:ln>
          </p:spPr>
          <p:txBody>
            <a:bodyPr wrap="square" lIns="0" tIns="0" rIns="0" bIns="0" rtlCol="0"/>
            <a:lstStyle/>
            <a:p>
              <a:endParaRPr sz="1191"/>
            </a:p>
          </p:txBody>
        </p:sp>
        <p:sp>
          <p:nvSpPr>
            <p:cNvPr id="46" name="object 46"/>
            <p:cNvSpPr/>
            <p:nvPr/>
          </p:nvSpPr>
          <p:spPr>
            <a:xfrm>
              <a:off x="6809799" y="4993090"/>
              <a:ext cx="482600" cy="482600"/>
            </a:xfrm>
            <a:custGeom>
              <a:avLst/>
              <a:gdLst/>
              <a:ahLst/>
              <a:cxnLst/>
              <a:rect l="l" t="t" r="r" b="b"/>
              <a:pathLst>
                <a:path w="482600" h="482600">
                  <a:moveTo>
                    <a:pt x="241109" y="0"/>
                  </a:moveTo>
                  <a:lnTo>
                    <a:pt x="192517" y="4898"/>
                  </a:lnTo>
                  <a:lnTo>
                    <a:pt x="147259" y="18948"/>
                  </a:lnTo>
                  <a:lnTo>
                    <a:pt x="106303" y="41178"/>
                  </a:lnTo>
                  <a:lnTo>
                    <a:pt x="70619" y="70621"/>
                  </a:lnTo>
                  <a:lnTo>
                    <a:pt x="41178" y="106306"/>
                  </a:lnTo>
                  <a:lnTo>
                    <a:pt x="18947" y="147264"/>
                  </a:lnTo>
                  <a:lnTo>
                    <a:pt x="4898" y="192526"/>
                  </a:lnTo>
                  <a:lnTo>
                    <a:pt x="0" y="241122"/>
                  </a:lnTo>
                  <a:lnTo>
                    <a:pt x="4898" y="289713"/>
                  </a:lnTo>
                  <a:lnTo>
                    <a:pt x="18947" y="334972"/>
                  </a:lnTo>
                  <a:lnTo>
                    <a:pt x="41178" y="375928"/>
                  </a:lnTo>
                  <a:lnTo>
                    <a:pt x="70619" y="411611"/>
                  </a:lnTo>
                  <a:lnTo>
                    <a:pt x="106303" y="441053"/>
                  </a:lnTo>
                  <a:lnTo>
                    <a:pt x="147259" y="463283"/>
                  </a:lnTo>
                  <a:lnTo>
                    <a:pt x="192517" y="477333"/>
                  </a:lnTo>
                  <a:lnTo>
                    <a:pt x="241109" y="482231"/>
                  </a:lnTo>
                  <a:lnTo>
                    <a:pt x="289701" y="477333"/>
                  </a:lnTo>
                  <a:lnTo>
                    <a:pt x="334959" y="463283"/>
                  </a:lnTo>
                  <a:lnTo>
                    <a:pt x="375915" y="441053"/>
                  </a:lnTo>
                  <a:lnTo>
                    <a:pt x="411599" y="411611"/>
                  </a:lnTo>
                  <a:lnTo>
                    <a:pt x="441040" y="375928"/>
                  </a:lnTo>
                  <a:lnTo>
                    <a:pt x="463271" y="334972"/>
                  </a:lnTo>
                  <a:lnTo>
                    <a:pt x="477320" y="289713"/>
                  </a:lnTo>
                  <a:lnTo>
                    <a:pt x="482219" y="241122"/>
                  </a:lnTo>
                  <a:lnTo>
                    <a:pt x="477320" y="192526"/>
                  </a:lnTo>
                  <a:lnTo>
                    <a:pt x="463271" y="147264"/>
                  </a:lnTo>
                  <a:lnTo>
                    <a:pt x="441040" y="106306"/>
                  </a:lnTo>
                  <a:lnTo>
                    <a:pt x="411599" y="70621"/>
                  </a:lnTo>
                  <a:lnTo>
                    <a:pt x="375915" y="41178"/>
                  </a:lnTo>
                  <a:lnTo>
                    <a:pt x="334959" y="18948"/>
                  </a:lnTo>
                  <a:lnTo>
                    <a:pt x="289701" y="4898"/>
                  </a:lnTo>
                  <a:lnTo>
                    <a:pt x="241109" y="0"/>
                  </a:lnTo>
                  <a:close/>
                </a:path>
              </a:pathLst>
            </a:custGeom>
            <a:solidFill>
              <a:srgbClr val="40AC48"/>
            </a:solidFill>
          </p:spPr>
          <p:txBody>
            <a:bodyPr wrap="square" lIns="0" tIns="0" rIns="0" bIns="0" rtlCol="0"/>
            <a:lstStyle/>
            <a:p>
              <a:endParaRPr sz="1191"/>
            </a:p>
          </p:txBody>
        </p:sp>
      </p:grpSp>
      <p:sp>
        <p:nvSpPr>
          <p:cNvPr id="47" name="object 47"/>
          <p:cNvSpPr txBox="1"/>
          <p:nvPr/>
        </p:nvSpPr>
        <p:spPr>
          <a:xfrm>
            <a:off x="5835623" y="3321832"/>
            <a:ext cx="143715" cy="242717"/>
          </a:xfrm>
          <a:prstGeom prst="rect">
            <a:avLst/>
          </a:prstGeom>
        </p:spPr>
        <p:txBody>
          <a:bodyPr vert="horz" wrap="square" lIns="0" tIns="8404" rIns="0" bIns="0" rtlCol="0">
            <a:spAutoFit/>
          </a:bodyPr>
          <a:lstStyle/>
          <a:p>
            <a:pPr marL="8405">
              <a:spcBef>
                <a:spcPts val="66"/>
              </a:spcBef>
            </a:pPr>
            <a:r>
              <a:rPr sz="1522" dirty="0">
                <a:solidFill>
                  <a:srgbClr val="FFFFFF"/>
                </a:solidFill>
                <a:latin typeface="Gotham Medium"/>
                <a:cs typeface="Gotham Medium"/>
              </a:rPr>
              <a:t>6</a:t>
            </a:r>
            <a:endParaRPr sz="1522">
              <a:latin typeface="Gotham Medium"/>
              <a:cs typeface="Gotham Medium"/>
            </a:endParaRPr>
          </a:p>
        </p:txBody>
      </p:sp>
      <p:sp>
        <p:nvSpPr>
          <p:cNvPr id="48" name="object 48"/>
          <p:cNvSpPr/>
          <p:nvPr/>
        </p:nvSpPr>
        <p:spPr>
          <a:xfrm>
            <a:off x="5750337" y="3304251"/>
            <a:ext cx="319368" cy="319368"/>
          </a:xfrm>
          <a:custGeom>
            <a:avLst/>
            <a:gdLst/>
            <a:ahLst/>
            <a:cxnLst/>
            <a:rect l="l" t="t" r="r" b="b"/>
            <a:pathLst>
              <a:path w="482600" h="482600">
                <a:moveTo>
                  <a:pt x="241109" y="482231"/>
                </a:moveTo>
                <a:lnTo>
                  <a:pt x="289701" y="477333"/>
                </a:lnTo>
                <a:lnTo>
                  <a:pt x="334959" y="463283"/>
                </a:lnTo>
                <a:lnTo>
                  <a:pt x="375915" y="441053"/>
                </a:lnTo>
                <a:lnTo>
                  <a:pt x="411599" y="411611"/>
                </a:lnTo>
                <a:lnTo>
                  <a:pt x="441040" y="375928"/>
                </a:lnTo>
                <a:lnTo>
                  <a:pt x="463271" y="334972"/>
                </a:lnTo>
                <a:lnTo>
                  <a:pt x="477320" y="289713"/>
                </a:lnTo>
                <a:lnTo>
                  <a:pt x="482219" y="241122"/>
                </a:lnTo>
                <a:lnTo>
                  <a:pt x="477320" y="192526"/>
                </a:lnTo>
                <a:lnTo>
                  <a:pt x="463271" y="147264"/>
                </a:lnTo>
                <a:lnTo>
                  <a:pt x="441040" y="106306"/>
                </a:lnTo>
                <a:lnTo>
                  <a:pt x="411599" y="70621"/>
                </a:lnTo>
                <a:lnTo>
                  <a:pt x="375915" y="41178"/>
                </a:lnTo>
                <a:lnTo>
                  <a:pt x="334959" y="18948"/>
                </a:lnTo>
                <a:lnTo>
                  <a:pt x="289701" y="4898"/>
                </a:lnTo>
                <a:lnTo>
                  <a:pt x="241109" y="0"/>
                </a:lnTo>
                <a:lnTo>
                  <a:pt x="192517" y="4898"/>
                </a:lnTo>
                <a:lnTo>
                  <a:pt x="147259" y="18948"/>
                </a:lnTo>
                <a:lnTo>
                  <a:pt x="106303" y="41178"/>
                </a:lnTo>
                <a:lnTo>
                  <a:pt x="70619" y="70621"/>
                </a:lnTo>
                <a:lnTo>
                  <a:pt x="41178" y="106306"/>
                </a:lnTo>
                <a:lnTo>
                  <a:pt x="18947" y="147264"/>
                </a:lnTo>
                <a:lnTo>
                  <a:pt x="4898" y="192526"/>
                </a:lnTo>
                <a:lnTo>
                  <a:pt x="0" y="241122"/>
                </a:lnTo>
                <a:lnTo>
                  <a:pt x="4898" y="289713"/>
                </a:lnTo>
                <a:lnTo>
                  <a:pt x="18947" y="334972"/>
                </a:lnTo>
                <a:lnTo>
                  <a:pt x="41178" y="375928"/>
                </a:lnTo>
                <a:lnTo>
                  <a:pt x="70619" y="411611"/>
                </a:lnTo>
                <a:lnTo>
                  <a:pt x="106303" y="441053"/>
                </a:lnTo>
                <a:lnTo>
                  <a:pt x="147259" y="463283"/>
                </a:lnTo>
                <a:lnTo>
                  <a:pt x="192517" y="477333"/>
                </a:lnTo>
                <a:lnTo>
                  <a:pt x="241109" y="482231"/>
                </a:lnTo>
                <a:close/>
              </a:path>
            </a:pathLst>
          </a:custGeom>
          <a:ln w="25907">
            <a:solidFill>
              <a:srgbClr val="40AC48"/>
            </a:solidFill>
          </a:ln>
        </p:spPr>
        <p:txBody>
          <a:bodyPr wrap="square" lIns="0" tIns="0" rIns="0" bIns="0" rtlCol="0"/>
          <a:lstStyle/>
          <a:p>
            <a:endParaRPr sz="1191"/>
          </a:p>
        </p:txBody>
      </p:sp>
      <p:sp>
        <p:nvSpPr>
          <p:cNvPr id="49" name="object 49"/>
          <p:cNvSpPr txBox="1"/>
          <p:nvPr/>
        </p:nvSpPr>
        <p:spPr>
          <a:xfrm>
            <a:off x="3653530" y="3319754"/>
            <a:ext cx="1048450" cy="437360"/>
          </a:xfrm>
          <a:prstGeom prst="rect">
            <a:avLst/>
          </a:prstGeom>
        </p:spPr>
        <p:txBody>
          <a:bodyPr vert="horz" wrap="square" lIns="0" tIns="17649" rIns="0" bIns="0" rtlCol="0">
            <a:spAutoFit/>
          </a:bodyPr>
          <a:lstStyle/>
          <a:p>
            <a:pPr marL="8405" marR="3362">
              <a:lnSpc>
                <a:spcPct val="108400"/>
              </a:lnSpc>
              <a:spcBef>
                <a:spcPts val="139"/>
              </a:spcBef>
            </a:pPr>
            <a:r>
              <a:rPr sz="629" spc="-10" dirty="0">
                <a:solidFill>
                  <a:srgbClr val="231F20"/>
                </a:solidFill>
                <a:latin typeface="Gotham Book"/>
                <a:cs typeface="Gotham Book"/>
              </a:rPr>
              <a:t>What</a:t>
            </a:r>
            <a:r>
              <a:rPr sz="629" spc="168" dirty="0">
                <a:solidFill>
                  <a:srgbClr val="231F20"/>
                </a:solidFill>
                <a:latin typeface="Gotham Book"/>
                <a:cs typeface="Gotham Book"/>
              </a:rPr>
              <a:t> </a:t>
            </a:r>
            <a:r>
              <a:rPr sz="629" spc="-10" dirty="0">
                <a:solidFill>
                  <a:srgbClr val="231F20"/>
                </a:solidFill>
                <a:latin typeface="Gotham Book"/>
                <a:cs typeface="Gotham Book"/>
              </a:rPr>
              <a:t>Are</a:t>
            </a:r>
            <a:r>
              <a:rPr sz="629" spc="168" dirty="0">
                <a:solidFill>
                  <a:srgbClr val="231F20"/>
                </a:solidFill>
                <a:latin typeface="Gotham Book"/>
                <a:cs typeface="Gotham Book"/>
              </a:rPr>
              <a:t> </a:t>
            </a:r>
            <a:r>
              <a:rPr sz="629" spc="-17" dirty="0">
                <a:solidFill>
                  <a:srgbClr val="231F20"/>
                </a:solidFill>
                <a:latin typeface="Gotham Book"/>
                <a:cs typeface="Gotham Book"/>
              </a:rPr>
              <a:t>Triggers? </a:t>
            </a:r>
            <a:r>
              <a:rPr sz="629" spc="-13" dirty="0">
                <a:solidFill>
                  <a:srgbClr val="231F20"/>
                </a:solidFill>
                <a:latin typeface="Gotham Book"/>
                <a:cs typeface="Gotham Book"/>
              </a:rPr>
              <a:t> </a:t>
            </a:r>
            <a:r>
              <a:rPr sz="496" spc="-3" dirty="0">
                <a:solidFill>
                  <a:srgbClr val="231F20"/>
                </a:solidFill>
                <a:latin typeface="Gotham Book"/>
                <a:cs typeface="Gotham Book"/>
              </a:rPr>
              <a:t>Triggers are </a:t>
            </a:r>
            <a:r>
              <a:rPr sz="496" dirty="0">
                <a:solidFill>
                  <a:srgbClr val="231F20"/>
                </a:solidFill>
                <a:latin typeface="Gotham Book"/>
                <a:cs typeface="Gotham Book"/>
              </a:rPr>
              <a:t>experiences that </a:t>
            </a:r>
            <a:r>
              <a:rPr sz="496" spc="3" dirty="0">
                <a:solidFill>
                  <a:srgbClr val="231F20"/>
                </a:solidFill>
                <a:latin typeface="Gotham Book"/>
                <a:cs typeface="Gotham Book"/>
              </a:rPr>
              <a:t> </a:t>
            </a:r>
            <a:r>
              <a:rPr sz="496" dirty="0">
                <a:solidFill>
                  <a:srgbClr val="231F20"/>
                </a:solidFill>
                <a:latin typeface="Gotham Book"/>
                <a:cs typeface="Gotham Book"/>
              </a:rPr>
              <a:t>make</a:t>
            </a:r>
            <a:r>
              <a:rPr sz="496" spc="-10" dirty="0">
                <a:solidFill>
                  <a:srgbClr val="231F20"/>
                </a:solidFill>
                <a:latin typeface="Gotham Book"/>
                <a:cs typeface="Gotham Book"/>
              </a:rPr>
              <a:t> </a:t>
            </a:r>
            <a:r>
              <a:rPr sz="496" spc="3" dirty="0">
                <a:solidFill>
                  <a:srgbClr val="231F20"/>
                </a:solidFill>
                <a:latin typeface="Gotham Book"/>
                <a:cs typeface="Gotham Book"/>
              </a:rPr>
              <a:t>us</a:t>
            </a:r>
            <a:r>
              <a:rPr sz="496" spc="-7" dirty="0">
                <a:solidFill>
                  <a:srgbClr val="231F20"/>
                </a:solidFill>
                <a:latin typeface="Gotham Book"/>
                <a:cs typeface="Gotham Book"/>
              </a:rPr>
              <a:t> </a:t>
            </a:r>
            <a:r>
              <a:rPr sz="496" dirty="0">
                <a:solidFill>
                  <a:srgbClr val="231F20"/>
                </a:solidFill>
                <a:latin typeface="Gotham Book"/>
                <a:cs typeface="Gotham Book"/>
              </a:rPr>
              <a:t>feel</a:t>
            </a:r>
            <a:r>
              <a:rPr sz="496" spc="-7" dirty="0">
                <a:solidFill>
                  <a:srgbClr val="231F20"/>
                </a:solidFill>
                <a:latin typeface="Gotham Book"/>
                <a:cs typeface="Gotham Book"/>
              </a:rPr>
              <a:t> </a:t>
            </a:r>
            <a:r>
              <a:rPr sz="496" spc="3" dirty="0">
                <a:solidFill>
                  <a:srgbClr val="231F20"/>
                </a:solidFill>
                <a:latin typeface="Gotham Book"/>
                <a:cs typeface="Gotham Book"/>
              </a:rPr>
              <a:t>mad,</a:t>
            </a:r>
            <a:r>
              <a:rPr sz="496" spc="-7" dirty="0">
                <a:solidFill>
                  <a:srgbClr val="231F20"/>
                </a:solidFill>
                <a:latin typeface="Gotham Book"/>
                <a:cs typeface="Gotham Book"/>
              </a:rPr>
              <a:t> </a:t>
            </a:r>
            <a:r>
              <a:rPr sz="496" spc="3" dirty="0">
                <a:solidFill>
                  <a:srgbClr val="231F20"/>
                </a:solidFill>
                <a:latin typeface="Gotham Book"/>
                <a:cs typeface="Gotham Book"/>
              </a:rPr>
              <a:t>sad,</a:t>
            </a:r>
            <a:r>
              <a:rPr sz="496" spc="-7" dirty="0">
                <a:solidFill>
                  <a:srgbClr val="231F20"/>
                </a:solidFill>
                <a:latin typeface="Gotham Book"/>
                <a:cs typeface="Gotham Book"/>
              </a:rPr>
              <a:t> </a:t>
            </a:r>
            <a:r>
              <a:rPr sz="496" spc="3" dirty="0">
                <a:solidFill>
                  <a:srgbClr val="231F20"/>
                </a:solidFill>
                <a:latin typeface="Gotham Book"/>
                <a:cs typeface="Gotham Book"/>
              </a:rPr>
              <a:t>or</a:t>
            </a:r>
            <a:r>
              <a:rPr sz="496" spc="-7" dirty="0">
                <a:solidFill>
                  <a:srgbClr val="231F20"/>
                </a:solidFill>
                <a:latin typeface="Gotham Book"/>
                <a:cs typeface="Gotham Book"/>
              </a:rPr>
              <a:t> </a:t>
            </a:r>
            <a:r>
              <a:rPr sz="496" spc="3" dirty="0">
                <a:solidFill>
                  <a:srgbClr val="231F20"/>
                </a:solidFill>
                <a:latin typeface="Gotham Book"/>
                <a:cs typeface="Gotham Book"/>
              </a:rPr>
              <a:t>upset.</a:t>
            </a:r>
            <a:endParaRPr sz="496">
              <a:latin typeface="Gotham Book"/>
              <a:cs typeface="Gotham Book"/>
            </a:endParaRPr>
          </a:p>
          <a:p>
            <a:pPr marL="8405" marR="3362">
              <a:lnSpc>
                <a:spcPct val="101299"/>
              </a:lnSpc>
            </a:pPr>
            <a:r>
              <a:rPr sz="496" spc="3" dirty="0">
                <a:solidFill>
                  <a:srgbClr val="231F20"/>
                </a:solidFill>
                <a:latin typeface="Gotham Book"/>
                <a:cs typeface="Gotham Book"/>
              </a:rPr>
              <a:t>Sometimes</a:t>
            </a:r>
            <a:r>
              <a:rPr sz="496" spc="-7" dirty="0">
                <a:solidFill>
                  <a:srgbClr val="231F20"/>
                </a:solidFill>
                <a:latin typeface="Gotham Book"/>
                <a:cs typeface="Gotham Book"/>
              </a:rPr>
              <a:t> </a:t>
            </a:r>
            <a:r>
              <a:rPr sz="496" spc="-3" dirty="0">
                <a:solidFill>
                  <a:srgbClr val="231F20"/>
                </a:solidFill>
                <a:latin typeface="Gotham Book"/>
                <a:cs typeface="Gotham Book"/>
              </a:rPr>
              <a:t>you </a:t>
            </a:r>
            <a:r>
              <a:rPr sz="496" spc="3" dirty="0">
                <a:solidFill>
                  <a:srgbClr val="231F20"/>
                </a:solidFill>
                <a:latin typeface="Gotham Book"/>
                <a:cs typeface="Gotham Book"/>
              </a:rPr>
              <a:t>can</a:t>
            </a:r>
            <a:r>
              <a:rPr sz="496" spc="-7" dirty="0">
                <a:solidFill>
                  <a:srgbClr val="231F20"/>
                </a:solidFill>
                <a:latin typeface="Gotham Book"/>
                <a:cs typeface="Gotham Book"/>
              </a:rPr>
              <a:t> </a:t>
            </a:r>
            <a:r>
              <a:rPr sz="496" spc="3" dirty="0">
                <a:solidFill>
                  <a:srgbClr val="231F20"/>
                </a:solidFill>
                <a:latin typeface="Gotham Book"/>
                <a:cs typeface="Gotham Book"/>
              </a:rPr>
              <a:t>see</a:t>
            </a:r>
            <a:r>
              <a:rPr sz="496" spc="-3" dirty="0">
                <a:solidFill>
                  <a:srgbClr val="231F20"/>
                </a:solidFill>
                <a:latin typeface="Gotham Book"/>
                <a:cs typeface="Gotham Book"/>
              </a:rPr>
              <a:t> </a:t>
            </a:r>
            <a:r>
              <a:rPr sz="496" dirty="0">
                <a:solidFill>
                  <a:srgbClr val="231F20"/>
                </a:solidFill>
                <a:latin typeface="Gotham Book"/>
                <a:cs typeface="Gotham Book"/>
              </a:rPr>
              <a:t>triggers, </a:t>
            </a:r>
            <a:r>
              <a:rPr sz="496" spc="-139" dirty="0">
                <a:solidFill>
                  <a:srgbClr val="231F20"/>
                </a:solidFill>
                <a:latin typeface="Gotham Book"/>
                <a:cs typeface="Gotham Book"/>
              </a:rPr>
              <a:t> </a:t>
            </a:r>
            <a:r>
              <a:rPr sz="496" spc="3" dirty="0">
                <a:solidFill>
                  <a:srgbClr val="231F20"/>
                </a:solidFill>
                <a:latin typeface="Gotham Book"/>
                <a:cs typeface="Gotham Book"/>
              </a:rPr>
              <a:t>and</a:t>
            </a:r>
            <a:r>
              <a:rPr sz="496" spc="-3" dirty="0">
                <a:solidFill>
                  <a:srgbClr val="231F20"/>
                </a:solidFill>
                <a:latin typeface="Gotham Book"/>
                <a:cs typeface="Gotham Book"/>
              </a:rPr>
              <a:t> </a:t>
            </a:r>
            <a:r>
              <a:rPr sz="496" spc="3" dirty="0">
                <a:solidFill>
                  <a:srgbClr val="231F20"/>
                </a:solidFill>
                <a:latin typeface="Gotham Book"/>
                <a:cs typeface="Gotham Book"/>
              </a:rPr>
              <a:t>sometimes</a:t>
            </a:r>
            <a:r>
              <a:rPr sz="496" spc="-3" dirty="0">
                <a:solidFill>
                  <a:srgbClr val="231F20"/>
                </a:solidFill>
                <a:latin typeface="Gotham Book"/>
                <a:cs typeface="Gotham Book"/>
              </a:rPr>
              <a:t> you</a:t>
            </a:r>
            <a:r>
              <a:rPr sz="496" dirty="0">
                <a:solidFill>
                  <a:srgbClr val="231F20"/>
                </a:solidFill>
                <a:latin typeface="Gotham Book"/>
                <a:cs typeface="Gotham Book"/>
              </a:rPr>
              <a:t> can’t.</a:t>
            </a:r>
            <a:endParaRPr sz="496">
              <a:latin typeface="Gotham Book"/>
              <a:cs typeface="Gotham Book"/>
            </a:endParaRPr>
          </a:p>
        </p:txBody>
      </p:sp>
      <p:sp>
        <p:nvSpPr>
          <p:cNvPr id="50" name="object 50"/>
          <p:cNvSpPr/>
          <p:nvPr/>
        </p:nvSpPr>
        <p:spPr>
          <a:xfrm>
            <a:off x="3626005" y="3325764"/>
            <a:ext cx="1156027" cy="489557"/>
          </a:xfrm>
          <a:custGeom>
            <a:avLst/>
            <a:gdLst/>
            <a:ahLst/>
            <a:cxnLst/>
            <a:rect l="l" t="t" r="r" b="b"/>
            <a:pathLst>
              <a:path w="1746885" h="739775">
                <a:moveTo>
                  <a:pt x="54292" y="0"/>
                </a:moveTo>
                <a:lnTo>
                  <a:pt x="33159" y="4266"/>
                </a:lnTo>
                <a:lnTo>
                  <a:pt x="15901" y="15901"/>
                </a:lnTo>
                <a:lnTo>
                  <a:pt x="4266" y="33159"/>
                </a:lnTo>
                <a:lnTo>
                  <a:pt x="0" y="54292"/>
                </a:lnTo>
                <a:lnTo>
                  <a:pt x="0" y="685368"/>
                </a:lnTo>
                <a:lnTo>
                  <a:pt x="4266" y="706501"/>
                </a:lnTo>
                <a:lnTo>
                  <a:pt x="15901" y="723758"/>
                </a:lnTo>
                <a:lnTo>
                  <a:pt x="33159" y="735394"/>
                </a:lnTo>
                <a:lnTo>
                  <a:pt x="54292" y="739660"/>
                </a:lnTo>
                <a:lnTo>
                  <a:pt x="1692592" y="739660"/>
                </a:lnTo>
                <a:lnTo>
                  <a:pt x="1713725" y="735394"/>
                </a:lnTo>
                <a:lnTo>
                  <a:pt x="1730983" y="723758"/>
                </a:lnTo>
                <a:lnTo>
                  <a:pt x="1742618" y="706501"/>
                </a:lnTo>
                <a:lnTo>
                  <a:pt x="1746884" y="685368"/>
                </a:lnTo>
                <a:lnTo>
                  <a:pt x="1746884" y="54292"/>
                </a:lnTo>
                <a:lnTo>
                  <a:pt x="1742618" y="33159"/>
                </a:lnTo>
                <a:lnTo>
                  <a:pt x="1730983" y="15901"/>
                </a:lnTo>
                <a:lnTo>
                  <a:pt x="1713725" y="4266"/>
                </a:lnTo>
                <a:lnTo>
                  <a:pt x="1692592" y="0"/>
                </a:lnTo>
                <a:lnTo>
                  <a:pt x="54292" y="0"/>
                </a:lnTo>
                <a:close/>
              </a:path>
            </a:pathLst>
          </a:custGeom>
          <a:ln w="12064">
            <a:solidFill>
              <a:srgbClr val="221F1F"/>
            </a:solidFill>
          </a:ln>
        </p:spPr>
        <p:txBody>
          <a:bodyPr wrap="square" lIns="0" tIns="0" rIns="0" bIns="0" rtlCol="0"/>
          <a:lstStyle/>
          <a:p>
            <a:endParaRPr sz="1191"/>
          </a:p>
        </p:txBody>
      </p:sp>
      <p:cxnSp>
        <p:nvCxnSpPr>
          <p:cNvPr id="52" name="Straight Connector 51">
            <a:extLst>
              <a:ext uri="{FF2B5EF4-FFF2-40B4-BE49-F238E27FC236}">
                <a16:creationId xmlns:a16="http://schemas.microsoft.com/office/drawing/2014/main" id="{6ED3191F-B4BA-4F73-878A-A1E8A06DB6D7}"/>
              </a:ext>
            </a:extLst>
          </p:cNvPr>
          <p:cNvCxnSpPr/>
          <p:nvPr/>
        </p:nvCxnSpPr>
        <p:spPr>
          <a:xfrm>
            <a:off x="1366040" y="2419350"/>
            <a:ext cx="64825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9906C386-E1AC-C502-ADF5-28B08AB8E835}"/>
              </a:ext>
            </a:extLst>
          </p:cNvPr>
          <p:cNvSpPr txBox="1"/>
          <p:nvPr/>
        </p:nvSpPr>
        <p:spPr>
          <a:xfrm>
            <a:off x="7607936" y="2181103"/>
            <a:ext cx="1506887" cy="646331"/>
          </a:xfrm>
          <a:prstGeom prst="rect">
            <a:avLst/>
          </a:prstGeom>
          <a:noFill/>
        </p:spPr>
        <p:txBody>
          <a:bodyPr wrap="none" rtlCol="0">
            <a:spAutoFit/>
          </a:bodyPr>
          <a:lstStyle/>
          <a:p>
            <a:pPr algn="ctr"/>
            <a:r>
              <a:rPr lang="en-US" dirty="0">
                <a:solidFill>
                  <a:schemeClr val="accent2">
                    <a:lumMod val="75000"/>
                  </a:schemeClr>
                </a:solidFill>
              </a:rPr>
              <a:t>Line of </a:t>
            </a:r>
          </a:p>
          <a:p>
            <a:pPr algn="ctr"/>
            <a:r>
              <a:rPr lang="en-US" dirty="0">
                <a:solidFill>
                  <a:schemeClr val="accent2">
                    <a:lumMod val="75000"/>
                  </a:schemeClr>
                </a:solidFill>
              </a:rPr>
              <a:t>“No Thinking”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Parent Coping</a:t>
            </a:r>
          </a:p>
        </p:txBody>
      </p:sp>
      <p:sp>
        <p:nvSpPr>
          <p:cNvPr id="3" name="Content Placeholder 2">
            <a:extLst>
              <a:ext uri="{FF2B5EF4-FFF2-40B4-BE49-F238E27FC236}">
                <a16:creationId xmlns:a16="http://schemas.microsoft.com/office/drawing/2014/main" id="{7438B839-5443-746C-C5E4-27F25A7631BC}"/>
              </a:ext>
            </a:extLst>
          </p:cNvPr>
          <p:cNvSpPr>
            <a:spLocks noGrp="1"/>
          </p:cNvSpPr>
          <p:nvPr>
            <p:ph sz="quarter" idx="13"/>
          </p:nvPr>
        </p:nvSpPr>
        <p:spPr/>
        <p:txBody>
          <a:bodyPr>
            <a:normAutofit/>
          </a:bodyPr>
          <a:lstStyle/>
          <a:p>
            <a:endParaRPr lang="en-US"/>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5" name="Picture 4">
            <a:extLst>
              <a:ext uri="{FF2B5EF4-FFF2-40B4-BE49-F238E27FC236}">
                <a16:creationId xmlns:a16="http://schemas.microsoft.com/office/drawing/2014/main" id="{1FA47A2B-C4EA-5576-8F2D-0F0D7022FAEE}"/>
              </a:ext>
            </a:extLst>
          </p:cNvPr>
          <p:cNvPicPr>
            <a:picLocks noChangeAspect="1"/>
          </p:cNvPicPr>
          <p:nvPr/>
        </p:nvPicPr>
        <p:blipFill>
          <a:blip r:embed="rId4"/>
          <a:stretch>
            <a:fillRect/>
          </a:stretch>
        </p:blipFill>
        <p:spPr>
          <a:xfrm>
            <a:off x="76413" y="1200150"/>
            <a:ext cx="8842207" cy="3398765"/>
          </a:xfrm>
          <a:prstGeom prst="rect">
            <a:avLst/>
          </a:prstGeom>
        </p:spPr>
      </p:pic>
    </p:spTree>
    <p:extLst>
      <p:ext uri="{BB962C8B-B14F-4D97-AF65-F5344CB8AC3E}">
        <p14:creationId xmlns:p14="http://schemas.microsoft.com/office/powerpoint/2010/main" val="2511810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Ways to practice</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62500" y="737368"/>
            <a:ext cx="7702164" cy="4038600"/>
          </a:xfrm>
        </p:spPr>
        <p:txBody>
          <a:bodyPr/>
          <a:lstStyle/>
          <a:p>
            <a:pPr marL="0" indent="0">
              <a:spcBef>
                <a:spcPts val="0"/>
              </a:spcBef>
              <a:spcAft>
                <a:spcPts val="1200"/>
              </a:spcAft>
              <a:buNone/>
            </a:pPr>
            <a:endParaRPr lang="en-US" sz="2000" dirty="0">
              <a:solidFill>
                <a:schemeClr val="tx1"/>
              </a:solidFill>
              <a:latin typeface="Montserrat" pitchFamily="2" charset="77"/>
            </a:endParaRPr>
          </a:p>
          <a:p>
            <a:pPr>
              <a:spcBef>
                <a:spcPts val="0"/>
              </a:spcBef>
              <a:spcAft>
                <a:spcPts val="1200"/>
              </a:spcAft>
            </a:pPr>
            <a:r>
              <a:rPr lang="en-US" sz="2000" dirty="0">
                <a:solidFill>
                  <a:schemeClr val="tx1"/>
                </a:solidFill>
                <a:latin typeface="Montserrat" pitchFamily="2" charset="77"/>
              </a:rPr>
              <a:t>Plan a parent-teen meeting</a:t>
            </a:r>
          </a:p>
          <a:p>
            <a:pPr>
              <a:spcBef>
                <a:spcPts val="0"/>
              </a:spcBef>
              <a:spcAft>
                <a:spcPts val="1200"/>
              </a:spcAft>
            </a:pPr>
            <a:r>
              <a:rPr lang="en-US" sz="2000" dirty="0">
                <a:solidFill>
                  <a:schemeClr val="tx1"/>
                </a:solidFill>
                <a:latin typeface="Montserrat" pitchFamily="2" charset="77"/>
              </a:rPr>
              <a:t>Create your coping plan</a:t>
            </a:r>
          </a:p>
          <a:p>
            <a:pPr>
              <a:spcBef>
                <a:spcPts val="0"/>
              </a:spcBef>
              <a:spcAft>
                <a:spcPts val="1200"/>
              </a:spcAft>
            </a:pPr>
            <a:r>
              <a:rPr lang="en-US" sz="2000" dirty="0">
                <a:solidFill>
                  <a:schemeClr val="tx1"/>
                </a:solidFill>
                <a:latin typeface="Montserrat" pitchFamily="2" charset="77"/>
              </a:rPr>
              <a:t>Continue: </a:t>
            </a:r>
          </a:p>
          <a:p>
            <a:pPr marL="685800" lvl="1" indent="-22860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When-then rewards</a:t>
            </a:r>
          </a:p>
          <a:p>
            <a:pPr marL="685800" lvl="1" indent="-22860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giving positive attention</a:t>
            </a:r>
          </a:p>
          <a:p>
            <a:pPr marL="685800" lvl="1" indent="-22860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planned ignoring </a:t>
            </a:r>
          </a:p>
          <a:p>
            <a:pPr marL="685800" lvl="1" indent="-22860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effective commands</a:t>
            </a:r>
          </a:p>
          <a:p>
            <a:pPr marL="0" indent="0">
              <a:buNone/>
            </a:pPr>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3973176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Introductions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7702164" cy="4038600"/>
          </a:xfrm>
        </p:spPr>
        <p:txBody>
          <a:bodyPr/>
          <a:lstStyle/>
          <a:p>
            <a:pPr>
              <a:spcBef>
                <a:spcPts val="0"/>
              </a:spcBef>
              <a:spcAft>
                <a:spcPts val="1800"/>
              </a:spcAft>
            </a:pPr>
            <a:r>
              <a:rPr lang="en-US" sz="2000" dirty="0">
                <a:solidFill>
                  <a:schemeClr val="tx1"/>
                </a:solidFill>
                <a:latin typeface="Montserrat" pitchFamily="2" charset="77"/>
              </a:rPr>
              <a:t>Leaders</a:t>
            </a:r>
          </a:p>
          <a:p>
            <a:pPr>
              <a:spcBef>
                <a:spcPts val="0"/>
              </a:spcBef>
              <a:spcAft>
                <a:spcPts val="1200"/>
              </a:spcAft>
            </a:pPr>
            <a:r>
              <a:rPr lang="en-US" sz="2000" dirty="0">
                <a:solidFill>
                  <a:schemeClr val="tx1"/>
                </a:solidFill>
                <a:latin typeface="Montserrat" pitchFamily="2" charset="77"/>
              </a:rPr>
              <a:t>You/your teen </a:t>
            </a:r>
          </a:p>
          <a:p>
            <a:pPr marL="800100" lvl="1" indent="-34290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Teen’s name and age</a:t>
            </a:r>
          </a:p>
          <a:p>
            <a:pPr marL="800100" lvl="1" indent="-34290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Something you love about your teenager</a:t>
            </a:r>
          </a:p>
          <a:p>
            <a:pPr marL="800100" lvl="1" indent="-342900">
              <a:lnSpc>
                <a:spcPct val="100000"/>
              </a:lnSpc>
              <a:spcBef>
                <a:spcPts val="0"/>
              </a:spcBef>
              <a:spcAft>
                <a:spcPts val="600"/>
              </a:spcAft>
              <a:buFont typeface="Wingdings" panose="05000000000000000000" pitchFamily="2" charset="2"/>
              <a:buChar char="§"/>
            </a:pPr>
            <a:r>
              <a:rPr lang="en-US" sz="1600" dirty="0">
                <a:solidFill>
                  <a:schemeClr val="tx1"/>
                </a:solidFill>
                <a:latin typeface="Montserrat" pitchFamily="2" charset="77"/>
              </a:rPr>
              <a:t>Something you hope to learn from group</a:t>
            </a: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8543240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4D2AF-AD61-434D-9C8B-0B50CDC7B305}"/>
              </a:ext>
            </a:extLst>
          </p:cNvPr>
          <p:cNvSpPr>
            <a:spLocks noGrp="1"/>
          </p:cNvSpPr>
          <p:nvPr>
            <p:ph sz="quarter" idx="10"/>
          </p:nvPr>
        </p:nvSpPr>
        <p:spPr>
          <a:xfrm>
            <a:off x="2209800" y="1809750"/>
            <a:ext cx="5334000" cy="443354"/>
          </a:xfrm>
        </p:spPr>
        <p:txBody>
          <a:bodyPr/>
          <a:lstStyle/>
          <a:p>
            <a:r>
              <a:rPr lang="en-US" dirty="0">
                <a:latin typeface="Montserrat" pitchFamily="2" charset="77"/>
              </a:rPr>
              <a:t>Week 6</a:t>
            </a:r>
          </a:p>
          <a:p>
            <a:r>
              <a:rPr lang="en-US" dirty="0">
                <a:latin typeface="Montserrat" pitchFamily="2" charset="77"/>
              </a:rPr>
              <a:t>Planning for the Future</a:t>
            </a:r>
          </a:p>
        </p:txBody>
      </p:sp>
    </p:spTree>
    <p:extLst>
      <p:ext uri="{BB962C8B-B14F-4D97-AF65-F5344CB8AC3E}">
        <p14:creationId xmlns:p14="http://schemas.microsoft.com/office/powerpoint/2010/main" val="5809926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0"/>
          </p:nvPr>
        </p:nvSpPr>
        <p:spPr>
          <a:xfrm>
            <a:off x="508686" y="288785"/>
            <a:ext cx="4724400" cy="443354"/>
          </a:xfrm>
        </p:spPr>
        <p:txBody>
          <a:bodyPr/>
          <a:lstStyle/>
          <a:p>
            <a:r>
              <a:rPr lang="en-US" dirty="0">
                <a:solidFill>
                  <a:srgbClr val="007A9B"/>
                </a:solidFill>
                <a:latin typeface="Montserrat" pitchFamily="2" charset="77"/>
              </a:rPr>
              <a:t>Welcome back!</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2"/>
          </p:nvPr>
        </p:nvSpPr>
        <p:spPr>
          <a:xfrm>
            <a:off x="598489" y="1058562"/>
            <a:ext cx="5276850" cy="3290446"/>
          </a:xfrm>
        </p:spPr>
        <p:txBody>
          <a:bodyPr/>
          <a:lstStyle/>
          <a:p>
            <a:pPr marL="0" indent="0">
              <a:spcBef>
                <a:spcPts val="0"/>
              </a:spcBef>
              <a:spcAft>
                <a:spcPts val="1200"/>
              </a:spcAft>
              <a:buNone/>
            </a:pPr>
            <a:r>
              <a:rPr lang="en-US" sz="2000" dirty="0">
                <a:solidFill>
                  <a:schemeClr val="tx1"/>
                </a:solidFill>
                <a:latin typeface="Montserrat" pitchFamily="2" charset="77"/>
              </a:rPr>
              <a:t>Home practice review:</a:t>
            </a:r>
          </a:p>
          <a:p>
            <a:pPr marL="285750" indent="-285750">
              <a:spcBef>
                <a:spcPts val="0"/>
              </a:spcBef>
              <a:spcAft>
                <a:spcPts val="600"/>
              </a:spcAft>
              <a:buFont typeface="Arial" panose="020B0604020202020204" pitchFamily="34" charset="0"/>
              <a:buChar char="•"/>
            </a:pPr>
            <a:r>
              <a:rPr lang="en-US" dirty="0">
                <a:solidFill>
                  <a:schemeClr val="tx1"/>
                </a:solidFill>
                <a:latin typeface="Montserrat" pitchFamily="2" charset="77"/>
              </a:rPr>
              <a:t>Problem Solving Meeting</a:t>
            </a:r>
          </a:p>
          <a:p>
            <a:pPr marL="285750" indent="-285750">
              <a:spcBef>
                <a:spcPts val="0"/>
              </a:spcBef>
              <a:spcAft>
                <a:spcPts val="600"/>
              </a:spcAft>
              <a:buFont typeface="Arial" panose="020B0604020202020204" pitchFamily="34" charset="0"/>
              <a:buChar char="•"/>
            </a:pPr>
            <a:r>
              <a:rPr lang="en-US" dirty="0">
                <a:solidFill>
                  <a:schemeClr val="tx1"/>
                </a:solidFill>
                <a:latin typeface="Montserrat" pitchFamily="2" charset="77"/>
              </a:rPr>
              <a:t>Parent Coping Plan</a:t>
            </a:r>
          </a:p>
          <a:p>
            <a:pPr marL="285750" indent="-285750">
              <a:spcBef>
                <a:spcPts val="0"/>
              </a:spcBef>
              <a:spcAft>
                <a:spcPts val="600"/>
              </a:spcAft>
              <a:buFont typeface="Arial" panose="020B0604020202020204" pitchFamily="34" charset="0"/>
              <a:buChar char="•"/>
            </a:pPr>
            <a:r>
              <a:rPr lang="en-US" dirty="0">
                <a:solidFill>
                  <a:schemeClr val="tx1"/>
                </a:solidFill>
                <a:latin typeface="Montserrat" pitchFamily="2" charset="77"/>
              </a:rPr>
              <a:t>Other skills</a:t>
            </a:r>
          </a:p>
          <a:p>
            <a:endParaRPr lang="en-US" dirty="0">
              <a:solidFill>
                <a:schemeClr val="tx1"/>
              </a:solidFill>
              <a:latin typeface="Montserrat" pitchFamily="2" charset="77"/>
            </a:endParaRPr>
          </a:p>
          <a:p>
            <a:endParaRPr lang="en-US" dirty="0">
              <a:solidFill>
                <a:schemeClr val="tx1"/>
              </a:solidFill>
              <a:latin typeface="Montserrat" pitchFamily="2" charset="77"/>
            </a:endParaRP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9" name="Explosion 1 5">
            <a:extLst>
              <a:ext uri="{FF2B5EF4-FFF2-40B4-BE49-F238E27FC236}">
                <a16:creationId xmlns:a16="http://schemas.microsoft.com/office/drawing/2014/main" id="{F1B56D49-2197-45CF-8CDA-EA8EAA8A3BD1}"/>
              </a:ext>
            </a:extLst>
          </p:cNvPr>
          <p:cNvSpPr/>
          <p:nvPr/>
        </p:nvSpPr>
        <p:spPr>
          <a:xfrm>
            <a:off x="5907087" y="1127523"/>
            <a:ext cx="2750033" cy="265474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otham Medium" pitchFamily="50" charset="0"/>
                <a:ea typeface="HGSMinchoE" panose="020B0400000000000000" pitchFamily="18" charset="-128"/>
              </a:rPr>
              <a:t>Observations?</a:t>
            </a:r>
          </a:p>
          <a:p>
            <a:pPr algn="ctr"/>
            <a:r>
              <a:rPr lang="en-US" sz="1400" dirty="0">
                <a:latin typeface="Gotham Medium" pitchFamily="50" charset="0"/>
                <a:ea typeface="HGSMinchoE" panose="020B0400000000000000" pitchFamily="18" charset="-128"/>
              </a:rPr>
              <a:t>Insight?</a:t>
            </a:r>
            <a:br>
              <a:rPr lang="en-US" sz="1400" dirty="0">
                <a:latin typeface="Gotham Medium" pitchFamily="50" charset="0"/>
                <a:ea typeface="HGSMinchoE" panose="020B0400000000000000" pitchFamily="18" charset="-128"/>
              </a:rPr>
            </a:br>
            <a:r>
              <a:rPr lang="en-US" sz="1400" dirty="0">
                <a:latin typeface="Gotham Medium" pitchFamily="50" charset="0"/>
                <a:ea typeface="HGSMinchoE" panose="020B0400000000000000" pitchFamily="18" charset="-128"/>
              </a:rPr>
              <a:t>Questions?</a:t>
            </a:r>
          </a:p>
        </p:txBody>
      </p:sp>
    </p:spTree>
    <p:extLst>
      <p:ext uri="{BB962C8B-B14F-4D97-AF65-F5344CB8AC3E}">
        <p14:creationId xmlns:p14="http://schemas.microsoft.com/office/powerpoint/2010/main" val="917870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a:xfrm>
            <a:off x="462499" y="358378"/>
            <a:ext cx="6676883" cy="457200"/>
          </a:xfrm>
        </p:spPr>
        <p:txBody>
          <a:bodyPr/>
          <a:lstStyle/>
          <a:p>
            <a:r>
              <a:rPr lang="en-US" dirty="0">
                <a:solidFill>
                  <a:srgbClr val="007A9B"/>
                </a:solidFill>
                <a:latin typeface="Montserrat" pitchFamily="2" charset="77"/>
              </a:rPr>
              <a:t>Finding a balance?</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8311764" cy="4038600"/>
          </a:xfrm>
        </p:spPr>
        <p:txBody>
          <a:bodyPr/>
          <a:lstStyle/>
          <a:p>
            <a:pPr>
              <a:spcBef>
                <a:spcPts val="0"/>
              </a:spcBef>
              <a:spcAft>
                <a:spcPts val="1200"/>
              </a:spcAft>
            </a:pPr>
            <a:r>
              <a:rPr lang="en-US" sz="2000" dirty="0">
                <a:solidFill>
                  <a:schemeClr val="tx1"/>
                </a:solidFill>
                <a:latin typeface="Montserrat" pitchFamily="2" charset="77"/>
              </a:rPr>
              <a:t>What does a middle ground look like for you?</a:t>
            </a:r>
          </a:p>
          <a:p>
            <a:pPr>
              <a:spcBef>
                <a:spcPts val="0"/>
              </a:spcBef>
              <a:spcAft>
                <a:spcPts val="1200"/>
              </a:spcAft>
            </a:pPr>
            <a:endParaRPr lang="en-US" sz="2000" dirty="0">
              <a:solidFill>
                <a:schemeClr val="tx1"/>
              </a:solidFill>
              <a:latin typeface="Montserrat" pitchFamily="2" charset="77"/>
            </a:endParaRPr>
          </a:p>
          <a:p>
            <a:pPr>
              <a:spcBef>
                <a:spcPts val="0"/>
              </a:spcBef>
              <a:spcAft>
                <a:spcPts val="1200"/>
              </a:spcAft>
            </a:pPr>
            <a:endParaRPr lang="en-US" sz="2000" dirty="0">
              <a:solidFill>
                <a:schemeClr val="tx1"/>
              </a:solidFill>
              <a:latin typeface="Montserrat" pitchFamily="2" charset="77"/>
            </a:endParaRPr>
          </a:p>
          <a:p>
            <a:pPr>
              <a:spcBef>
                <a:spcPts val="0"/>
              </a:spcBef>
              <a:spcAft>
                <a:spcPts val="1200"/>
              </a:spcAft>
            </a:pPr>
            <a:endParaRPr lang="en-US" sz="2000" dirty="0">
              <a:solidFill>
                <a:schemeClr val="tx1"/>
              </a:solidFill>
              <a:latin typeface="Montserrat" pitchFamily="2" charset="77"/>
            </a:endParaRPr>
          </a:p>
          <a:p>
            <a:pPr>
              <a:spcBef>
                <a:spcPts val="0"/>
              </a:spcBef>
              <a:spcAft>
                <a:spcPts val="1200"/>
              </a:spcAft>
            </a:pPr>
            <a:r>
              <a:rPr lang="en-US" sz="2000" b="0" dirty="0">
                <a:solidFill>
                  <a:schemeClr val="tx1"/>
                </a:solidFill>
                <a:latin typeface="Montserrat" pitchFamily="2" charset="77"/>
              </a:rPr>
              <a:t>How can you give a little more freedom, while keeping teen accountable for what they agreed to?</a:t>
            </a:r>
          </a:p>
          <a:p>
            <a:pPr>
              <a:spcBef>
                <a:spcPts val="0"/>
              </a:spcBef>
              <a:spcAft>
                <a:spcPts val="1200"/>
              </a:spcAft>
            </a:pPr>
            <a:endParaRPr lang="en-US" sz="2000" dirty="0">
              <a:solidFill>
                <a:schemeClr val="tx1"/>
              </a:solidFill>
              <a:latin typeface="Montserrat" pitchFamily="2" charset="77"/>
            </a:endParaRPr>
          </a:p>
          <a:p>
            <a:pPr>
              <a:spcBef>
                <a:spcPts val="0"/>
              </a:spcBef>
              <a:spcAft>
                <a:spcPts val="1200"/>
              </a:spcAft>
            </a:pPr>
            <a:endParaRPr lang="en-US" sz="1600" dirty="0">
              <a:solidFill>
                <a:schemeClr val="tx1"/>
              </a:solidFill>
              <a:latin typeface="Montserrat" pitchFamily="2" charset="77"/>
            </a:endParaRPr>
          </a:p>
          <a:p>
            <a:pPr marL="0" indent="0">
              <a:buNone/>
            </a:pPr>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4" name="Picture 3">
            <a:extLst>
              <a:ext uri="{FF2B5EF4-FFF2-40B4-BE49-F238E27FC236}">
                <a16:creationId xmlns:a16="http://schemas.microsoft.com/office/drawing/2014/main" id="{C25E05E8-13C2-24B1-1E5C-50D5A5D44327}"/>
              </a:ext>
            </a:extLst>
          </p:cNvPr>
          <p:cNvPicPr>
            <a:picLocks noChangeAspect="1"/>
          </p:cNvPicPr>
          <p:nvPr/>
        </p:nvPicPr>
        <p:blipFill>
          <a:blip r:embed="rId3"/>
          <a:stretch>
            <a:fillRect/>
          </a:stretch>
        </p:blipFill>
        <p:spPr>
          <a:xfrm>
            <a:off x="1254318" y="1504950"/>
            <a:ext cx="6705600" cy="1181100"/>
          </a:xfrm>
          <a:prstGeom prst="rect">
            <a:avLst/>
          </a:prstGeom>
        </p:spPr>
      </p:pic>
    </p:spTree>
    <p:extLst>
      <p:ext uri="{BB962C8B-B14F-4D97-AF65-F5344CB8AC3E}">
        <p14:creationId xmlns:p14="http://schemas.microsoft.com/office/powerpoint/2010/main" val="1470964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Let’s Problem Solve</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3815964" cy="4038600"/>
          </a:xfrm>
        </p:spPr>
        <p:txBody>
          <a:bodyPr/>
          <a:lstStyle/>
          <a:p>
            <a:pPr>
              <a:spcBef>
                <a:spcPts val="0"/>
              </a:spcBef>
              <a:spcAft>
                <a:spcPts val="1200"/>
              </a:spcAft>
            </a:pPr>
            <a:r>
              <a:rPr lang="en-US" sz="2000" dirty="0">
                <a:solidFill>
                  <a:schemeClr val="tx1"/>
                </a:solidFill>
                <a:latin typeface="Montserrat" pitchFamily="2" charset="77"/>
              </a:rPr>
              <a:t>Which is a bigger problem in your home?</a:t>
            </a:r>
          </a:p>
          <a:p>
            <a:pPr>
              <a:spcBef>
                <a:spcPts val="0"/>
              </a:spcBef>
              <a:spcAft>
                <a:spcPts val="1200"/>
              </a:spcAft>
            </a:pPr>
            <a:endParaRPr lang="en-US" sz="2000" dirty="0">
              <a:solidFill>
                <a:schemeClr val="tx1"/>
              </a:solidFill>
              <a:latin typeface="Montserrat" pitchFamily="2" charset="77"/>
            </a:endParaRPr>
          </a:p>
          <a:p>
            <a:pPr>
              <a:spcBef>
                <a:spcPts val="0"/>
              </a:spcBef>
              <a:spcAft>
                <a:spcPts val="1200"/>
              </a:spcAft>
            </a:pPr>
            <a:r>
              <a:rPr lang="en-US" sz="2000" dirty="0">
                <a:solidFill>
                  <a:schemeClr val="tx1"/>
                </a:solidFill>
                <a:latin typeface="Montserrat" pitchFamily="2" charset="77"/>
              </a:rPr>
              <a:t>Create a Homework Contract or a Family Media Plan for your family</a:t>
            </a:r>
            <a:endParaRPr lang="en-US" sz="1600" dirty="0">
              <a:solidFill>
                <a:schemeClr val="tx1"/>
              </a:solidFill>
              <a:latin typeface="Montserrat" pitchFamily="2" charset="77"/>
            </a:endParaRPr>
          </a:p>
          <a:p>
            <a:pPr marL="0" indent="0">
              <a:buNone/>
            </a:pPr>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1">
            <a:extLst>
              <a:ext uri="{FF2B5EF4-FFF2-40B4-BE49-F238E27FC236}">
                <a16:creationId xmlns:a16="http://schemas.microsoft.com/office/drawing/2014/main" id="{D078D306-4A94-D0FC-AAC7-D0A3A3142176}"/>
              </a:ext>
            </a:extLst>
          </p:cNvPr>
          <p:cNvPicPr>
            <a:picLocks noChangeAspect="1"/>
          </p:cNvPicPr>
          <p:nvPr/>
        </p:nvPicPr>
        <p:blipFill>
          <a:blip r:embed="rId4"/>
          <a:stretch>
            <a:fillRect/>
          </a:stretch>
        </p:blipFill>
        <p:spPr>
          <a:xfrm>
            <a:off x="4138417" y="0"/>
            <a:ext cx="5005583" cy="5143500"/>
          </a:xfrm>
          <a:prstGeom prst="rect">
            <a:avLst/>
          </a:prstGeom>
        </p:spPr>
      </p:pic>
    </p:spTree>
    <p:extLst>
      <p:ext uri="{BB962C8B-B14F-4D97-AF65-F5344CB8AC3E}">
        <p14:creationId xmlns:p14="http://schemas.microsoft.com/office/powerpoint/2010/main" val="1003731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a:xfrm>
            <a:off x="462499" y="358378"/>
            <a:ext cx="6587325" cy="457200"/>
          </a:xfrm>
        </p:spPr>
        <p:txBody>
          <a:bodyPr/>
          <a:lstStyle/>
          <a:p>
            <a:r>
              <a:rPr lang="en-US" dirty="0">
                <a:solidFill>
                  <a:srgbClr val="007A9B"/>
                </a:solidFill>
                <a:latin typeface="Montserrat" pitchFamily="2" charset="77"/>
              </a:rPr>
              <a:t>Homework Problems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5" y="1047750"/>
            <a:ext cx="4022949" cy="4038600"/>
          </a:xfrm>
        </p:spPr>
        <p:txBody>
          <a:bodyPr/>
          <a:lstStyle/>
          <a:p>
            <a:pPr>
              <a:spcBef>
                <a:spcPts val="0"/>
              </a:spcBef>
              <a:spcAft>
                <a:spcPts val="1200"/>
              </a:spcAft>
            </a:pPr>
            <a:r>
              <a:rPr lang="en-US" sz="2000" dirty="0">
                <a:solidFill>
                  <a:schemeClr val="tx1"/>
                </a:solidFill>
                <a:latin typeface="Montserrat" pitchFamily="2" charset="77"/>
              </a:rPr>
              <a:t>See handouts:</a:t>
            </a:r>
          </a:p>
          <a:p>
            <a:pPr marL="342900" indent="-342900">
              <a:spcBef>
                <a:spcPts val="0"/>
              </a:spcBef>
              <a:spcAft>
                <a:spcPts val="1200"/>
              </a:spcAft>
              <a:buFont typeface="Arial" panose="020B0604020202020204" pitchFamily="34" charset="0"/>
              <a:buChar char="•"/>
            </a:pPr>
            <a:r>
              <a:rPr lang="en-US" sz="2000" b="0" dirty="0">
                <a:solidFill>
                  <a:schemeClr val="tx1"/>
                </a:solidFill>
                <a:latin typeface="Montserrat" pitchFamily="2" charset="77"/>
              </a:rPr>
              <a:t>Find balanced parent role</a:t>
            </a:r>
          </a:p>
          <a:p>
            <a:pPr marL="342900" indent="-342900">
              <a:spcBef>
                <a:spcPts val="0"/>
              </a:spcBef>
              <a:spcAft>
                <a:spcPts val="1200"/>
              </a:spcAft>
              <a:buFont typeface="Arial" panose="020B0604020202020204" pitchFamily="34" charset="0"/>
              <a:buChar char="•"/>
            </a:pPr>
            <a:endParaRPr lang="en-US" sz="2000" b="0" dirty="0">
              <a:solidFill>
                <a:schemeClr val="tx1"/>
              </a:solidFill>
              <a:latin typeface="Montserrat" pitchFamily="2" charset="77"/>
            </a:endParaRPr>
          </a:p>
          <a:p>
            <a:pPr marL="342900" indent="-342900">
              <a:spcBef>
                <a:spcPts val="0"/>
              </a:spcBef>
              <a:spcAft>
                <a:spcPts val="1200"/>
              </a:spcAft>
              <a:buFont typeface="Arial" panose="020B0604020202020204" pitchFamily="34" charset="0"/>
              <a:buChar char="•"/>
            </a:pPr>
            <a:r>
              <a:rPr lang="en-US" sz="2000" b="0" dirty="0">
                <a:solidFill>
                  <a:schemeClr val="tx1"/>
                </a:solidFill>
                <a:latin typeface="Montserrat" pitchFamily="2" charset="77"/>
              </a:rPr>
              <a:t>Which organizational skills is your teen missing?</a:t>
            </a:r>
          </a:p>
          <a:p>
            <a:pPr>
              <a:spcBef>
                <a:spcPts val="0"/>
              </a:spcBef>
              <a:spcAft>
                <a:spcPts val="1200"/>
              </a:spcAft>
            </a:pPr>
            <a:endParaRPr lang="en-US" sz="2000" dirty="0">
              <a:solidFill>
                <a:schemeClr val="tx1"/>
              </a:solidFill>
              <a:latin typeface="Montserrat" pitchFamily="2" charset="77"/>
            </a:endParaRPr>
          </a:p>
          <a:p>
            <a:pPr>
              <a:spcBef>
                <a:spcPts val="0"/>
              </a:spcBef>
              <a:spcAft>
                <a:spcPts val="1200"/>
              </a:spcAft>
            </a:pPr>
            <a:endParaRPr lang="en-US" sz="1600" dirty="0">
              <a:solidFill>
                <a:schemeClr val="tx1"/>
              </a:solidFill>
              <a:latin typeface="Montserrat" pitchFamily="2" charset="77"/>
            </a:endParaRPr>
          </a:p>
          <a:p>
            <a:pPr marL="0" indent="0">
              <a:buNone/>
            </a:pPr>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3" name="Picture 2">
            <a:extLst>
              <a:ext uri="{FF2B5EF4-FFF2-40B4-BE49-F238E27FC236}">
                <a16:creationId xmlns:a16="http://schemas.microsoft.com/office/drawing/2014/main" id="{1646D142-446C-6DE5-87B6-D6FE11493A03}"/>
              </a:ext>
            </a:extLst>
          </p:cNvPr>
          <p:cNvPicPr>
            <a:picLocks noChangeAspect="1"/>
          </p:cNvPicPr>
          <p:nvPr/>
        </p:nvPicPr>
        <p:blipFill>
          <a:blip r:embed="rId4"/>
          <a:stretch>
            <a:fillRect/>
          </a:stretch>
        </p:blipFill>
        <p:spPr>
          <a:xfrm>
            <a:off x="4669816" y="107802"/>
            <a:ext cx="4277781" cy="5523391"/>
          </a:xfrm>
          <a:prstGeom prst="rect">
            <a:avLst/>
          </a:prstGeom>
        </p:spPr>
      </p:pic>
    </p:spTree>
    <p:extLst>
      <p:ext uri="{BB962C8B-B14F-4D97-AF65-F5344CB8AC3E}">
        <p14:creationId xmlns:p14="http://schemas.microsoft.com/office/powerpoint/2010/main" val="4695153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77195"/>
            <a:ext cx="7162800" cy="1257300"/>
          </a:xfrm>
        </p:spPr>
        <p:txBody>
          <a:bodyPr>
            <a:noAutofit/>
          </a:bodyPr>
          <a:lstStyle/>
          <a:p>
            <a:pPr algn="ctr"/>
            <a:r>
              <a:rPr lang="en-US" sz="3300" b="1" dirty="0">
                <a:latin typeface="Montserrat" pitchFamily="2" charset="77"/>
              </a:rPr>
              <a:t>What are the biggest screen challenges in your home?</a:t>
            </a:r>
          </a:p>
        </p:txBody>
      </p:sp>
      <p:sp>
        <p:nvSpPr>
          <p:cNvPr id="3" name="Subtitle 2">
            <a:extLst>
              <a:ext uri="{FF2B5EF4-FFF2-40B4-BE49-F238E27FC236}">
                <a16:creationId xmlns:a16="http://schemas.microsoft.com/office/drawing/2014/main" id="{C3C970FF-FEE3-F645-B172-8B757E26D88E}"/>
              </a:ext>
            </a:extLst>
          </p:cNvPr>
          <p:cNvSpPr>
            <a:spLocks noGrp="1"/>
          </p:cNvSpPr>
          <p:nvPr>
            <p:ph type="subTitle" idx="1"/>
          </p:nvPr>
        </p:nvSpPr>
        <p:spPr/>
        <p:txBody>
          <a:bodyPr/>
          <a:lstStyle/>
          <a:p>
            <a:endParaRPr lang="en-US"/>
          </a:p>
        </p:txBody>
      </p:sp>
      <p:pic>
        <p:nvPicPr>
          <p:cNvPr id="5" name="Picture 2" descr="Image result for playing video games">
            <a:extLst>
              <a:ext uri="{FF2B5EF4-FFF2-40B4-BE49-F238E27FC236}">
                <a16:creationId xmlns:a16="http://schemas.microsoft.com/office/drawing/2014/main" id="{AF01DC57-4361-7510-73B7-0C52C628A4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2433941"/>
            <a:ext cx="2582480" cy="154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05288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Creating Screen Limits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2" name="Content Placeholder 2">
            <a:extLst>
              <a:ext uri="{FF2B5EF4-FFF2-40B4-BE49-F238E27FC236}">
                <a16:creationId xmlns:a16="http://schemas.microsoft.com/office/drawing/2014/main" id="{187FE89A-E22F-293D-B149-9C0D83C3CF80}"/>
              </a:ext>
            </a:extLst>
          </p:cNvPr>
          <p:cNvSpPr txBox="1">
            <a:spLocks/>
          </p:cNvSpPr>
          <p:nvPr/>
        </p:nvSpPr>
        <p:spPr>
          <a:xfrm>
            <a:off x="462500" y="1246652"/>
            <a:ext cx="8382000" cy="3394472"/>
          </a:xfr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ontserrat" pitchFamily="2" charset="77"/>
              </a:rPr>
              <a:t>Guidelines for the whole family</a:t>
            </a:r>
          </a:p>
          <a:p>
            <a:r>
              <a:rPr lang="en-US" dirty="0">
                <a:latin typeface="Montserrat" pitchFamily="2" charset="77"/>
              </a:rPr>
              <a:t>Discussed at a family meeting</a:t>
            </a:r>
          </a:p>
          <a:p>
            <a:r>
              <a:rPr lang="en-US" dirty="0">
                <a:latin typeface="Montserrat" pitchFamily="2" charset="77"/>
              </a:rPr>
              <a:t>Linked to privileges and consequences</a:t>
            </a:r>
          </a:p>
          <a:p>
            <a:pPr marL="0" indent="0">
              <a:buFont typeface="Arial" panose="020B0604020202020204" pitchFamily="34" charset="0"/>
              <a:buNone/>
            </a:pPr>
            <a:endParaRPr lang="en-US" dirty="0">
              <a:latin typeface="Montserrat" pitchFamily="2" charset="77"/>
            </a:endParaRPr>
          </a:p>
          <a:p>
            <a:r>
              <a:rPr lang="en-US" dirty="0">
                <a:latin typeface="Montserrat" pitchFamily="2" charset="77"/>
              </a:rPr>
              <a:t>What do teens learn </a:t>
            </a:r>
          </a:p>
          <a:p>
            <a:pPr marL="0" indent="0">
              <a:buNone/>
            </a:pPr>
            <a:r>
              <a:rPr lang="en-US" dirty="0">
                <a:latin typeface="Montserrat" pitchFamily="2" charset="77"/>
              </a:rPr>
              <a:t>    from rules?</a:t>
            </a:r>
          </a:p>
          <a:p>
            <a:pPr lvl="1"/>
            <a:r>
              <a:rPr lang="en-US" dirty="0">
                <a:latin typeface="Montserrat" pitchFamily="2" charset="77"/>
              </a:rPr>
              <a:t>Values</a:t>
            </a:r>
          </a:p>
          <a:p>
            <a:pPr lvl="1"/>
            <a:r>
              <a:rPr lang="en-US" dirty="0">
                <a:latin typeface="Montserrat" pitchFamily="2" charset="77"/>
              </a:rPr>
              <a:t>Healthy limits</a:t>
            </a:r>
          </a:p>
          <a:p>
            <a:pPr lvl="1"/>
            <a:r>
              <a:rPr lang="en-US" dirty="0">
                <a:latin typeface="Montserrat" pitchFamily="2" charset="77"/>
              </a:rPr>
              <a:t>Adults are in charge</a:t>
            </a:r>
          </a:p>
          <a:p>
            <a:pPr lvl="1"/>
            <a:r>
              <a:rPr lang="en-US" dirty="0">
                <a:latin typeface="Montserrat" pitchFamily="2" charset="77"/>
              </a:rPr>
              <a:t>Self-control</a:t>
            </a:r>
          </a:p>
          <a:p>
            <a:pPr marL="457200" lvl="1" indent="0">
              <a:buFont typeface="Arial" panose="020B0604020202020204" pitchFamily="34" charset="0"/>
              <a:buNone/>
            </a:pPr>
            <a:endParaRPr lang="en-US" sz="1050" dirty="0">
              <a:latin typeface="Montserrat" pitchFamily="2" charset="77"/>
            </a:endParaRPr>
          </a:p>
        </p:txBody>
      </p:sp>
      <p:pic>
        <p:nvPicPr>
          <p:cNvPr id="5" name="Picture 4">
            <a:extLst>
              <a:ext uri="{FF2B5EF4-FFF2-40B4-BE49-F238E27FC236}">
                <a16:creationId xmlns:a16="http://schemas.microsoft.com/office/drawing/2014/main" id="{FE9470C3-480B-EF0B-68DE-2119E9E44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573" y="2495550"/>
            <a:ext cx="3453927" cy="1942120"/>
          </a:xfrm>
          <a:prstGeom prst="rect">
            <a:avLst/>
          </a:prstGeom>
        </p:spPr>
      </p:pic>
    </p:spTree>
    <p:extLst>
      <p:ext uri="{BB962C8B-B14F-4D97-AF65-F5344CB8AC3E}">
        <p14:creationId xmlns:p14="http://schemas.microsoft.com/office/powerpoint/2010/main" val="13906351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Family Media Plan</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4" name="Content Placeholder 2">
            <a:extLst>
              <a:ext uri="{FF2B5EF4-FFF2-40B4-BE49-F238E27FC236}">
                <a16:creationId xmlns:a16="http://schemas.microsoft.com/office/drawing/2014/main" id="{82B15A31-5165-0DCA-12A3-013BC23A514B}"/>
              </a:ext>
            </a:extLst>
          </p:cNvPr>
          <p:cNvSpPr txBox="1">
            <a:spLocks/>
          </p:cNvSpPr>
          <p:nvPr/>
        </p:nvSpPr>
        <p:spPr>
          <a:xfrm>
            <a:off x="647700" y="1047749"/>
            <a:ext cx="8191500" cy="3952794"/>
          </a:xfr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400" i="1" dirty="0">
                <a:latin typeface="Montserrat" pitchFamily="2" charset="77"/>
              </a:rPr>
              <a:t>Without screen limits, other parenting limits won’t work!</a:t>
            </a:r>
          </a:p>
          <a:p>
            <a:pPr marL="0" indent="0">
              <a:buFont typeface="Arial" panose="020B0604020202020204" pitchFamily="34" charset="0"/>
              <a:buNone/>
            </a:pPr>
            <a:endParaRPr lang="en-US" sz="2400" i="1" dirty="0">
              <a:latin typeface="Montserrat" pitchFamily="2" charset="77"/>
            </a:endParaRPr>
          </a:p>
          <a:p>
            <a:pPr marL="0" indent="0">
              <a:buFont typeface="Arial" panose="020B0604020202020204" pitchFamily="34" charset="0"/>
              <a:buNone/>
            </a:pPr>
            <a:endParaRPr lang="en-US" i="1" dirty="0">
              <a:latin typeface="Montserrat" pitchFamily="2" charset="77"/>
            </a:endParaRPr>
          </a:p>
          <a:p>
            <a:endParaRPr lang="en-US" dirty="0">
              <a:latin typeface="Montserrat" pitchFamily="2" charset="77"/>
            </a:endParaRPr>
          </a:p>
          <a:p>
            <a:endParaRPr lang="en-US" dirty="0">
              <a:latin typeface="Montserrat" pitchFamily="2" charset="77"/>
            </a:endParaRPr>
          </a:p>
          <a:p>
            <a:endParaRPr lang="en-US" dirty="0">
              <a:latin typeface="Montserrat" pitchFamily="2" charset="77"/>
            </a:endParaRPr>
          </a:p>
          <a:p>
            <a:endParaRPr lang="en-US" dirty="0">
              <a:latin typeface="Montserrat" pitchFamily="2" charset="77"/>
            </a:endParaRPr>
          </a:p>
          <a:p>
            <a:endParaRPr lang="en-US" dirty="0">
              <a:latin typeface="Montserrat" pitchFamily="2" charset="77"/>
            </a:endParaRPr>
          </a:p>
          <a:p>
            <a:endParaRPr lang="en-US" dirty="0">
              <a:latin typeface="Montserrat" pitchFamily="2" charset="77"/>
            </a:endParaRPr>
          </a:p>
          <a:p>
            <a:endParaRPr lang="en-US" dirty="0">
              <a:latin typeface="Montserrat" pitchFamily="2" charset="77"/>
            </a:endParaRPr>
          </a:p>
          <a:p>
            <a:r>
              <a:rPr lang="en-US" sz="2900" dirty="0">
                <a:latin typeface="Montserrat" pitchFamily="2" charset="77"/>
              </a:rPr>
              <a:t>Introduce screen time monitoring</a:t>
            </a:r>
          </a:p>
          <a:p>
            <a:r>
              <a:rPr lang="en-US" sz="2900" dirty="0">
                <a:latin typeface="Montserrat" pitchFamily="2" charset="77"/>
              </a:rPr>
              <a:t>Consider turning off internet router at curfew</a:t>
            </a:r>
          </a:p>
          <a:p>
            <a:r>
              <a:rPr lang="en-US" sz="2900" dirty="0">
                <a:latin typeface="Montserrat" pitchFamily="2" charset="77"/>
              </a:rPr>
              <a:t>Use FAST-P template or digital version on </a:t>
            </a:r>
            <a:r>
              <a:rPr lang="en-US" sz="2900" dirty="0">
                <a:latin typeface="Montserrat" pitchFamily="2" charset="77"/>
                <a:hlinkClick r:id="rId4"/>
              </a:rPr>
              <a:t>www.healthychildren.org</a:t>
            </a:r>
            <a:r>
              <a:rPr lang="en-US" sz="2900" dirty="0">
                <a:latin typeface="Montserrat" pitchFamily="2" charset="77"/>
              </a:rPr>
              <a:t> </a:t>
            </a:r>
          </a:p>
          <a:p>
            <a:endParaRPr lang="en-US" sz="2900" dirty="0">
              <a:latin typeface="Montserrat" pitchFamily="2" charset="77"/>
            </a:endParaRPr>
          </a:p>
          <a:p>
            <a:pPr marL="0" indent="0">
              <a:buFont typeface="Arial" panose="020B0604020202020204" pitchFamily="34" charset="0"/>
              <a:buNone/>
            </a:pPr>
            <a:endParaRPr lang="en-US" dirty="0">
              <a:latin typeface="Montserrat" pitchFamily="2" charset="77"/>
            </a:endParaRPr>
          </a:p>
        </p:txBody>
      </p:sp>
      <p:pic>
        <p:nvPicPr>
          <p:cNvPr id="5" name="Picture 4">
            <a:extLst>
              <a:ext uri="{FF2B5EF4-FFF2-40B4-BE49-F238E27FC236}">
                <a16:creationId xmlns:a16="http://schemas.microsoft.com/office/drawing/2014/main" id="{7EA42384-0580-5D3A-F48F-C76C49827711}"/>
              </a:ext>
            </a:extLst>
          </p:cNvPr>
          <p:cNvPicPr>
            <a:picLocks noChangeAspect="1"/>
          </p:cNvPicPr>
          <p:nvPr/>
        </p:nvPicPr>
        <p:blipFill>
          <a:blip r:embed="rId5"/>
          <a:stretch>
            <a:fillRect/>
          </a:stretch>
        </p:blipFill>
        <p:spPr>
          <a:xfrm>
            <a:off x="2657475" y="1581150"/>
            <a:ext cx="4171950" cy="2190273"/>
          </a:xfrm>
          <a:prstGeom prst="rect">
            <a:avLst/>
          </a:prstGeom>
        </p:spPr>
      </p:pic>
    </p:spTree>
    <p:extLst>
      <p:ext uri="{BB962C8B-B14F-4D97-AF65-F5344CB8AC3E}">
        <p14:creationId xmlns:p14="http://schemas.microsoft.com/office/powerpoint/2010/main" val="294536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73DDE-0AF0-D56E-C145-EEB2CAF98704}"/>
              </a:ext>
            </a:extLst>
          </p:cNvPr>
          <p:cNvPicPr>
            <a:picLocks noChangeAspect="1"/>
          </p:cNvPicPr>
          <p:nvPr/>
        </p:nvPicPr>
        <p:blipFill>
          <a:blip r:embed="rId3"/>
          <a:stretch>
            <a:fillRect/>
          </a:stretch>
        </p:blipFill>
        <p:spPr>
          <a:xfrm>
            <a:off x="1043276" y="285750"/>
            <a:ext cx="6814849" cy="4414837"/>
          </a:xfrm>
          <a:prstGeom prst="rect">
            <a:avLst/>
          </a:prstGeom>
        </p:spPr>
      </p:pic>
    </p:spTree>
    <p:extLst>
      <p:ext uri="{BB962C8B-B14F-4D97-AF65-F5344CB8AC3E}">
        <p14:creationId xmlns:p14="http://schemas.microsoft.com/office/powerpoint/2010/main" val="3504587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AAA5D3-C0D5-0A81-C6F0-289F45C7FBB3}"/>
              </a:ext>
            </a:extLst>
          </p:cNvPr>
          <p:cNvPicPr>
            <a:picLocks noChangeAspect="1"/>
          </p:cNvPicPr>
          <p:nvPr/>
        </p:nvPicPr>
        <p:blipFill>
          <a:blip r:embed="rId3"/>
          <a:stretch>
            <a:fillRect/>
          </a:stretch>
        </p:blipFill>
        <p:spPr>
          <a:xfrm>
            <a:off x="1041806" y="285750"/>
            <a:ext cx="7035394" cy="4300537"/>
          </a:xfrm>
          <a:prstGeom prst="rect">
            <a:avLst/>
          </a:prstGeom>
        </p:spPr>
      </p:pic>
    </p:spTree>
    <p:extLst>
      <p:ext uri="{BB962C8B-B14F-4D97-AF65-F5344CB8AC3E}">
        <p14:creationId xmlns:p14="http://schemas.microsoft.com/office/powerpoint/2010/main" val="2732713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3FF56-FA6E-7D42-8DA0-1596E0B975A1}"/>
              </a:ext>
            </a:extLst>
          </p:cNvPr>
          <p:cNvSpPr>
            <a:spLocks noGrp="1"/>
          </p:cNvSpPr>
          <p:nvPr>
            <p:ph sz="quarter" idx="10"/>
          </p:nvPr>
        </p:nvSpPr>
        <p:spPr>
          <a:xfrm>
            <a:off x="457200" y="361950"/>
            <a:ext cx="6723993" cy="443354"/>
          </a:xfrm>
        </p:spPr>
        <p:txBody>
          <a:bodyPr/>
          <a:lstStyle/>
          <a:p>
            <a:r>
              <a:rPr lang="en-US" sz="2400" dirty="0">
                <a:solidFill>
                  <a:srgbClr val="007A9B"/>
                </a:solidFill>
                <a:latin typeface="Montserrat" pitchFamily="2" charset="77"/>
              </a:rPr>
              <a:t>Why is parenting teens SO HARD??</a:t>
            </a:r>
          </a:p>
        </p:txBody>
      </p:sp>
      <p:pic>
        <p:nvPicPr>
          <p:cNvPr id="3" name="Picture 2">
            <a:extLst>
              <a:ext uri="{FF2B5EF4-FFF2-40B4-BE49-F238E27FC236}">
                <a16:creationId xmlns:a16="http://schemas.microsoft.com/office/drawing/2014/main" id="{BB16027F-FAD8-A6EF-7826-2917AC9822D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190593" y="1581150"/>
            <a:ext cx="1981200" cy="1981200"/>
          </a:xfrm>
          <a:prstGeom prst="rect">
            <a:avLst/>
          </a:prstGeom>
          <a:noFill/>
          <a:ln>
            <a:noFill/>
          </a:ln>
        </p:spPr>
      </p:pic>
      <p:sp>
        <p:nvSpPr>
          <p:cNvPr id="5" name="Content Placeholder 9">
            <a:extLst>
              <a:ext uri="{FF2B5EF4-FFF2-40B4-BE49-F238E27FC236}">
                <a16:creationId xmlns:a16="http://schemas.microsoft.com/office/drawing/2014/main" id="{873C0BA8-DA79-2F94-5B03-91230C2685F5}"/>
              </a:ext>
            </a:extLst>
          </p:cNvPr>
          <p:cNvSpPr txBox="1">
            <a:spLocks/>
          </p:cNvSpPr>
          <p:nvPr/>
        </p:nvSpPr>
        <p:spPr>
          <a:xfrm>
            <a:off x="443429" y="1047750"/>
            <a:ext cx="7702164" cy="4038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en-US" sz="2000" dirty="0">
                <a:latin typeface="Montserrat" pitchFamily="2" charset="77"/>
              </a:rPr>
              <a:t>The “To Do List” of adolescence:</a:t>
            </a:r>
          </a:p>
          <a:p>
            <a:pPr lvl="1">
              <a:spcBef>
                <a:spcPts val="0"/>
              </a:spcBef>
              <a:spcAft>
                <a:spcPts val="600"/>
              </a:spcAft>
            </a:pPr>
            <a:r>
              <a:rPr lang="en-US" sz="1600" dirty="0">
                <a:latin typeface="Montserrat" pitchFamily="2" charset="77"/>
              </a:rPr>
              <a:t>Branch out from your parents/family</a:t>
            </a:r>
          </a:p>
          <a:p>
            <a:pPr lvl="1">
              <a:spcBef>
                <a:spcPts val="0"/>
              </a:spcBef>
              <a:spcAft>
                <a:spcPts val="600"/>
              </a:spcAft>
            </a:pPr>
            <a:r>
              <a:rPr lang="en-US" sz="1600" dirty="0">
                <a:latin typeface="Montserrat" pitchFamily="2" charset="77"/>
              </a:rPr>
              <a:t>Handle daily tasks independently</a:t>
            </a:r>
          </a:p>
          <a:p>
            <a:pPr lvl="1">
              <a:spcBef>
                <a:spcPts val="0"/>
              </a:spcBef>
              <a:spcAft>
                <a:spcPts val="600"/>
              </a:spcAft>
            </a:pPr>
            <a:r>
              <a:rPr lang="en-US" sz="1600" dirty="0">
                <a:latin typeface="Montserrat" pitchFamily="2" charset="77"/>
              </a:rPr>
              <a:t>Communicate clearly, get needs met</a:t>
            </a:r>
          </a:p>
          <a:p>
            <a:pPr lvl="1">
              <a:spcBef>
                <a:spcPts val="0"/>
              </a:spcBef>
              <a:spcAft>
                <a:spcPts val="600"/>
              </a:spcAft>
            </a:pPr>
            <a:r>
              <a:rPr lang="en-US" sz="1600" dirty="0">
                <a:latin typeface="Montserrat" pitchFamily="2" charset="77"/>
              </a:rPr>
              <a:t>Understand and manage feelings</a:t>
            </a:r>
          </a:p>
          <a:p>
            <a:pPr lvl="1">
              <a:spcBef>
                <a:spcPts val="0"/>
              </a:spcBef>
              <a:spcAft>
                <a:spcPts val="600"/>
              </a:spcAft>
            </a:pPr>
            <a:r>
              <a:rPr lang="en-US" sz="1600" dirty="0">
                <a:latin typeface="Montserrat" pitchFamily="2" charset="77"/>
              </a:rPr>
              <a:t>Find identity and belonging</a:t>
            </a:r>
          </a:p>
          <a:p>
            <a:pPr marL="457200" lvl="1" indent="0">
              <a:spcBef>
                <a:spcPts val="0"/>
              </a:spcBef>
              <a:spcAft>
                <a:spcPts val="600"/>
              </a:spcAft>
              <a:buNone/>
            </a:pPr>
            <a:endParaRPr lang="en-US" sz="1000" dirty="0">
              <a:latin typeface="Montserrat" pitchFamily="2" charset="77"/>
            </a:endParaRPr>
          </a:p>
          <a:p>
            <a:pPr marL="0">
              <a:lnSpc>
                <a:spcPct val="100000"/>
              </a:lnSpc>
              <a:spcBef>
                <a:spcPts val="0"/>
              </a:spcBef>
              <a:spcAft>
                <a:spcPts val="1200"/>
              </a:spcAft>
            </a:pPr>
            <a:r>
              <a:rPr lang="en-US" sz="2000" dirty="0">
                <a:latin typeface="Montserrat" pitchFamily="2" charset="77"/>
              </a:rPr>
              <a:t>Factor in:</a:t>
            </a:r>
          </a:p>
          <a:p>
            <a:pPr marL="457200" lvl="1">
              <a:lnSpc>
                <a:spcPct val="100000"/>
              </a:lnSpc>
              <a:spcBef>
                <a:spcPts val="0"/>
              </a:spcBef>
              <a:spcAft>
                <a:spcPts val="600"/>
              </a:spcAft>
            </a:pPr>
            <a:r>
              <a:rPr lang="en-US" sz="1600" dirty="0">
                <a:latin typeface="Montserrat" pitchFamily="2" charset="77"/>
              </a:rPr>
              <a:t>Social world is more and complex</a:t>
            </a:r>
          </a:p>
          <a:p>
            <a:pPr marL="457200" lvl="1">
              <a:lnSpc>
                <a:spcPct val="100000"/>
              </a:lnSpc>
              <a:spcBef>
                <a:spcPts val="0"/>
              </a:spcBef>
              <a:spcAft>
                <a:spcPts val="600"/>
              </a:spcAft>
            </a:pPr>
            <a:r>
              <a:rPr lang="en-US" sz="1600" dirty="0">
                <a:latin typeface="Montserrat" pitchFamily="2" charset="77"/>
              </a:rPr>
              <a:t>Hormones</a:t>
            </a:r>
          </a:p>
          <a:p>
            <a:pPr marL="457200" lvl="1">
              <a:lnSpc>
                <a:spcPct val="100000"/>
              </a:lnSpc>
              <a:spcBef>
                <a:spcPts val="0"/>
              </a:spcBef>
              <a:spcAft>
                <a:spcPts val="600"/>
              </a:spcAft>
            </a:pPr>
            <a:r>
              <a:rPr lang="en-US" sz="1600" dirty="0">
                <a:latin typeface="Montserrat" pitchFamily="2" charset="77"/>
              </a:rPr>
              <a:t>Your teen’s temperament and mental health</a:t>
            </a:r>
          </a:p>
        </p:txBody>
      </p:sp>
      <p:cxnSp>
        <p:nvCxnSpPr>
          <p:cNvPr id="4" name="Straight Connector 3">
            <a:extLst>
              <a:ext uri="{FF2B5EF4-FFF2-40B4-BE49-F238E27FC236}">
                <a16:creationId xmlns:a16="http://schemas.microsoft.com/office/drawing/2014/main" id="{99367388-FE69-80F2-4B72-9102F9DAABA8}"/>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940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a:xfrm>
            <a:off x="531483" y="322563"/>
            <a:ext cx="6248400" cy="457200"/>
          </a:xfrm>
        </p:spPr>
        <p:txBody>
          <a:bodyPr/>
          <a:lstStyle/>
          <a:p>
            <a:r>
              <a:rPr lang="en-US" dirty="0">
                <a:solidFill>
                  <a:srgbClr val="007A9B"/>
                </a:solidFill>
                <a:latin typeface="Montserrat" pitchFamily="2" charset="77"/>
              </a:rPr>
              <a:t>Screen Limit Examples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152400" y="1010938"/>
            <a:ext cx="8311764" cy="2438399"/>
          </a:xfrm>
        </p:spPr>
        <p:txBody>
          <a:bodyPr>
            <a:normAutofit fontScale="85000" lnSpcReduction="20000"/>
          </a:bodyPr>
          <a:lstStyle/>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No screens in bedroom</a:t>
            </a:r>
          </a:p>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No screens if guests over</a:t>
            </a:r>
          </a:p>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No screens at the table</a:t>
            </a:r>
          </a:p>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Limit of X time on screens per day</a:t>
            </a:r>
          </a:p>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Screen time starts after schoolwork/chores</a:t>
            </a:r>
          </a:p>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All screens remain charging in kitchen overnight</a:t>
            </a:r>
          </a:p>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Screen curfew is 8pm</a:t>
            </a:r>
          </a:p>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Limits on certain games</a:t>
            </a:r>
          </a:p>
          <a:p>
            <a:pPr marL="800100" lvl="1" indent="-342900">
              <a:lnSpc>
                <a:spcPct val="100000"/>
              </a:lnSpc>
              <a:buFont typeface="Arial" panose="020B0604020202020204" pitchFamily="34" charset="0"/>
              <a:buChar char="•"/>
            </a:pPr>
            <a:r>
              <a:rPr lang="en-US" sz="2000" dirty="0">
                <a:solidFill>
                  <a:schemeClr val="tx1"/>
                </a:solidFill>
                <a:latin typeface="Montserrat" pitchFamily="2" charset="77"/>
              </a:rPr>
              <a:t>Parents will put away their phones from 6-8 pm</a:t>
            </a:r>
          </a:p>
          <a:p>
            <a:pPr marL="1028700" lvl="1" indent="-571500">
              <a:lnSpc>
                <a:spcPct val="100000"/>
              </a:lnSpc>
              <a:buFont typeface="Arial" panose="020B0604020202020204" pitchFamily="34" charset="0"/>
              <a:buChar char="•"/>
            </a:pPr>
            <a:endParaRPr lang="en-US" sz="3600" dirty="0">
              <a:solidFill>
                <a:schemeClr val="tx1"/>
              </a:solidFill>
              <a:latin typeface="Montserrat" pitchFamily="2" charset="77"/>
            </a:endParaRP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28867635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Partner Up</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3815964" cy="4038600"/>
          </a:xfrm>
        </p:spPr>
        <p:txBody>
          <a:bodyPr/>
          <a:lstStyle/>
          <a:p>
            <a:pPr>
              <a:spcBef>
                <a:spcPts val="0"/>
              </a:spcBef>
              <a:spcAft>
                <a:spcPts val="1200"/>
              </a:spcAft>
            </a:pPr>
            <a:r>
              <a:rPr lang="en-US" sz="2000" b="0" dirty="0">
                <a:solidFill>
                  <a:schemeClr val="tx1"/>
                </a:solidFill>
                <a:latin typeface="Montserrat" pitchFamily="2" charset="77"/>
              </a:rPr>
              <a:t>Which is a bigger problem in your home?</a:t>
            </a:r>
          </a:p>
          <a:p>
            <a:pPr>
              <a:spcBef>
                <a:spcPts val="0"/>
              </a:spcBef>
              <a:spcAft>
                <a:spcPts val="1200"/>
              </a:spcAft>
            </a:pPr>
            <a:endParaRPr lang="en-US" sz="2000" b="0" dirty="0">
              <a:solidFill>
                <a:schemeClr val="tx1"/>
              </a:solidFill>
              <a:latin typeface="Montserrat" pitchFamily="2" charset="77"/>
            </a:endParaRPr>
          </a:p>
          <a:p>
            <a:pPr>
              <a:spcBef>
                <a:spcPts val="0"/>
              </a:spcBef>
              <a:spcAft>
                <a:spcPts val="1200"/>
              </a:spcAft>
            </a:pPr>
            <a:r>
              <a:rPr lang="en-US" sz="2000" b="0" dirty="0">
                <a:solidFill>
                  <a:schemeClr val="tx1"/>
                </a:solidFill>
                <a:latin typeface="Montserrat" pitchFamily="2" charset="77"/>
              </a:rPr>
              <a:t>Create a Homework Contract or a Family Media Plan for your family</a:t>
            </a:r>
            <a:endParaRPr lang="en-US" sz="1600" b="0" dirty="0">
              <a:solidFill>
                <a:schemeClr val="tx1"/>
              </a:solidFill>
              <a:latin typeface="Montserrat" pitchFamily="2" charset="77"/>
            </a:endParaRPr>
          </a:p>
          <a:p>
            <a:pPr marL="0" indent="0">
              <a:buNone/>
            </a:pPr>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1">
            <a:extLst>
              <a:ext uri="{FF2B5EF4-FFF2-40B4-BE49-F238E27FC236}">
                <a16:creationId xmlns:a16="http://schemas.microsoft.com/office/drawing/2014/main" id="{D078D306-4A94-D0FC-AAC7-D0A3A3142176}"/>
              </a:ext>
            </a:extLst>
          </p:cNvPr>
          <p:cNvPicPr>
            <a:picLocks noChangeAspect="1"/>
          </p:cNvPicPr>
          <p:nvPr/>
        </p:nvPicPr>
        <p:blipFill>
          <a:blip r:embed="rId3"/>
          <a:stretch>
            <a:fillRect/>
          </a:stretch>
        </p:blipFill>
        <p:spPr>
          <a:xfrm>
            <a:off x="4138417" y="0"/>
            <a:ext cx="5005583" cy="5143500"/>
          </a:xfrm>
          <a:prstGeom prst="rect">
            <a:avLst/>
          </a:prstGeom>
        </p:spPr>
      </p:pic>
    </p:spTree>
    <p:extLst>
      <p:ext uri="{BB962C8B-B14F-4D97-AF65-F5344CB8AC3E}">
        <p14:creationId xmlns:p14="http://schemas.microsoft.com/office/powerpoint/2010/main" val="19537697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Your Goals</a:t>
            </a:r>
          </a:p>
        </p:txBody>
      </p:sp>
      <p:sp>
        <p:nvSpPr>
          <p:cNvPr id="3" name="Content Placeholder 2">
            <a:extLst>
              <a:ext uri="{FF2B5EF4-FFF2-40B4-BE49-F238E27FC236}">
                <a16:creationId xmlns:a16="http://schemas.microsoft.com/office/drawing/2014/main" id="{54CAE171-896C-AA5E-FCBF-7E210049CBC1}"/>
              </a:ext>
            </a:extLst>
          </p:cNvPr>
          <p:cNvSpPr>
            <a:spLocks noGrp="1"/>
          </p:cNvSpPr>
          <p:nvPr>
            <p:ph sz="quarter" idx="13"/>
          </p:nvPr>
        </p:nvSpPr>
        <p:spPr/>
        <p:txBody>
          <a:bodyPr>
            <a:normAutofit/>
          </a:bodyPr>
          <a:lstStyle/>
          <a:p>
            <a:endParaRPr lang="en-US" dirty="0"/>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9" name="Content Placeholder 9">
            <a:extLst>
              <a:ext uri="{FF2B5EF4-FFF2-40B4-BE49-F238E27FC236}">
                <a16:creationId xmlns:a16="http://schemas.microsoft.com/office/drawing/2014/main" id="{1AE5F14F-8070-496C-948F-FA8E1B845847}"/>
              </a:ext>
            </a:extLst>
          </p:cNvPr>
          <p:cNvSpPr txBox="1">
            <a:spLocks/>
          </p:cNvSpPr>
          <p:nvPr/>
        </p:nvSpPr>
        <p:spPr>
          <a:xfrm>
            <a:off x="4876800" y="1047749"/>
            <a:ext cx="3815964" cy="2438399"/>
          </a:xfrm>
          <a:prstGeom prst="rect">
            <a:avLst/>
          </a:prstGeom>
        </p:spPr>
        <p:txBody>
          <a:bodyPr/>
          <a:lstStyle>
            <a:lvl1pPr marL="285750" indent="-285750" algn="l" defTabSz="914400" rtl="0" eaLnBrk="1" latinLnBrk="0" hangingPunct="1">
              <a:lnSpc>
                <a:spcPct val="100000"/>
              </a:lnSpc>
              <a:spcBef>
                <a:spcPts val="1200"/>
              </a:spcBef>
              <a:buFont typeface="Arial" panose="020B0604020202020204" pitchFamily="34" charset="0"/>
              <a:buChar char="•"/>
              <a:defRPr sz="1400" b="0" i="0" kern="1200">
                <a:solidFill>
                  <a:srgbClr val="DADAD6"/>
                </a:solidFill>
                <a:latin typeface="Gotham Book" panose="02000604040000020004" pitchFamily="50" charset="0"/>
                <a:ea typeface="+mn-ea"/>
                <a:cs typeface="Arial" panose="020B0604020202020204" pitchFamily="34" charset="0"/>
              </a:defRPr>
            </a:lvl1pPr>
            <a:lvl2pPr marL="4572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2pPr>
            <a:lvl3pPr marL="9144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3pPr>
            <a:lvl4pPr marL="13716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4pPr>
            <a:lvl5pPr marL="18288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000" dirty="0">
                <a:solidFill>
                  <a:schemeClr val="tx1"/>
                </a:solidFill>
              </a:rPr>
              <a:t>When-Then Rewards</a:t>
            </a:r>
          </a:p>
          <a:p>
            <a:pPr>
              <a:spcBef>
                <a:spcPts val="0"/>
              </a:spcBef>
              <a:spcAft>
                <a:spcPts val="1200"/>
              </a:spcAft>
            </a:pPr>
            <a:r>
              <a:rPr lang="en-US" sz="2000" dirty="0">
                <a:solidFill>
                  <a:schemeClr val="tx1"/>
                </a:solidFill>
              </a:rPr>
              <a:t>Privilege removal</a:t>
            </a:r>
          </a:p>
          <a:p>
            <a:pPr>
              <a:spcBef>
                <a:spcPts val="0"/>
              </a:spcBef>
              <a:spcAft>
                <a:spcPts val="1200"/>
              </a:spcAft>
            </a:pPr>
            <a:r>
              <a:rPr lang="en-US" sz="2000" dirty="0">
                <a:solidFill>
                  <a:schemeClr val="tx1"/>
                </a:solidFill>
              </a:rPr>
              <a:t>Time out</a:t>
            </a:r>
          </a:p>
          <a:p>
            <a:pPr>
              <a:spcBef>
                <a:spcPts val="0"/>
              </a:spcBef>
              <a:spcAft>
                <a:spcPts val="1200"/>
              </a:spcAft>
            </a:pPr>
            <a:r>
              <a:rPr lang="en-US" sz="2000" dirty="0">
                <a:solidFill>
                  <a:schemeClr val="tx1"/>
                </a:solidFill>
              </a:rPr>
              <a:t>Screen Limits</a:t>
            </a:r>
          </a:p>
        </p:txBody>
      </p:sp>
      <p:pic>
        <p:nvPicPr>
          <p:cNvPr id="4" name="Picture 3">
            <a:extLst>
              <a:ext uri="{FF2B5EF4-FFF2-40B4-BE49-F238E27FC236}">
                <a16:creationId xmlns:a16="http://schemas.microsoft.com/office/drawing/2014/main" id="{7CDC37F9-12D3-C4DB-7875-D905CD54CB0B}"/>
              </a:ext>
            </a:extLst>
          </p:cNvPr>
          <p:cNvPicPr>
            <a:picLocks noChangeAspect="1"/>
          </p:cNvPicPr>
          <p:nvPr/>
        </p:nvPicPr>
        <p:blipFill>
          <a:blip r:embed="rId4"/>
          <a:stretch>
            <a:fillRect/>
          </a:stretch>
        </p:blipFill>
        <p:spPr>
          <a:xfrm>
            <a:off x="2438400" y="105098"/>
            <a:ext cx="5791200" cy="7587502"/>
          </a:xfrm>
          <a:prstGeom prst="rect">
            <a:avLst/>
          </a:prstGeom>
        </p:spPr>
      </p:pic>
    </p:spTree>
    <p:extLst>
      <p:ext uri="{BB962C8B-B14F-4D97-AF65-F5344CB8AC3E}">
        <p14:creationId xmlns:p14="http://schemas.microsoft.com/office/powerpoint/2010/main" val="38608946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Review of skills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3968364" cy="3505193"/>
          </a:xfrm>
        </p:spPr>
        <p:txBody>
          <a:bodyPr/>
          <a:lstStyle/>
          <a:p>
            <a:pPr marL="342900" indent="-342900">
              <a:lnSpc>
                <a:spcPct val="100000"/>
              </a:lnSpc>
              <a:spcBef>
                <a:spcPts val="0"/>
              </a:spcBef>
              <a:spcAft>
                <a:spcPts val="1200"/>
              </a:spcAft>
              <a:buFont typeface="Arial" panose="020B0604020202020204" pitchFamily="34" charset="0"/>
              <a:buChar char="•"/>
            </a:pPr>
            <a:r>
              <a:rPr lang="en-US" sz="2000" b="0" dirty="0">
                <a:solidFill>
                  <a:schemeClr val="tx1"/>
                </a:solidFill>
                <a:latin typeface="Montserrat" pitchFamily="2" charset="77"/>
              </a:rPr>
              <a:t>Family Patterns</a:t>
            </a:r>
          </a:p>
          <a:p>
            <a:pPr marL="342900" indent="-342900">
              <a:lnSpc>
                <a:spcPct val="100000"/>
              </a:lnSpc>
              <a:spcBef>
                <a:spcPts val="0"/>
              </a:spcBef>
              <a:spcAft>
                <a:spcPts val="1200"/>
              </a:spcAft>
              <a:buFont typeface="Arial" panose="020B0604020202020204" pitchFamily="34" charset="0"/>
              <a:buChar char="•"/>
            </a:pPr>
            <a:r>
              <a:rPr lang="en-US" sz="2000" b="0" dirty="0">
                <a:solidFill>
                  <a:schemeClr val="tx1"/>
                </a:solidFill>
                <a:latin typeface="Montserrat" pitchFamily="2" charset="77"/>
              </a:rPr>
              <a:t>One-on-one time</a:t>
            </a:r>
          </a:p>
          <a:p>
            <a:pPr marL="342900" indent="-342900">
              <a:lnSpc>
                <a:spcPct val="100000"/>
              </a:lnSpc>
              <a:spcBef>
                <a:spcPts val="0"/>
              </a:spcBef>
              <a:spcAft>
                <a:spcPts val="1200"/>
              </a:spcAft>
              <a:buFont typeface="Arial" panose="020B0604020202020204" pitchFamily="34" charset="0"/>
              <a:buChar char="•"/>
            </a:pPr>
            <a:r>
              <a:rPr lang="en-US" sz="2000" b="0" dirty="0">
                <a:solidFill>
                  <a:schemeClr val="tx1"/>
                </a:solidFill>
                <a:latin typeface="Montserrat" pitchFamily="2" charset="77"/>
              </a:rPr>
              <a:t>Catch ‘</a:t>
            </a:r>
            <a:r>
              <a:rPr lang="en-US" sz="2000" b="0" dirty="0" err="1">
                <a:solidFill>
                  <a:schemeClr val="tx1"/>
                </a:solidFill>
                <a:latin typeface="Montserrat" pitchFamily="2" charset="77"/>
              </a:rPr>
              <a:t>Em</a:t>
            </a:r>
            <a:r>
              <a:rPr lang="en-US" sz="2000" b="0" dirty="0">
                <a:solidFill>
                  <a:schemeClr val="tx1"/>
                </a:solidFill>
                <a:latin typeface="Montserrat" pitchFamily="2" charset="77"/>
              </a:rPr>
              <a:t> being good</a:t>
            </a:r>
          </a:p>
          <a:p>
            <a:pPr marL="342900" indent="-342900">
              <a:lnSpc>
                <a:spcPct val="100000"/>
              </a:lnSpc>
              <a:spcBef>
                <a:spcPts val="0"/>
              </a:spcBef>
              <a:spcAft>
                <a:spcPts val="1200"/>
              </a:spcAft>
              <a:buFont typeface="Arial" panose="020B0604020202020204" pitchFamily="34" charset="0"/>
              <a:buChar char="•"/>
            </a:pPr>
            <a:r>
              <a:rPr lang="en-US" sz="2000" b="0" dirty="0">
                <a:solidFill>
                  <a:schemeClr val="tx1"/>
                </a:solidFill>
                <a:latin typeface="Montserrat" pitchFamily="2" charset="77"/>
              </a:rPr>
              <a:t>Planned Ignoring</a:t>
            </a:r>
          </a:p>
          <a:p>
            <a:pPr marL="342900" indent="-342900">
              <a:lnSpc>
                <a:spcPct val="100000"/>
              </a:lnSpc>
              <a:spcBef>
                <a:spcPts val="0"/>
              </a:spcBef>
              <a:spcAft>
                <a:spcPts val="1200"/>
              </a:spcAft>
              <a:buFont typeface="Arial" panose="020B0604020202020204" pitchFamily="34" charset="0"/>
              <a:buChar char="•"/>
            </a:pPr>
            <a:r>
              <a:rPr lang="en-US" sz="2000" b="0" dirty="0">
                <a:solidFill>
                  <a:schemeClr val="tx1"/>
                </a:solidFill>
                <a:latin typeface="Montserrat" pitchFamily="2" charset="77"/>
              </a:rPr>
              <a:t>Changing Antecedents</a:t>
            </a:r>
          </a:p>
          <a:p>
            <a:pPr marL="0" indent="0">
              <a:buNone/>
            </a:pPr>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
        <p:nvSpPr>
          <p:cNvPr id="9" name="Content Placeholder 9">
            <a:extLst>
              <a:ext uri="{FF2B5EF4-FFF2-40B4-BE49-F238E27FC236}">
                <a16:creationId xmlns:a16="http://schemas.microsoft.com/office/drawing/2014/main" id="{1AE5F14F-8070-496C-948F-FA8E1B845847}"/>
              </a:ext>
            </a:extLst>
          </p:cNvPr>
          <p:cNvSpPr txBox="1">
            <a:spLocks/>
          </p:cNvSpPr>
          <p:nvPr/>
        </p:nvSpPr>
        <p:spPr>
          <a:xfrm>
            <a:off x="4876800" y="1047749"/>
            <a:ext cx="3815964" cy="2666996"/>
          </a:xfrm>
          <a:prstGeom prst="rect">
            <a:avLst/>
          </a:prstGeom>
        </p:spPr>
        <p:txBody>
          <a:bodyPr/>
          <a:lstStyle>
            <a:lvl1pPr marL="285750" indent="-285750" algn="l" defTabSz="914400" rtl="0" eaLnBrk="1" latinLnBrk="0" hangingPunct="1">
              <a:lnSpc>
                <a:spcPct val="100000"/>
              </a:lnSpc>
              <a:spcBef>
                <a:spcPts val="1200"/>
              </a:spcBef>
              <a:buFont typeface="Arial" panose="020B0604020202020204" pitchFamily="34" charset="0"/>
              <a:buChar char="•"/>
              <a:defRPr sz="1400" b="0" i="0" kern="1200">
                <a:solidFill>
                  <a:srgbClr val="DADAD6"/>
                </a:solidFill>
                <a:latin typeface="Gotham Book" panose="02000604040000020004" pitchFamily="50" charset="0"/>
                <a:ea typeface="+mn-ea"/>
                <a:cs typeface="Arial" panose="020B0604020202020204" pitchFamily="34" charset="0"/>
              </a:defRPr>
            </a:lvl1pPr>
            <a:lvl2pPr marL="4572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2pPr>
            <a:lvl3pPr marL="9144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3pPr>
            <a:lvl4pPr marL="13716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4pPr>
            <a:lvl5pPr marL="1828800" indent="0" algn="l" defTabSz="914400" rtl="0" eaLnBrk="1" latinLnBrk="0" hangingPunct="1">
              <a:lnSpc>
                <a:spcPts val="3200"/>
              </a:lnSpc>
              <a:spcBef>
                <a:spcPts val="500"/>
              </a:spcBef>
              <a:buFont typeface="Arial" panose="020B0604020202020204" pitchFamily="34" charset="0"/>
              <a:buNone/>
              <a:defRPr sz="2000" b="0" i="0" kern="1200">
                <a:solidFill>
                  <a:schemeClr val="bg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000" dirty="0">
                <a:solidFill>
                  <a:schemeClr val="tx1"/>
                </a:solidFill>
                <a:latin typeface="Montserrat" pitchFamily="2" charset="77"/>
              </a:rPr>
              <a:t>When-Then Rewards</a:t>
            </a:r>
          </a:p>
          <a:p>
            <a:pPr>
              <a:spcBef>
                <a:spcPts val="0"/>
              </a:spcBef>
              <a:spcAft>
                <a:spcPts val="1200"/>
              </a:spcAft>
            </a:pPr>
            <a:r>
              <a:rPr lang="en-US" sz="2000" dirty="0">
                <a:solidFill>
                  <a:schemeClr val="tx1"/>
                </a:solidFill>
                <a:latin typeface="Montserrat" pitchFamily="2" charset="77"/>
              </a:rPr>
              <a:t>Parent Coping</a:t>
            </a:r>
          </a:p>
          <a:p>
            <a:pPr>
              <a:spcBef>
                <a:spcPts val="0"/>
              </a:spcBef>
              <a:spcAft>
                <a:spcPts val="1200"/>
              </a:spcAft>
            </a:pPr>
            <a:r>
              <a:rPr lang="en-US" sz="2000" dirty="0">
                <a:solidFill>
                  <a:schemeClr val="tx1"/>
                </a:solidFill>
                <a:latin typeface="Montserrat" pitchFamily="2" charset="77"/>
              </a:rPr>
              <a:t>Problem Solving Meeting</a:t>
            </a:r>
          </a:p>
          <a:p>
            <a:pPr>
              <a:spcBef>
                <a:spcPts val="0"/>
              </a:spcBef>
              <a:spcAft>
                <a:spcPts val="1200"/>
              </a:spcAft>
            </a:pPr>
            <a:r>
              <a:rPr lang="en-US" sz="2000" dirty="0">
                <a:solidFill>
                  <a:schemeClr val="tx1"/>
                </a:solidFill>
                <a:latin typeface="Montserrat" pitchFamily="2" charset="77"/>
              </a:rPr>
              <a:t>Homework Plan</a:t>
            </a:r>
          </a:p>
          <a:p>
            <a:pPr>
              <a:spcBef>
                <a:spcPts val="0"/>
              </a:spcBef>
              <a:spcAft>
                <a:spcPts val="1200"/>
              </a:spcAft>
            </a:pPr>
            <a:r>
              <a:rPr lang="en-US" sz="2000" dirty="0">
                <a:solidFill>
                  <a:schemeClr val="tx1"/>
                </a:solidFill>
                <a:latin typeface="Montserrat" pitchFamily="2" charset="77"/>
              </a:rPr>
              <a:t>Screen Limits</a:t>
            </a:r>
          </a:p>
        </p:txBody>
      </p:sp>
    </p:spTree>
    <p:extLst>
      <p:ext uri="{BB962C8B-B14F-4D97-AF65-F5344CB8AC3E}">
        <p14:creationId xmlns:p14="http://schemas.microsoft.com/office/powerpoint/2010/main" val="12364979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How will you keep using skills?</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51236" y="1047750"/>
            <a:ext cx="3968364" cy="2438399"/>
          </a:xfrm>
        </p:spPr>
        <p:txBody>
          <a:bodyPr>
            <a:noAutofit/>
          </a:bodyPr>
          <a:lstStyle/>
          <a:p>
            <a:pPr marL="342900" indent="-342900">
              <a:buFont typeface="Arial" panose="020B0604020202020204" pitchFamily="34" charset="0"/>
              <a:buChar char="•"/>
            </a:pPr>
            <a:r>
              <a:rPr lang="en-US" sz="1600" b="0" dirty="0">
                <a:solidFill>
                  <a:schemeClr val="tx1"/>
                </a:solidFill>
                <a:latin typeface="Montserrat" pitchFamily="2" charset="77"/>
              </a:rPr>
              <a:t>Digital reminders</a:t>
            </a:r>
          </a:p>
          <a:p>
            <a:pPr marL="342900" indent="-342900">
              <a:buFont typeface="Arial" panose="020B0604020202020204" pitchFamily="34" charset="0"/>
              <a:buChar char="•"/>
            </a:pPr>
            <a:r>
              <a:rPr lang="en-US" sz="1600" b="0" dirty="0">
                <a:solidFill>
                  <a:schemeClr val="tx1"/>
                </a:solidFill>
                <a:latin typeface="Montserrat" pitchFamily="2" charset="77"/>
              </a:rPr>
              <a:t>Visual reminders</a:t>
            </a:r>
          </a:p>
          <a:p>
            <a:pPr marL="342900" indent="-342900">
              <a:buFont typeface="Arial" panose="020B0604020202020204" pitchFamily="34" charset="0"/>
              <a:buChar char="•"/>
            </a:pPr>
            <a:r>
              <a:rPr lang="en-US" sz="1600" b="0" dirty="0">
                <a:solidFill>
                  <a:schemeClr val="tx1"/>
                </a:solidFill>
                <a:latin typeface="Montserrat" pitchFamily="2" charset="77"/>
              </a:rPr>
              <a:t>Partner check-ins</a:t>
            </a:r>
          </a:p>
          <a:p>
            <a:pPr marL="342900" indent="-342900">
              <a:buFont typeface="Arial" panose="020B0604020202020204" pitchFamily="34" charset="0"/>
              <a:buChar char="•"/>
            </a:pPr>
            <a:r>
              <a:rPr lang="en-US" sz="1600" b="0" dirty="0">
                <a:solidFill>
                  <a:schemeClr val="tx1"/>
                </a:solidFill>
                <a:latin typeface="Montserrat" pitchFamily="2" charset="77"/>
              </a:rPr>
              <a:t>Teach another parent</a:t>
            </a:r>
          </a:p>
          <a:p>
            <a:pPr marL="342900" indent="-342900">
              <a:buFont typeface="Arial" panose="020B0604020202020204" pitchFamily="34" charset="0"/>
              <a:buChar char="•"/>
            </a:pPr>
            <a:r>
              <a:rPr lang="en-US" sz="1600" b="0" dirty="0">
                <a:solidFill>
                  <a:schemeClr val="tx1"/>
                </a:solidFill>
                <a:latin typeface="Montserrat" pitchFamily="2" charset="77"/>
              </a:rPr>
              <a:t>New family traditions</a:t>
            </a:r>
          </a:p>
          <a:p>
            <a:pPr marL="342900" indent="-342900">
              <a:buFont typeface="Arial" panose="020B0604020202020204" pitchFamily="34" charset="0"/>
              <a:buChar char="•"/>
            </a:pPr>
            <a:r>
              <a:rPr lang="en-US" sz="1600" b="0" dirty="0">
                <a:solidFill>
                  <a:schemeClr val="tx1"/>
                </a:solidFill>
                <a:latin typeface="Montserrat" pitchFamily="2" charset="77"/>
              </a:rPr>
              <a:t>Frame a checklist of skills, check them off!</a:t>
            </a:r>
          </a:p>
          <a:p>
            <a:pPr marL="0" indent="0">
              <a:buNone/>
            </a:pPr>
            <a:endParaRPr lang="en-US" sz="1600" b="0"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pic>
        <p:nvPicPr>
          <p:cNvPr id="2" name="Picture 2" descr="Writer's Checklist Framed Art Print by happykid | Society6">
            <a:extLst>
              <a:ext uri="{FF2B5EF4-FFF2-40B4-BE49-F238E27FC236}">
                <a16:creationId xmlns:a16="http://schemas.microsoft.com/office/drawing/2014/main" id="{1563C3DE-3224-9AC2-E6CF-5B06B9FA2B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5818" y="1129416"/>
            <a:ext cx="3130164" cy="313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2940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p:txBody>
          <a:bodyPr/>
          <a:lstStyle/>
          <a:p>
            <a:r>
              <a:rPr lang="en-US" dirty="0">
                <a:solidFill>
                  <a:srgbClr val="007A9B"/>
                </a:solidFill>
                <a:latin typeface="Montserrat" pitchFamily="2" charset="77"/>
              </a:rPr>
              <a:t>Planning for the Future</a:t>
            </a:r>
          </a:p>
        </p:txBody>
      </p:sp>
      <p:sp>
        <p:nvSpPr>
          <p:cNvPr id="10" name="Content Placeholder 9">
            <a:extLst>
              <a:ext uri="{FF2B5EF4-FFF2-40B4-BE49-F238E27FC236}">
                <a16:creationId xmlns:a16="http://schemas.microsoft.com/office/drawing/2014/main" id="{0E85CFA5-5AC8-4F77-9E62-B7F771AFFFED}"/>
              </a:ext>
            </a:extLst>
          </p:cNvPr>
          <p:cNvSpPr>
            <a:spLocks noGrp="1"/>
          </p:cNvSpPr>
          <p:nvPr>
            <p:ph sz="quarter" idx="13"/>
          </p:nvPr>
        </p:nvSpPr>
        <p:spPr>
          <a:xfrm>
            <a:off x="462500" y="977844"/>
            <a:ext cx="7702164" cy="4038600"/>
          </a:xfrm>
        </p:spPr>
        <p:txBody>
          <a:bodyPr>
            <a:normAutofit/>
          </a:bodyPr>
          <a:lstStyle/>
          <a:p>
            <a:pPr>
              <a:spcBef>
                <a:spcPts val="0"/>
              </a:spcBef>
              <a:spcAft>
                <a:spcPts val="600"/>
              </a:spcAft>
            </a:pPr>
            <a:r>
              <a:rPr lang="en-US" sz="2000" dirty="0">
                <a:solidFill>
                  <a:schemeClr val="tx1"/>
                </a:solidFill>
                <a:latin typeface="Montserrat" pitchFamily="2" charset="77"/>
              </a:rPr>
              <a:t>What other needs does your teen have?</a:t>
            </a:r>
          </a:p>
          <a:p>
            <a:pPr marL="800100" lvl="1" indent="-342900">
              <a:lnSpc>
                <a:spcPct val="100000"/>
              </a:lnSpc>
              <a:spcBef>
                <a:spcPts val="0"/>
              </a:spcBef>
              <a:spcAft>
                <a:spcPts val="600"/>
              </a:spcAft>
              <a:buFont typeface="Arial" panose="020B0604020202020204" pitchFamily="34" charset="0"/>
              <a:buChar char="•"/>
            </a:pPr>
            <a:r>
              <a:rPr lang="en-US" dirty="0">
                <a:solidFill>
                  <a:schemeClr val="tx1"/>
                </a:solidFill>
                <a:latin typeface="Montserrat" pitchFamily="2" charset="77"/>
              </a:rPr>
              <a:t>Educational</a:t>
            </a:r>
          </a:p>
          <a:p>
            <a:pPr marL="800100" lvl="1" indent="-342900">
              <a:lnSpc>
                <a:spcPct val="100000"/>
              </a:lnSpc>
              <a:spcBef>
                <a:spcPts val="0"/>
              </a:spcBef>
              <a:spcAft>
                <a:spcPts val="600"/>
              </a:spcAft>
              <a:buFont typeface="Arial" panose="020B0604020202020204" pitchFamily="34" charset="0"/>
              <a:buChar char="•"/>
            </a:pPr>
            <a:r>
              <a:rPr lang="en-US" dirty="0">
                <a:solidFill>
                  <a:schemeClr val="tx1"/>
                </a:solidFill>
                <a:latin typeface="Montserrat" pitchFamily="2" charset="77"/>
              </a:rPr>
              <a:t>Mental Health / Emotional</a:t>
            </a:r>
          </a:p>
          <a:p>
            <a:pPr marL="800100" lvl="1" indent="-342900">
              <a:lnSpc>
                <a:spcPct val="100000"/>
              </a:lnSpc>
              <a:spcBef>
                <a:spcPts val="0"/>
              </a:spcBef>
              <a:spcAft>
                <a:spcPts val="600"/>
              </a:spcAft>
              <a:buFont typeface="Arial" panose="020B0604020202020204" pitchFamily="34" charset="0"/>
              <a:buChar char="•"/>
            </a:pPr>
            <a:r>
              <a:rPr lang="en-US" dirty="0">
                <a:solidFill>
                  <a:schemeClr val="tx1"/>
                </a:solidFill>
                <a:latin typeface="Montserrat" pitchFamily="2" charset="77"/>
              </a:rPr>
              <a:t>Medical</a:t>
            </a:r>
          </a:p>
          <a:p>
            <a:pPr marL="800100" lvl="1" indent="-342900">
              <a:lnSpc>
                <a:spcPct val="100000"/>
              </a:lnSpc>
              <a:spcBef>
                <a:spcPts val="0"/>
              </a:spcBef>
              <a:spcAft>
                <a:spcPts val="600"/>
              </a:spcAft>
              <a:buFont typeface="Arial" panose="020B0604020202020204" pitchFamily="34" charset="0"/>
              <a:buChar char="•"/>
            </a:pPr>
            <a:r>
              <a:rPr lang="en-US" dirty="0">
                <a:solidFill>
                  <a:schemeClr val="tx1"/>
                </a:solidFill>
                <a:latin typeface="Montserrat" pitchFamily="2" charset="77"/>
              </a:rPr>
              <a:t>Social</a:t>
            </a:r>
          </a:p>
          <a:p>
            <a:pPr>
              <a:spcBef>
                <a:spcPts val="0"/>
              </a:spcBef>
              <a:spcAft>
                <a:spcPts val="600"/>
              </a:spcAft>
            </a:pPr>
            <a:r>
              <a:rPr lang="en-US" sz="2000" dirty="0">
                <a:solidFill>
                  <a:schemeClr val="tx1"/>
                </a:solidFill>
                <a:latin typeface="Montserrat" pitchFamily="2" charset="77"/>
              </a:rPr>
              <a:t>What needs do </a:t>
            </a:r>
            <a:r>
              <a:rPr lang="en-US" sz="2000" u="sng" dirty="0">
                <a:solidFill>
                  <a:schemeClr val="tx1"/>
                </a:solidFill>
                <a:latin typeface="Montserrat" pitchFamily="2" charset="77"/>
              </a:rPr>
              <a:t>you</a:t>
            </a:r>
            <a:r>
              <a:rPr lang="en-US" sz="2000" dirty="0">
                <a:solidFill>
                  <a:schemeClr val="tx1"/>
                </a:solidFill>
                <a:latin typeface="Montserrat" pitchFamily="2" charset="77"/>
              </a:rPr>
              <a:t> have?</a:t>
            </a:r>
          </a:p>
          <a:p>
            <a:pPr>
              <a:spcBef>
                <a:spcPts val="0"/>
              </a:spcBef>
              <a:spcAft>
                <a:spcPts val="600"/>
              </a:spcAft>
            </a:pPr>
            <a:r>
              <a:rPr lang="en-US" sz="2000" dirty="0">
                <a:solidFill>
                  <a:schemeClr val="tx1"/>
                </a:solidFill>
                <a:latin typeface="Montserrat" pitchFamily="2" charset="77"/>
              </a:rPr>
              <a:t>Talk to your child’s doctor about more resources</a:t>
            </a:r>
            <a:endParaRPr lang="en-US" sz="2200" dirty="0">
              <a:solidFill>
                <a:schemeClr val="tx1"/>
              </a:solidFill>
              <a:latin typeface="Montserrat" pitchFamily="2" charset="77"/>
            </a:endParaRPr>
          </a:p>
          <a:p>
            <a:endParaRPr lang="en-US" dirty="0">
              <a:solidFill>
                <a:schemeClr val="tx1"/>
              </a:solidFill>
              <a:latin typeface="Montserrat" pitchFamily="2" charset="77"/>
            </a:endParaRP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533400" y="895350"/>
            <a:ext cx="73914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333"/>
          <a:stretch/>
        </p:blipFill>
        <p:spPr>
          <a:xfrm>
            <a:off x="8329246" y="142951"/>
            <a:ext cx="586154" cy="635000"/>
          </a:xfrm>
          <a:prstGeom prst="rect">
            <a:avLst/>
          </a:prstGeom>
        </p:spPr>
      </p:pic>
    </p:spTree>
    <p:extLst>
      <p:ext uri="{BB962C8B-B14F-4D97-AF65-F5344CB8AC3E}">
        <p14:creationId xmlns:p14="http://schemas.microsoft.com/office/powerpoint/2010/main" val="40696247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EF5F23-A80E-4473-A8AC-AA9195CD520F}"/>
              </a:ext>
            </a:extLst>
          </p:cNvPr>
          <p:cNvSpPr txBox="1">
            <a:spLocks/>
          </p:cNvSpPr>
          <p:nvPr/>
        </p:nvSpPr>
        <p:spPr>
          <a:xfrm>
            <a:off x="2126673" y="331767"/>
            <a:ext cx="8229600" cy="85725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7A9B"/>
                </a:solidFill>
                <a:latin typeface="Montserrat" pitchFamily="2" charset="77"/>
              </a:rPr>
              <a:t>Thanks for joining us!</a:t>
            </a:r>
          </a:p>
        </p:txBody>
      </p:sp>
      <p:pic>
        <p:nvPicPr>
          <p:cNvPr id="2" name="Picture 1">
            <a:extLst>
              <a:ext uri="{FF2B5EF4-FFF2-40B4-BE49-F238E27FC236}">
                <a16:creationId xmlns:a16="http://schemas.microsoft.com/office/drawing/2014/main" id="{75C443E7-0BEC-7100-9544-AD2F0BCEF3B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133600" y="1200150"/>
            <a:ext cx="5105400" cy="3351874"/>
          </a:xfrm>
          <a:prstGeom prst="rect">
            <a:avLst/>
          </a:prstGeom>
          <a:noFill/>
          <a:ln>
            <a:noFill/>
          </a:ln>
        </p:spPr>
      </p:pic>
    </p:spTree>
    <p:extLst>
      <p:ext uri="{BB962C8B-B14F-4D97-AF65-F5344CB8AC3E}">
        <p14:creationId xmlns:p14="http://schemas.microsoft.com/office/powerpoint/2010/main" val="3753488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3FF56-FA6E-7D42-8DA0-1596E0B975A1}"/>
              </a:ext>
            </a:extLst>
          </p:cNvPr>
          <p:cNvSpPr>
            <a:spLocks noGrp="1"/>
          </p:cNvSpPr>
          <p:nvPr>
            <p:ph sz="quarter" idx="10"/>
          </p:nvPr>
        </p:nvSpPr>
        <p:spPr>
          <a:xfrm>
            <a:off x="533401" y="1428750"/>
            <a:ext cx="1905000" cy="609600"/>
          </a:xfrm>
        </p:spPr>
        <p:txBody>
          <a:bodyPr/>
          <a:lstStyle/>
          <a:p>
            <a:r>
              <a:rPr lang="en-US" sz="2400" dirty="0">
                <a:solidFill>
                  <a:srgbClr val="007A9B"/>
                </a:solidFill>
                <a:latin typeface="Montserrat" pitchFamily="2" charset="77"/>
              </a:rPr>
              <a:t>What’s going on for my teen?</a:t>
            </a:r>
          </a:p>
        </p:txBody>
      </p:sp>
      <p:pic>
        <p:nvPicPr>
          <p:cNvPr id="5" name="Picture 4">
            <a:extLst>
              <a:ext uri="{FF2B5EF4-FFF2-40B4-BE49-F238E27FC236}">
                <a16:creationId xmlns:a16="http://schemas.microsoft.com/office/drawing/2014/main" id="{170BA71C-E64C-5EA7-28E4-6D8EE986A03F}"/>
              </a:ext>
            </a:extLst>
          </p:cNvPr>
          <p:cNvPicPr>
            <a:picLocks noChangeAspect="1"/>
          </p:cNvPicPr>
          <p:nvPr/>
        </p:nvPicPr>
        <p:blipFill>
          <a:blip r:embed="rId3"/>
          <a:stretch>
            <a:fillRect/>
          </a:stretch>
        </p:blipFill>
        <p:spPr>
          <a:xfrm>
            <a:off x="2362200" y="102390"/>
            <a:ext cx="5334000" cy="4895942"/>
          </a:xfrm>
          <a:prstGeom prst="rect">
            <a:avLst/>
          </a:prstGeom>
        </p:spPr>
      </p:pic>
    </p:spTree>
    <p:extLst>
      <p:ext uri="{BB962C8B-B14F-4D97-AF65-F5344CB8AC3E}">
        <p14:creationId xmlns:p14="http://schemas.microsoft.com/office/powerpoint/2010/main" val="1734441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69&quot;/&gt;&lt;/object&gt;&lt;object type=&quot;3&quot; unique_id=&quot;10004&quot;&gt;&lt;property id=&quot;20148&quot; value=&quot;5&quot;/&gt;&lt;property id=&quot;20300&quot; value=&quot;Slide 2&quot;/&gt;&lt;property id=&quot;20307&quot; value=&quot;370&quot;/&gt;&lt;/object&gt;&lt;object type=&quot;3&quot; unique_id=&quot;10005&quot;&gt;&lt;property id=&quot;20148&quot; value=&quot;5&quot;/&gt;&lt;property id=&quot;20300&quot; value=&quot;Slide 3&quot;/&gt;&lt;property id=&quot;20307&quot; value=&quot;371&quot;/&gt;&lt;/object&gt;&lt;object type=&quot;3&quot; unique_id=&quot;10006&quot;&gt;&lt;property id=&quot;20148&quot; value=&quot;5&quot;/&gt;&lt;property id=&quot;20300&quot; value=&quot;Slide 4&quot;/&gt;&lt;property id=&quot;20307&quot; value=&quot;372&quot;/&gt;&lt;/object&gt;&lt;object type=&quot;3&quot; unique_id=&quot;10007&quot;&gt;&lt;property id=&quot;20148&quot; value=&quot;5&quot;/&gt;&lt;property id=&quot;20300&quot; value=&quot;Slide 5&quot;/&gt;&lt;property id=&quot;20307&quot; value=&quot;373&quot;/&gt;&lt;/object&gt;&lt;object type=&quot;3&quot; unique_id=&quot;10008&quot;&gt;&lt;property id=&quot;20148&quot; value=&quot;5&quot;/&gt;&lt;property id=&quot;20300&quot; value=&quot;Slide 6&quot;/&gt;&lt;property id=&quot;20307&quot; value=&quot;374&quot;/&gt;&lt;/object&gt;&lt;object type=&quot;3&quot; unique_id=&quot;10009&quot;&gt;&lt;property id=&quot;20148&quot; value=&quot;5&quot;/&gt;&lt;property id=&quot;20300&quot; value=&quot;Slide 8&quot;/&gt;&lt;property id=&quot;20307&quot; value=&quot;375&quot;/&gt;&lt;/object&gt;&lt;object type=&quot;3&quot; unique_id=&quot;10010&quot;&gt;&lt;property id=&quot;20148&quot; value=&quot;5&quot;/&gt;&lt;property id=&quot;20300&quot; value=&quot;Slide 10&quot;/&gt;&lt;property id=&quot;20307&quot; value=&quot;376&quot;/&gt;&lt;/object&gt;&lt;object type=&quot;3&quot; unique_id=&quot;10011&quot;&gt;&lt;property id=&quot;20148&quot; value=&quot;5&quot;/&gt;&lt;property id=&quot;20300&quot; value=&quot;Slide 11&quot;/&gt;&lt;property id=&quot;20307&quot; value=&quot;377&quot;/&gt;&lt;/object&gt;&lt;object type=&quot;3&quot; unique_id=&quot;10012&quot;&gt;&lt;property id=&quot;20148&quot; value=&quot;5&quot;/&gt;&lt;property id=&quot;20300&quot; value=&quot;Slide 12&quot;/&gt;&lt;property id=&quot;20307&quot; value=&quot;378&quot;/&gt;&lt;/object&gt;&lt;object type=&quot;3&quot; unique_id=&quot;10013&quot;&gt;&lt;property id=&quot;20148&quot; value=&quot;5&quot;/&gt;&lt;property id=&quot;20300&quot; value=&quot;Slide 13&quot;/&gt;&lt;property id=&quot;20307&quot; value=&quot;379&quot;/&gt;&lt;/object&gt;&lt;object type=&quot;3&quot; unique_id=&quot;10014&quot;&gt;&lt;property id=&quot;20148&quot; value=&quot;5&quot;/&gt;&lt;property id=&quot;20300&quot; value=&quot;Slide 14&quot;/&gt;&lt;property id=&quot;20307&quot; value=&quot;380&quot;/&gt;&lt;/object&gt;&lt;object type=&quot;3&quot; unique_id=&quot;10015&quot;&gt;&lt;property id=&quot;20148&quot; value=&quot;5&quot;/&gt;&lt;property id=&quot;20300&quot; value=&quot;Slide 15&quot;/&gt;&lt;property id=&quot;20307&quot; value=&quot;381&quot;/&gt;&lt;/object&gt;&lt;object type=&quot;3&quot; unique_id=&quot;10016&quot;&gt;&lt;property id=&quot;20148&quot; value=&quot;5&quot;/&gt;&lt;property id=&quot;20300&quot; value=&quot;Slide 16&quot;/&gt;&lt;property id=&quot;20307&quot; value=&quot;382&quot;/&gt;&lt;/object&gt;&lt;object type=&quot;3&quot; unique_id=&quot;10017&quot;&gt;&lt;property id=&quot;20148&quot; value=&quot;5&quot;/&gt;&lt;property id=&quot;20300&quot; value=&quot;Slide 17&quot;/&gt;&lt;property id=&quot;20307&quot; value=&quot;383&quot;/&gt;&lt;/object&gt;&lt;object type=&quot;3&quot; unique_id=&quot;10018&quot;&gt;&lt;property id=&quot;20148&quot; value=&quot;5&quot;/&gt;&lt;property id=&quot;20300&quot; value=&quot;Slide 18&quot;/&gt;&lt;property id=&quot;20307&quot; value=&quot;384&quot;/&gt;&lt;/object&gt;&lt;object type=&quot;3&quot; unique_id=&quot;10019&quot;&gt;&lt;property id=&quot;20148&quot; value=&quot;5&quot;/&gt;&lt;property id=&quot;20300&quot; value=&quot;Slide 19&quot;/&gt;&lt;property id=&quot;20307&quot; value=&quot;385&quot;/&gt;&lt;/object&gt;&lt;object type=&quot;3&quot; unique_id=&quot;10020&quot;&gt;&lt;property id=&quot;20148&quot; value=&quot;5&quot;/&gt;&lt;property id=&quot;20300&quot; value=&quot;Slide 20&quot;/&gt;&lt;property id=&quot;20307&quot; value=&quot;386&quot;/&gt;&lt;/object&gt;&lt;object type=&quot;3&quot; unique_id=&quot;10021&quot;&gt;&lt;property id=&quot;20148&quot; value=&quot;5&quot;/&gt;&lt;property id=&quot;20300&quot; value=&quot;Slide 21&quot;/&gt;&lt;property id=&quot;20307&quot; value=&quot;387&quot;/&gt;&lt;/object&gt;&lt;object type=&quot;3&quot; unique_id=&quot;10022&quot;&gt;&lt;property id=&quot;20148&quot; value=&quot;5&quot;/&gt;&lt;property id=&quot;20300&quot; value=&quot;Slide 22&quot;/&gt;&lt;property id=&quot;20307&quot; value=&quot;388&quot;/&gt;&lt;/object&gt;&lt;object type=&quot;3&quot; unique_id=&quot;10023&quot;&gt;&lt;property id=&quot;20148&quot; value=&quot;5&quot;/&gt;&lt;property id=&quot;20300&quot; value=&quot;Slide 23&quot;/&gt;&lt;property id=&quot;20307&quot; value=&quot;389&quot;/&gt;&lt;/object&gt;&lt;object type=&quot;3&quot; unique_id=&quot;10024&quot;&gt;&lt;property id=&quot;20148&quot; value=&quot;5&quot;/&gt;&lt;property id=&quot;20300&quot; value=&quot;Slide 24&quot;/&gt;&lt;property id=&quot;20307&quot; value=&quot;390&quot;/&gt;&lt;/object&gt;&lt;object type=&quot;3&quot; unique_id=&quot;10025&quot;&gt;&lt;property id=&quot;20148&quot; value=&quot;5&quot;/&gt;&lt;property id=&quot;20300&quot; value=&quot;Slide 25&quot;/&gt;&lt;property id=&quot;20307&quot; value=&quot;391&quot;/&gt;&lt;/object&gt;&lt;object type=&quot;3&quot; unique_id=&quot;10026&quot;&gt;&lt;property id=&quot;20148&quot; value=&quot;5&quot;/&gt;&lt;property id=&quot;20300&quot; value=&quot;Slide 26&quot;/&gt;&lt;property id=&quot;20307&quot; value=&quot;392&quot;/&gt;&lt;/object&gt;&lt;object type=&quot;3&quot; unique_id=&quot;10028&quot;&gt;&lt;property id=&quot;20148&quot; value=&quot;5&quot;/&gt;&lt;property id=&quot;20300&quot; value=&quot;Slide 30&quot;/&gt;&lt;property id=&quot;20307&quot; value=&quot;394&quot;/&gt;&lt;/object&gt;&lt;object type=&quot;3&quot; unique_id=&quot;10029&quot;&gt;&lt;property id=&quot;20148&quot; value=&quot;5&quot;/&gt;&lt;property id=&quot;20300&quot; value=&quot;Slide 31&quot;/&gt;&lt;property id=&quot;20307&quot; value=&quot;395&quot;/&gt;&lt;/object&gt;&lt;object type=&quot;3&quot; unique_id=&quot;10031&quot;&gt;&lt;property id=&quot;20148&quot; value=&quot;5&quot;/&gt;&lt;property id=&quot;20300&quot; value=&quot;Slide 32&quot;/&gt;&lt;property id=&quot;20307&quot; value=&quot;397&quot;/&gt;&lt;/object&gt;&lt;object type=&quot;3&quot; unique_id=&quot;10032&quot;&gt;&lt;property id=&quot;20148&quot; value=&quot;5&quot;/&gt;&lt;property id=&quot;20300&quot; value=&quot;Slide 33&quot;/&gt;&lt;property id=&quot;20307&quot; value=&quot;398&quot;/&gt;&lt;/object&gt;&lt;object type=&quot;3&quot; unique_id=&quot;10033&quot;&gt;&lt;property id=&quot;20148&quot; value=&quot;5&quot;/&gt;&lt;property id=&quot;20300&quot; value=&quot;Slide 34&quot;/&gt;&lt;property id=&quot;20307&quot; value=&quot;399&quot;/&gt;&lt;/object&gt;&lt;object type=&quot;3&quot; unique_id=&quot;10034&quot;&gt;&lt;property id=&quot;20148&quot; value=&quot;5&quot;/&gt;&lt;property id=&quot;20300&quot; value=&quot;Slide 35&quot;/&gt;&lt;property id=&quot;20307&quot; value=&quot;350&quot;/&gt;&lt;/object&gt;&lt;object type=&quot;3&quot; unique_id=&quot;10035&quot;&gt;&lt;property id=&quot;20148&quot; value=&quot;5&quot;/&gt;&lt;property id=&quot;20300&quot; value=&quot;Slide 36&quot;/&gt;&lt;property id=&quot;20307&quot; value=&quot;400&quot;/&gt;&lt;/object&gt;&lt;object type=&quot;3&quot; unique_id=&quot;10036&quot;&gt;&lt;property id=&quot;20148&quot; value=&quot;5&quot;/&gt;&lt;property id=&quot;20300&quot; value=&quot;Slide 37&quot;/&gt;&lt;property id=&quot;20307&quot; value=&quot;401&quot;/&gt;&lt;/object&gt;&lt;object type=&quot;3&quot; unique_id=&quot;10037&quot;&gt;&lt;property id=&quot;20148&quot; value=&quot;5&quot;/&gt;&lt;property id=&quot;20300&quot; value=&quot;Slide 38&quot;/&gt;&lt;property id=&quot;20307&quot; value=&quot;402&quot;/&gt;&lt;/object&gt;&lt;object type=&quot;3&quot; unique_id=&quot;10038&quot;&gt;&lt;property id=&quot;20148&quot; value=&quot;5&quot;/&gt;&lt;property id=&quot;20300&quot; value=&quot;Slide 39&quot;/&gt;&lt;property id=&quot;20307&quot; value=&quot;403&quot;/&gt;&lt;/object&gt;&lt;object type=&quot;3&quot; unique_id=&quot;10039&quot;&gt;&lt;property id=&quot;20148&quot; value=&quot;5&quot;/&gt;&lt;property id=&quot;20300&quot; value=&quot;Slide 40&quot;/&gt;&lt;property id=&quot;20307&quot; value=&quot;404&quot;/&gt;&lt;/object&gt;&lt;object type=&quot;3&quot; unique_id=&quot;10040&quot;&gt;&lt;property id=&quot;20148&quot; value=&quot;5&quot;/&gt;&lt;property id=&quot;20300&quot; value=&quot;Slide 41&quot;/&gt;&lt;property id=&quot;20307&quot; value=&quot;405&quot;/&gt;&lt;/object&gt;&lt;object type=&quot;3&quot; unique_id=&quot;10041&quot;&gt;&lt;property id=&quot;20148&quot; value=&quot;5&quot;/&gt;&lt;property id=&quot;20300&quot; value=&quot;Slide 42&quot;/&gt;&lt;property id=&quot;20307&quot; value=&quot;406&quot;/&gt;&lt;/object&gt;&lt;object type=&quot;3&quot; unique_id=&quot;10042&quot;&gt;&lt;property id=&quot;20148&quot; value=&quot;5&quot;/&gt;&lt;property id=&quot;20300&quot; value=&quot;Slide 43&quot;/&gt;&lt;property id=&quot;20307&quot; value=&quot;407&quot;/&gt;&lt;/object&gt;&lt;object type=&quot;3&quot; unique_id=&quot;14682&quot;&gt;&lt;property id=&quot;20148&quot; value=&quot;5&quot;/&gt;&lt;property id=&quot;20300&quot; value=&quot;Slide 7&quot;/&gt;&lt;property id=&quot;20307&quot; value=&quot;408&quot;/&gt;&lt;/object&gt;&lt;object type=&quot;3&quot; unique_id=&quot;15018&quot;&gt;&lt;property id=&quot;20148&quot; value=&quot;5&quot;/&gt;&lt;property id=&quot;20300&quot; value=&quot;Slide 9&quot;/&gt;&lt;property id=&quot;20307&quot; value=&quot;409&quot;/&gt;&lt;/object&gt;&lt;object type=&quot;3&quot; unique_id=&quot;15662&quot;&gt;&lt;property id=&quot;20148&quot; value=&quot;5&quot;/&gt;&lt;property id=&quot;20300&quot; value=&quot;Slide 27&quot;/&gt;&lt;property id=&quot;20307&quot; value=&quot;410&quot;/&gt;&lt;/object&gt;&lt;object type=&quot;3&quot; unique_id=&quot;15663&quot;&gt;&lt;property id=&quot;20148&quot; value=&quot;5&quot;/&gt;&lt;property id=&quot;20300&quot; value=&quot;Slide 28&quot;/&gt;&lt;property id=&quot;20307&quot; value=&quot;411&quot;/&gt;&lt;/object&gt;&lt;object type=&quot;3&quot; unique_id=&quot;15928&quot;&gt;&lt;property id=&quot;20148&quot; value=&quot;5&quot;/&gt;&lt;property id=&quot;20300&quot; value=&quot;Slide 29&quot;/&gt;&lt;property id=&quot;20307&quot; value=&quot;412&quot;/&gt;&lt;/object&gt;&lt;/object&gt;&lt;object type=&quot;8&quot; unique_id=&quot;10084&quot;&gt;&lt;/object&gt;&lt;/object&gt;&lt;/database&gt;"/>
  <p:tag name="SECTOMILLISECCONVERTED"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PPT Gotham 0520">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5a2687c-879c-4e83-a890-935764ef719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13558D0A3FB24FA139E2CB02594084" ma:contentTypeVersion="14" ma:contentTypeDescription="Create a new document." ma:contentTypeScope="" ma:versionID="4b4272d0db3c3e7dfd8f03864bb3da7b">
  <xsd:schema xmlns:xsd="http://www.w3.org/2001/XMLSchema" xmlns:xs="http://www.w3.org/2001/XMLSchema" xmlns:p="http://schemas.microsoft.com/office/2006/metadata/properties" xmlns:ns2="b5a2687c-879c-4e83-a890-935764ef7198" xmlns:ns3="e9564ce1-ef3c-453c-ae01-16905f7fed98" targetNamespace="http://schemas.microsoft.com/office/2006/metadata/properties" ma:root="true" ma:fieldsID="c08d2dfc4c8060e97f3686916c0d4779" ns2:_="" ns3:_="">
    <xsd:import namespace="b5a2687c-879c-4e83-a890-935764ef7198"/>
    <xsd:import namespace="e9564ce1-ef3c-453c-ae01-16905f7fed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a2687c-879c-4e83-a890-935764ef71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4e1687-8b92-480c-a445-5aade415027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564ce1-ef3c-453c-ae01-16905f7fed9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D388ED-4174-4396-ACC2-5FCE2DC2B801}">
  <ds:schemaRefs>
    <ds:schemaRef ds:uri="http://schemas.microsoft.com/sharepoint/v3/contenttype/forms"/>
  </ds:schemaRefs>
</ds:datastoreItem>
</file>

<file path=customXml/itemProps2.xml><?xml version="1.0" encoding="utf-8"?>
<ds:datastoreItem xmlns:ds="http://schemas.openxmlformats.org/officeDocument/2006/customXml" ds:itemID="{B7CEDAC3-A6DE-46BF-984F-BDCE2EBA59D6}">
  <ds:schemaRef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 ds:uri="e9564ce1-ef3c-453c-ae01-16905f7fed98"/>
    <ds:schemaRef ds:uri="b5a2687c-879c-4e83-a890-935764ef7198"/>
    <ds:schemaRef ds:uri="http://www.w3.org/XML/1998/namespace"/>
  </ds:schemaRefs>
</ds:datastoreItem>
</file>

<file path=customXml/itemProps3.xml><?xml version="1.0" encoding="utf-8"?>
<ds:datastoreItem xmlns:ds="http://schemas.openxmlformats.org/officeDocument/2006/customXml" ds:itemID="{F235F474-B7F2-482B-BF58-D1610E2535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a2687c-879c-4e83-a890-935764ef7198"/>
    <ds:schemaRef ds:uri="e9564ce1-ef3c-453c-ae01-16905f7fed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46da4d3-ba20-4986-879c-49e262eff745}" enabled="1" method="Standard" siteId="{9f693e63-5e9e-4ced-98a4-8ab28f9d0c2d}" contentBits="0" removed="0"/>
</clbl:labelList>
</file>

<file path=docProps/app.xml><?xml version="1.0" encoding="utf-8"?>
<Properties xmlns="http://schemas.openxmlformats.org/officeDocument/2006/extended-properties" xmlns:vt="http://schemas.openxmlformats.org/officeDocument/2006/docPropsVTypes">
  <TotalTime>0</TotalTime>
  <Words>9351</Words>
  <Application>Microsoft Office PowerPoint</Application>
  <PresentationFormat>On-screen Show (16:9)</PresentationFormat>
  <Paragraphs>954</Paragraphs>
  <Slides>86</Slides>
  <Notes>70</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86</vt:i4>
      </vt:variant>
    </vt:vector>
  </HeadingPairs>
  <TitlesOfParts>
    <vt:vector size="115" baseType="lpstr">
      <vt:lpstr>Calibri</vt:lpstr>
      <vt:lpstr>Symbol</vt:lpstr>
      <vt:lpstr>Arial</vt:lpstr>
      <vt:lpstr>Gotham-Medium</vt:lpstr>
      <vt:lpstr>Montserrat</vt:lpstr>
      <vt:lpstr>Wingdings</vt:lpstr>
      <vt:lpstr>Courier New</vt:lpstr>
      <vt:lpstr>Minion Pro</vt:lpstr>
      <vt:lpstr>Times New Roman</vt:lpstr>
      <vt:lpstr>Gotham Medium</vt:lpstr>
      <vt:lpstr>Gotham Book</vt:lpstr>
      <vt:lpstr>Gotham-BookItalic</vt:lpstr>
      <vt:lpstr>Gotham Bold</vt:lpstr>
      <vt:lpstr>Gotham-Book</vt:lpstr>
      <vt:lpstr>Calibri Light</vt:lpstr>
      <vt:lpstr>1_Custom Design</vt:lpstr>
      <vt:lpstr>4_Custom Design</vt:lpstr>
      <vt:lpstr>12_Custom Design</vt:lpstr>
      <vt:lpstr>13_Custom Design</vt:lpstr>
      <vt:lpstr>18_Custom Design</vt:lpstr>
      <vt:lpstr>19_Custom Design</vt:lpstr>
      <vt:lpstr>20_Custom Design</vt:lpstr>
      <vt:lpstr>22_Custom Design</vt:lpstr>
      <vt:lpstr>23_Custom Design</vt:lpstr>
      <vt:lpstr>24_Custom Design</vt:lpstr>
      <vt:lpstr>38_Custom Design</vt:lpstr>
      <vt:lpstr>39_Custom Design</vt:lpstr>
      <vt:lpstr>40_Custom Design</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Crisis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biggest screen challenges in your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FAST-P Group Slides</dc:title>
  <dc:subject/>
  <dc:creator/>
  <cp:keywords/>
  <dc:description/>
  <cp:lastModifiedBy/>
  <cp:revision>2</cp:revision>
  <dcterms:created xsi:type="dcterms:W3CDTF">2020-10-12T21:00:34Z</dcterms:created>
  <dcterms:modified xsi:type="dcterms:W3CDTF">2025-05-15T19:41:35Z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46da4d3-ba20-4986-879c-49e262eff745_Enabled">
    <vt:lpwstr>true</vt:lpwstr>
  </property>
  <property fmtid="{D5CDD505-2E9C-101B-9397-08002B2CF9AE}" pid="3" name="MSIP_Label_046da4d3-ba20-4986-879c-49e262eff745_SetDate">
    <vt:lpwstr>2020-10-12T21:26:47Z</vt:lpwstr>
  </property>
  <property fmtid="{D5CDD505-2E9C-101B-9397-08002B2CF9AE}" pid="4" name="MSIP_Label_046da4d3-ba20-4986-879c-49e262eff745_Method">
    <vt:lpwstr>Standard</vt:lpwstr>
  </property>
  <property fmtid="{D5CDD505-2E9C-101B-9397-08002B2CF9AE}" pid="5" name="MSIP_Label_046da4d3-ba20-4986-879c-49e262eff745_Name">
    <vt:lpwstr>Internal</vt:lpwstr>
  </property>
  <property fmtid="{D5CDD505-2E9C-101B-9397-08002B2CF9AE}" pid="6" name="MSIP_Label_046da4d3-ba20-4986-879c-49e262eff745_SiteId">
    <vt:lpwstr>9f693e63-5e9e-4ced-98a4-8ab28f9d0c2d</vt:lpwstr>
  </property>
  <property fmtid="{D5CDD505-2E9C-101B-9397-08002B2CF9AE}" pid="7" name="MSIP_Label_046da4d3-ba20-4986-879c-49e262eff745_ActionId">
    <vt:lpwstr>1d46a6c2-a039-4e08-a03a-a76c8969a925</vt:lpwstr>
  </property>
  <property fmtid="{D5CDD505-2E9C-101B-9397-08002B2CF9AE}" pid="8" name="MSIP_Label_046da4d3-ba20-4986-879c-49e262eff745_ContentBits">
    <vt:lpwstr>0</vt:lpwstr>
  </property>
  <property fmtid="{D5CDD505-2E9C-101B-9397-08002B2CF9AE}" pid="9" name="ContentTypeId">
    <vt:lpwstr>0x0101008D13558D0A3FB24FA139E2CB02594084</vt:lpwstr>
  </property>
</Properties>
</file>