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 id="2147483668" r:id="rId3"/>
    <p:sldMasterId id="2147483669" r:id="rId4"/>
    <p:sldMasterId id="2147483670" r:id="rId5"/>
  </p:sldMasterIdLst>
  <p:notesMasterIdLst>
    <p:notesMasterId r:id="rId8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Lst>
  <p:sldSz cx="9144000" cy="5143500" type="screen16x9"/>
  <p:notesSz cx="9144000" cy="6858000"/>
  <p:embeddedFontLst>
    <p:embeddedFont>
      <p:font typeface="Montserrat" panose="00000500000000000000" pitchFamily="2" charset="0"/>
      <p:regular r:id="rId83"/>
      <p:bold r:id="rId84"/>
      <p:italic r:id="rId85"/>
      <p:boldItalic r:id="rId86"/>
    </p:embeddedFont>
    <p:embeddedFont>
      <p:font typeface="Montserrat Medium" panose="00000600000000000000" pitchFamily="2" charset="0"/>
      <p:regular r:id="rId87"/>
      <p:bold r:id="rId88"/>
      <p:italic r:id="rId89"/>
      <p:boldItalic r:id="rId90"/>
    </p:embeddedFont>
    <p:embeddedFont>
      <p:font typeface="Montserrat SemiBold" panose="00000700000000000000" pitchFamily="2" charset="0"/>
      <p:regular r:id="rId91"/>
      <p:bold r:id="rId92"/>
      <p:italic r:id="rId93"/>
      <p:boldItalic r:id="rId9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16345C-64C4-46EF-8395-C0792AA64B9D}">
  <a:tblStyle styleId="{FE16345C-64C4-46EF-8395-C0792AA64B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C3809C-D359-4999-A16C-93A575AAB27A}" styleName="Table_1">
    <a:wholeTbl>
      <a:tcTxStyle>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font" Target="fonts/font2.fntdata"/><Relationship Id="rId89" Type="http://schemas.openxmlformats.org/officeDocument/2006/relationships/font" Target="fonts/font7.fntdata"/><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font" Target="fonts/font5.fntdata"/><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notesMaster" Target="notesMasters/notesMaster1.xml"/><Relationship Id="rId90" Type="http://schemas.openxmlformats.org/officeDocument/2006/relationships/font" Target="fonts/font8.fntdata"/><Relationship Id="rId95"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font" Target="fonts/font3.fntdata"/><Relationship Id="rId93" Type="http://schemas.openxmlformats.org/officeDocument/2006/relationships/font" Target="fonts/font11.fntdata"/><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font" Target="fonts/font4.fntdata"/><Relationship Id="rId94"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ontserrat Medium"/>
                <a:ea typeface="Montserrat Medium"/>
                <a:cs typeface="Montserrat Medium"/>
                <a:sym typeface="Montserrat Medium"/>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seattlechildrens.org/globalassets/documents/healthcare-professionals/pal/fast/fast-e-caregiver-snapshot.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1d626d3fe2_0_154: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31d626d3fe2_0_15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Self care is key to caring for your children</a:t>
            </a:r>
            <a:endParaRPr/>
          </a:p>
        </p:txBody>
      </p:sp>
      <p:sp>
        <p:nvSpPr>
          <p:cNvPr id="196" name="Google Shape;196;g31d626d3fe2_0_15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fee695921_0_79: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32fee695921_0_7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Self care is key to caring for your children</a:t>
            </a:r>
            <a:endParaRPr/>
          </a:p>
        </p:txBody>
      </p:sp>
      <p:sp>
        <p:nvSpPr>
          <p:cNvPr id="206" name="Google Shape;206;g32fee695921_0_7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1d626d3fe2_0_94:notes"/>
          <p:cNvSpPr>
            <a:spLocks noGrp="1" noRot="1" noChangeAspect="1"/>
          </p:cNvSpPr>
          <p:nvPr>
            <p:ph type="sldImg" idx="2"/>
          </p:nvPr>
        </p:nvSpPr>
        <p:spPr>
          <a:xfrm>
            <a:off x="508400" y="514350"/>
            <a:ext cx="81279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1d626d3fe2_0_9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Have each family spend a few minutes brainstorming child’s strong skills and what may be developing.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1d626d3fe2_0_124:notes"/>
          <p:cNvSpPr>
            <a:spLocks noGrp="1" noRot="1" noChangeAspect="1"/>
          </p:cNvSpPr>
          <p:nvPr>
            <p:ph type="sldImg" idx="2"/>
          </p:nvPr>
        </p:nvSpPr>
        <p:spPr>
          <a:xfrm>
            <a:off x="508400" y="514350"/>
            <a:ext cx="81279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1d626d3fe2_0_12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Have Parents add their own and co-parent skills and if time, share with group.</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2fee695921_0_67: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32fee695921_0_6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Self care is key to caring for your children</a:t>
            </a:r>
            <a:endParaRPr/>
          </a:p>
        </p:txBody>
      </p:sp>
      <p:sp>
        <p:nvSpPr>
          <p:cNvPr id="230" name="Google Shape;230;g32fee695921_0_6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1d626d3fe2_0_163: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31d626d3fe2_0_16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Everyone knows we’re supposed to be doing self care.  So why is this so hard?  Why don’t we do it?</a:t>
            </a:r>
            <a:endParaRPr/>
          </a:p>
          <a:p>
            <a:pPr marL="0" lvl="0" indent="0" algn="l" rtl="0">
              <a:spcBef>
                <a:spcPts val="0"/>
              </a:spcBef>
              <a:spcAft>
                <a:spcPts val="0"/>
              </a:spcAft>
              <a:buNone/>
            </a:pPr>
            <a:endParaRPr/>
          </a:p>
          <a:p>
            <a:pPr marL="0" lvl="0" indent="0" algn="l" rtl="0">
              <a:spcBef>
                <a:spcPts val="0"/>
              </a:spcBef>
              <a:spcAft>
                <a:spcPts val="0"/>
              </a:spcAft>
              <a:buNone/>
            </a:pPr>
            <a:r>
              <a:rPr lang="en-US"/>
              <a:t>Have the group discuss what are some of their “go tos” for self care.  How do they find time or others to support in this process?</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IMPORTANT.  Maybe the most important.  </a:t>
            </a:r>
            <a:endParaRPr/>
          </a:p>
          <a:p>
            <a:pPr marL="0" lvl="0" indent="0" algn="l" rtl="0">
              <a:spcBef>
                <a:spcPts val="0"/>
              </a:spcBef>
              <a:spcAft>
                <a:spcPts val="0"/>
              </a:spcAft>
              <a:buNone/>
            </a:pPr>
            <a:endParaRPr/>
          </a:p>
          <a:p>
            <a:pPr marL="0" lvl="0" indent="0" algn="l" rtl="0">
              <a:spcBef>
                <a:spcPts val="0"/>
              </a:spcBef>
              <a:spcAft>
                <a:spcPts val="0"/>
              </a:spcAft>
              <a:buNone/>
            </a:pPr>
            <a:r>
              <a:rPr lang="en-US"/>
              <a:t>Practice: On a scale of 1-10, how much stress/overwhelm do you feel right now? Drop it in the chat</a:t>
            </a:r>
            <a:endParaRPr/>
          </a:p>
          <a:p>
            <a:pPr marL="0" lvl="0" indent="0" algn="l" rtl="0">
              <a:spcBef>
                <a:spcPts val="0"/>
              </a:spcBef>
              <a:spcAft>
                <a:spcPts val="0"/>
              </a:spcAft>
              <a:buNone/>
            </a:pPr>
            <a:r>
              <a:rPr lang="en-US"/>
              <a:t>Let’s practice this for 2 min</a:t>
            </a:r>
            <a:endParaRPr/>
          </a:p>
          <a:p>
            <a:pPr marL="0" lvl="0" indent="0" algn="l" rtl="0">
              <a:spcBef>
                <a:spcPts val="0"/>
              </a:spcBef>
              <a:spcAft>
                <a:spcPts val="0"/>
              </a:spcAft>
              <a:buNone/>
            </a:pPr>
            <a:r>
              <a:rPr lang="en-US"/>
              <a:t>-What are 3 things catching your visual attention</a:t>
            </a:r>
            <a:endParaRPr/>
          </a:p>
          <a:p>
            <a:pPr marL="0" lvl="0" indent="0" algn="l" rtl="0">
              <a:spcBef>
                <a:spcPts val="0"/>
              </a:spcBef>
              <a:spcAft>
                <a:spcPts val="0"/>
              </a:spcAft>
              <a:buNone/>
            </a:pPr>
            <a:r>
              <a:rPr lang="en-US"/>
              <a:t>-What are 2 smells? </a:t>
            </a:r>
            <a:endParaRPr/>
          </a:p>
          <a:p>
            <a:pPr marL="0" lvl="0" indent="0" algn="l" rtl="0">
              <a:spcBef>
                <a:spcPts val="0"/>
              </a:spcBef>
              <a:spcAft>
                <a:spcPts val="0"/>
              </a:spcAft>
              <a:buNone/>
            </a:pPr>
            <a:r>
              <a:rPr lang="en-US"/>
              <a:t>-What is the taste in your mouth right now</a:t>
            </a:r>
            <a:endParaRPr/>
          </a:p>
          <a:p>
            <a:pPr marL="0" lvl="0" indent="0" algn="l" rtl="0">
              <a:spcBef>
                <a:spcPts val="0"/>
              </a:spcBef>
              <a:spcAft>
                <a:spcPts val="0"/>
              </a:spcAft>
              <a:buNone/>
            </a:pPr>
            <a:r>
              <a:rPr lang="en-US"/>
              <a:t>-What is the feeling of your clothes on your skin?  The chair on your legs or back?  Your feet on the floor?  Pressure, warmth, texture.</a:t>
            </a:r>
            <a:endParaRPr/>
          </a:p>
          <a:p>
            <a:pPr marL="0" lvl="0" indent="0" algn="l" rtl="0">
              <a:spcBef>
                <a:spcPts val="0"/>
              </a:spcBef>
              <a:spcAft>
                <a:spcPts val="0"/>
              </a:spcAft>
              <a:buNone/>
            </a:pPr>
            <a:r>
              <a:rPr lang="en-US"/>
              <a:t>-What 3 sounds can you hear?</a:t>
            </a:r>
            <a:endParaRPr/>
          </a:p>
          <a:p>
            <a:pPr marL="0" lvl="0" indent="0" algn="l" rtl="0">
              <a:spcBef>
                <a:spcPts val="0"/>
              </a:spcBef>
              <a:spcAft>
                <a:spcPts val="0"/>
              </a:spcAft>
              <a:buNone/>
            </a:pPr>
            <a:r>
              <a:rPr lang="en-US"/>
              <a:t>Now drop your 1-10 rating in the chat.  Did it change?</a:t>
            </a:r>
            <a:endParaRPr/>
          </a:p>
        </p:txBody>
      </p:sp>
      <p:sp>
        <p:nvSpPr>
          <p:cNvPr id="240" name="Google Shape;240;g31d626d3fe2_0_16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1d626d3fe2_0_206:notes"/>
          <p:cNvSpPr>
            <a:spLocks noGrp="1" noRot="1" noChangeAspect="1"/>
          </p:cNvSpPr>
          <p:nvPr>
            <p:ph type="sldImg" idx="2"/>
          </p:nvPr>
        </p:nvSpPr>
        <p:spPr>
          <a:xfrm>
            <a:off x="508400" y="514350"/>
            <a:ext cx="81279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1d626d3fe2_0_20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Everyone please write in a couple of activities you can commit to TRYING OUT this week on this handout in our workbook. Or star an example you will try.</a:t>
            </a:r>
            <a:endParaRPr/>
          </a:p>
          <a:p>
            <a:pPr marL="0" lvl="0" indent="0" algn="l" rtl="0">
              <a:spcBef>
                <a:spcPts val="0"/>
              </a:spcBef>
              <a:spcAft>
                <a:spcPts val="0"/>
              </a:spcAft>
              <a:buNone/>
            </a:pPr>
            <a:r>
              <a:rPr lang="en-US"/>
              <a:t>Let’s try SCHEDULING THIS IN, rather than just doing it as distraction.</a:t>
            </a:r>
            <a:endParaRPr/>
          </a:p>
          <a:p>
            <a:pPr marL="0" lvl="0" indent="0" algn="l" rtl="0">
              <a:spcBef>
                <a:spcPts val="0"/>
              </a:spcBef>
              <a:spcAft>
                <a:spcPts val="0"/>
              </a:spcAft>
              <a:buNone/>
            </a:pPr>
            <a:endParaRPr/>
          </a:p>
          <a:p>
            <a:pPr marL="0" lvl="0" indent="0" algn="l" rtl="0">
              <a:spcBef>
                <a:spcPts val="0"/>
              </a:spcBef>
              <a:spcAft>
                <a:spcPts val="0"/>
              </a:spcAft>
              <a:buNone/>
            </a:pPr>
            <a:r>
              <a:rPr lang="en-US"/>
              <a:t>WHEN can you do this?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2fee695921_0_89: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32fee695921_0_8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Everyone knows we’re supposed to be doing self care.  So why is this so hard?  Why don’t we do it?</a:t>
            </a:r>
            <a:endParaRPr/>
          </a:p>
          <a:p>
            <a:pPr marL="0" lvl="0" indent="0" algn="l" rtl="0">
              <a:spcBef>
                <a:spcPts val="0"/>
              </a:spcBef>
              <a:spcAft>
                <a:spcPts val="0"/>
              </a:spcAft>
              <a:buNone/>
            </a:pPr>
            <a:endParaRPr/>
          </a:p>
          <a:p>
            <a:pPr marL="0" lvl="0" indent="0" algn="l" rtl="0">
              <a:spcBef>
                <a:spcPts val="0"/>
              </a:spcBef>
              <a:spcAft>
                <a:spcPts val="0"/>
              </a:spcAft>
              <a:buNone/>
            </a:pPr>
            <a:r>
              <a:rPr lang="en-US"/>
              <a:t>Have the group discuss what are some of their “go tos” for self care.  How do they find time or others to support in this process?</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IMPORTANT.  Maybe the most important.  </a:t>
            </a:r>
            <a:endParaRPr/>
          </a:p>
          <a:p>
            <a:pPr marL="0" lvl="0" indent="0" algn="l" rtl="0">
              <a:spcBef>
                <a:spcPts val="0"/>
              </a:spcBef>
              <a:spcAft>
                <a:spcPts val="0"/>
              </a:spcAft>
              <a:buNone/>
            </a:pPr>
            <a:endParaRPr/>
          </a:p>
          <a:p>
            <a:pPr marL="0" lvl="0" indent="0" algn="l" rtl="0">
              <a:spcBef>
                <a:spcPts val="0"/>
              </a:spcBef>
              <a:spcAft>
                <a:spcPts val="0"/>
              </a:spcAft>
              <a:buNone/>
            </a:pPr>
            <a:r>
              <a:rPr lang="en-US"/>
              <a:t>Practice: On a scale of 1-10, how much stress/overwhelm do you feel right now? Drop it in the chat</a:t>
            </a:r>
            <a:endParaRPr/>
          </a:p>
          <a:p>
            <a:pPr marL="0" lvl="0" indent="0" algn="l" rtl="0">
              <a:spcBef>
                <a:spcPts val="0"/>
              </a:spcBef>
              <a:spcAft>
                <a:spcPts val="0"/>
              </a:spcAft>
              <a:buNone/>
            </a:pPr>
            <a:r>
              <a:rPr lang="en-US"/>
              <a:t>Let’s practice this for 2 min</a:t>
            </a:r>
            <a:endParaRPr/>
          </a:p>
          <a:p>
            <a:pPr marL="0" lvl="0" indent="0" algn="l" rtl="0">
              <a:spcBef>
                <a:spcPts val="0"/>
              </a:spcBef>
              <a:spcAft>
                <a:spcPts val="0"/>
              </a:spcAft>
              <a:buNone/>
            </a:pPr>
            <a:r>
              <a:rPr lang="en-US"/>
              <a:t>-What are 3 things catching your visual attention</a:t>
            </a:r>
            <a:endParaRPr/>
          </a:p>
          <a:p>
            <a:pPr marL="0" lvl="0" indent="0" algn="l" rtl="0">
              <a:spcBef>
                <a:spcPts val="0"/>
              </a:spcBef>
              <a:spcAft>
                <a:spcPts val="0"/>
              </a:spcAft>
              <a:buNone/>
            </a:pPr>
            <a:r>
              <a:rPr lang="en-US"/>
              <a:t>-What are 2 smells? </a:t>
            </a:r>
            <a:endParaRPr/>
          </a:p>
          <a:p>
            <a:pPr marL="0" lvl="0" indent="0" algn="l" rtl="0">
              <a:spcBef>
                <a:spcPts val="0"/>
              </a:spcBef>
              <a:spcAft>
                <a:spcPts val="0"/>
              </a:spcAft>
              <a:buNone/>
            </a:pPr>
            <a:r>
              <a:rPr lang="en-US"/>
              <a:t>-What is the taste in your mouth right now</a:t>
            </a:r>
            <a:endParaRPr/>
          </a:p>
          <a:p>
            <a:pPr marL="0" lvl="0" indent="0" algn="l" rtl="0">
              <a:spcBef>
                <a:spcPts val="0"/>
              </a:spcBef>
              <a:spcAft>
                <a:spcPts val="0"/>
              </a:spcAft>
              <a:buNone/>
            </a:pPr>
            <a:r>
              <a:rPr lang="en-US"/>
              <a:t>-What is the feeling of your clothes on your skin?  The chair on your legs or back?  Your feet on the floor?  Pressure, warmth, texture.</a:t>
            </a:r>
            <a:endParaRPr/>
          </a:p>
          <a:p>
            <a:pPr marL="0" lvl="0" indent="0" algn="l" rtl="0">
              <a:spcBef>
                <a:spcPts val="0"/>
              </a:spcBef>
              <a:spcAft>
                <a:spcPts val="0"/>
              </a:spcAft>
              <a:buNone/>
            </a:pPr>
            <a:r>
              <a:rPr lang="en-US"/>
              <a:t>-What 3 sounds can you hear?</a:t>
            </a:r>
            <a:endParaRPr/>
          </a:p>
          <a:p>
            <a:pPr marL="0" lvl="0" indent="0" algn="l" rtl="0">
              <a:spcBef>
                <a:spcPts val="0"/>
              </a:spcBef>
              <a:spcAft>
                <a:spcPts val="0"/>
              </a:spcAft>
              <a:buNone/>
            </a:pPr>
            <a:r>
              <a:rPr lang="en-US"/>
              <a:t>Now drop your 1-10 rating in the chat.  Did it change?</a:t>
            </a:r>
            <a:endParaRPr/>
          </a:p>
        </p:txBody>
      </p:sp>
      <p:sp>
        <p:nvSpPr>
          <p:cNvPr id="256" name="Google Shape;256;g32fee695921_0_8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2fee695921_0_58: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32fee695921_0_5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What success did you have with Serve and Return?  What did you notice?  How did it feel?</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Who can share a success story to start us off?</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Later: Who ran into challenges?</a:t>
            </a:r>
            <a:endParaRPr/>
          </a:p>
          <a:p>
            <a:pPr marL="0" lvl="0" indent="0" algn="l" rtl="0">
              <a:spcBef>
                <a:spcPts val="0"/>
              </a:spcBef>
              <a:spcAft>
                <a:spcPts val="0"/>
              </a:spcAft>
              <a:buNone/>
            </a:pPr>
            <a:endParaRPr/>
          </a:p>
        </p:txBody>
      </p:sp>
      <p:sp>
        <p:nvSpPr>
          <p:cNvPr id="271" name="Google Shape;271;g32fee695921_0_5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ASK:  What is 1 serve your child did today that you COULD return? What would you say?</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Get a couple people to share exactly what they would say.  Ask everyone else to drop an example in the chat?</a:t>
            </a:r>
            <a:endParaRPr/>
          </a:p>
          <a:p>
            <a:pPr marL="0" lvl="0" indent="0" algn="l" rtl="0">
              <a:spcBef>
                <a:spcPts val="0"/>
              </a:spcBef>
              <a:spcAft>
                <a:spcPts val="0"/>
              </a:spcAft>
              <a:buNone/>
            </a:pPr>
            <a:endParaRPr/>
          </a:p>
          <a:p>
            <a:pPr marL="0" lvl="0" indent="0" algn="l" rtl="0">
              <a:spcBef>
                <a:spcPts val="0"/>
              </a:spcBef>
              <a:spcAft>
                <a:spcPts val="0"/>
              </a:spcAft>
              <a:buNone/>
            </a:pPr>
            <a:r>
              <a:rPr lang="en-US"/>
              <a:t>Ask parents share some serve and return experiences they have already engaged in.</a:t>
            </a:r>
            <a:endParaRPr/>
          </a:p>
          <a:p>
            <a:pPr marL="0" lvl="0" indent="0" algn="l" rtl="0">
              <a:spcBef>
                <a:spcPts val="0"/>
              </a:spcBef>
              <a:spcAft>
                <a:spcPts val="0"/>
              </a:spcAft>
              <a:buNone/>
            </a:pPr>
            <a:endParaRPr/>
          </a:p>
          <a:p>
            <a:pPr marL="0" lvl="0" indent="0" algn="l" rtl="0">
              <a:spcBef>
                <a:spcPts val="0"/>
              </a:spcBef>
              <a:spcAft>
                <a:spcPts val="0"/>
              </a:spcAft>
              <a:buNone/>
            </a:pPr>
            <a:r>
              <a:rPr lang="en-US"/>
              <a:t>Ask parents to complete Handout 1 if they haven’t already</a:t>
            </a:r>
            <a:endParaRPr/>
          </a:p>
        </p:txBody>
      </p:sp>
      <p:sp>
        <p:nvSpPr>
          <p:cNvPr id="281" name="Google Shape;281;p1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29d8b162a9_3_355: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329d8b162a9_3_35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ASK:  What is 1 serve your child did today that you COULD return? What would you say?</a:t>
            </a:r>
            <a:endParaRPr/>
          </a:p>
          <a:p>
            <a:pPr marL="0" lvl="0" indent="0" algn="l" rtl="0">
              <a:spcBef>
                <a:spcPts val="0"/>
              </a:spcBef>
              <a:spcAft>
                <a:spcPts val="0"/>
              </a:spcAft>
              <a:buNone/>
            </a:pPr>
            <a:endParaRPr/>
          </a:p>
          <a:p>
            <a:pPr marL="0" lvl="0" indent="0" algn="l" rtl="0">
              <a:spcBef>
                <a:spcPts val="0"/>
              </a:spcBef>
              <a:spcAft>
                <a:spcPts val="0"/>
              </a:spcAft>
              <a:buNone/>
            </a:pPr>
            <a:r>
              <a:rPr lang="en-US"/>
              <a:t>Get a couple people to share exactly what they would say.  Ask everyone else to drop an example in the chat?</a:t>
            </a:r>
            <a:endParaRPr/>
          </a:p>
          <a:p>
            <a:pPr marL="0" lvl="0" indent="0" algn="l" rtl="0">
              <a:spcBef>
                <a:spcPts val="0"/>
              </a:spcBef>
              <a:spcAft>
                <a:spcPts val="0"/>
              </a:spcAft>
              <a:buNone/>
            </a:pPr>
            <a:endParaRPr/>
          </a:p>
          <a:p>
            <a:pPr marL="0" lvl="0" indent="0" algn="l" rtl="0">
              <a:spcBef>
                <a:spcPts val="0"/>
              </a:spcBef>
              <a:spcAft>
                <a:spcPts val="0"/>
              </a:spcAft>
              <a:buNone/>
            </a:pPr>
            <a:r>
              <a:rPr lang="en-US"/>
              <a:t>Ask parents share some serve and return experiences they have already engaged in.</a:t>
            </a:r>
            <a:endParaRPr/>
          </a:p>
          <a:p>
            <a:pPr marL="0" lvl="0" indent="0" algn="l" rtl="0">
              <a:spcBef>
                <a:spcPts val="0"/>
              </a:spcBef>
              <a:spcAft>
                <a:spcPts val="0"/>
              </a:spcAft>
              <a:buNone/>
            </a:pPr>
            <a:endParaRPr/>
          </a:p>
          <a:p>
            <a:pPr marL="0" lvl="0" indent="0" algn="l" rtl="0">
              <a:spcBef>
                <a:spcPts val="0"/>
              </a:spcBef>
              <a:spcAft>
                <a:spcPts val="0"/>
              </a:spcAft>
              <a:buNone/>
            </a:pPr>
            <a:r>
              <a:rPr lang="en-US"/>
              <a:t>Ask parents to complete Handout 1 if they haven’t already</a:t>
            </a:r>
            <a:endParaRPr/>
          </a:p>
        </p:txBody>
      </p:sp>
      <p:sp>
        <p:nvSpPr>
          <p:cNvPr id="291" name="Google Shape;291;g329d8b162a9_3_35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1d626d3fe2_0_236: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31d626d3fe2_0_23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Elicit this from the group.</a:t>
            </a:r>
            <a:endParaRPr/>
          </a:p>
          <a:p>
            <a:pPr marL="0" lvl="0" indent="0" algn="l" rtl="0">
              <a:spcBef>
                <a:spcPts val="0"/>
              </a:spcBef>
              <a:spcAft>
                <a:spcPts val="0"/>
              </a:spcAft>
              <a:buNone/>
            </a:pPr>
            <a:endParaRPr/>
          </a:p>
          <a:p>
            <a:pPr marL="0" lvl="0" indent="0" algn="l" rtl="0">
              <a:spcBef>
                <a:spcPts val="0"/>
              </a:spcBef>
              <a:spcAft>
                <a:spcPts val="0"/>
              </a:spcAft>
              <a:buNone/>
            </a:pPr>
            <a:r>
              <a:rPr lang="en-US"/>
              <a:t>What are the benefits of returning your child’s “serve?”  What are the benefits for YOU as a parent?</a:t>
            </a:r>
            <a:endParaRPr/>
          </a:p>
        </p:txBody>
      </p:sp>
      <p:sp>
        <p:nvSpPr>
          <p:cNvPr id="301" name="Google Shape;301;g31d626d3fe2_0_23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29d8b162a9_3_0:notes"/>
          <p:cNvSpPr>
            <a:spLocks noGrp="1" noRot="1" noChangeAspect="1"/>
          </p:cNvSpPr>
          <p:nvPr>
            <p:ph type="sldImg" idx="2"/>
          </p:nvPr>
        </p:nvSpPr>
        <p:spPr>
          <a:xfrm>
            <a:off x="914400" y="857250"/>
            <a:ext cx="73152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329d8b162a9_3_0:notes"/>
          <p:cNvSpPr txBox="1">
            <a:spLocks noGrp="1"/>
          </p:cNvSpPr>
          <p:nvPr>
            <p:ph type="body" idx="1"/>
          </p:nvPr>
        </p:nvSpPr>
        <p:spPr>
          <a:xfrm>
            <a:off x="914400" y="3300413"/>
            <a:ext cx="7315200" cy="27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https://www.youtube.com/watch?v=KNrnZag17Ek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skill is the foundation of all early childhood EBTs. We are teaching not only a positive engagement strategy, but we are teaching caregivers to read their child, understand and empathize, and respond more effectively.  This strategy is key not only in the relationship, but also in speech development and learning other developmental skills.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Does anyone do this already with families?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Let’s watch the video.</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AFTER:  What stood out to you here?  Which aspects would be compelling to your patients? Which aspects would be a challenge, or aversive? Any angles you think would help caregivers be open to trying this?</a:t>
            </a:r>
            <a:endParaRPr/>
          </a:p>
        </p:txBody>
      </p:sp>
      <p:sp>
        <p:nvSpPr>
          <p:cNvPr id="310" name="Google Shape;310;g329d8b162a9_3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1d626d3fe2_0_330: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31d626d3fe2_0_3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Ask parents to complete this </a:t>
            </a:r>
            <a:endParaRPr/>
          </a:p>
        </p:txBody>
      </p:sp>
      <p:sp>
        <p:nvSpPr>
          <p:cNvPr id="320" name="Google Shape;320;g31d626d3fe2_0_33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1d626d3fe2_0_366: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31d626d3fe2_0_36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31d626d3fe2_0_36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1d626d3fe2_0_388: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31d626d3fe2_0_38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g31d626d3fe2_0_38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1d626d3fe2_0_400: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31d626d3fe2_0_40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would you choose?</a:t>
            </a:r>
            <a:endParaRPr/>
          </a:p>
        </p:txBody>
      </p:sp>
      <p:sp>
        <p:nvSpPr>
          <p:cNvPr id="361" name="Google Shape;361;g31d626d3fe2_0_40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1d626d3fe2_0_482: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31d626d3fe2_0_48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latin typeface="Arial"/>
                <a:ea typeface="Arial"/>
                <a:cs typeface="Arial"/>
                <a:sym typeface="Arial"/>
              </a:rPr>
              <a:t>Introduction: </a:t>
            </a:r>
            <a:r>
              <a:rPr lang="en-US" sz="1800" b="0" i="1" u="none" strike="noStrike">
                <a:latin typeface="Arial"/>
                <a:ea typeface="Arial"/>
                <a:cs typeface="Arial"/>
                <a:sym typeface="Arial"/>
              </a:rPr>
              <a:t>“We are going to start using the principle of positive reinforcement to increase positive</a:t>
            </a:r>
            <a:endParaRPr/>
          </a:p>
          <a:p>
            <a:pPr marL="0" lvl="0" indent="0" algn="l" rtl="0">
              <a:spcBef>
                <a:spcPts val="0"/>
              </a:spcBef>
              <a:spcAft>
                <a:spcPts val="0"/>
              </a:spcAft>
              <a:buNone/>
            </a:pPr>
            <a:r>
              <a:rPr lang="en-US" sz="1800" b="0" i="1" u="none" strike="noStrike">
                <a:latin typeface="Arial"/>
                <a:ea typeface="Arial"/>
                <a:cs typeface="Arial"/>
                <a:sym typeface="Arial"/>
              </a:rPr>
              <a:t>behaviors and help your child learn new skills.”</a:t>
            </a:r>
            <a:endParaRPr/>
          </a:p>
          <a:p>
            <a:pPr marL="0" lvl="0" indent="0" algn="l" rtl="0">
              <a:spcBef>
                <a:spcPts val="0"/>
              </a:spcBef>
              <a:spcAft>
                <a:spcPts val="0"/>
              </a:spcAft>
              <a:buNone/>
            </a:pPr>
            <a:r>
              <a:rPr lang="en-US" sz="1800" b="0" i="0" u="none" strike="noStrike">
                <a:latin typeface="Montserrat Medium"/>
                <a:ea typeface="Montserrat Medium"/>
                <a:cs typeface="Montserrat Medium"/>
                <a:sym typeface="Montserrat Medium"/>
              </a:rPr>
              <a:t>B. </a:t>
            </a:r>
            <a:r>
              <a:rPr lang="en-US" sz="1800" b="0" i="0" u="none" strike="noStrike">
                <a:latin typeface="Arial"/>
                <a:ea typeface="Arial"/>
                <a:cs typeface="Arial"/>
                <a:sym typeface="Arial"/>
              </a:rPr>
              <a:t>Discuss 3 important points about rewarding/praising behavior:</a:t>
            </a:r>
            <a:endParaRPr/>
          </a:p>
          <a:p>
            <a:pPr marL="0" lvl="0" indent="0" algn="l" rtl="0">
              <a:spcBef>
                <a:spcPts val="0"/>
              </a:spcBef>
              <a:spcAft>
                <a:spcPts val="0"/>
              </a:spcAft>
              <a:buNone/>
            </a:pPr>
            <a:r>
              <a:rPr lang="en-US" sz="1800" b="0" i="0" u="none" strike="noStrike">
                <a:latin typeface="Arial"/>
                <a:ea typeface="Arial"/>
                <a:cs typeface="Arial"/>
                <a:sym typeface="Arial"/>
              </a:rPr>
              <a:t>1. </a:t>
            </a:r>
            <a:r>
              <a:rPr lang="en-US" sz="1800" b="0" i="1" u="none" strike="noStrike">
                <a:latin typeface="Arial"/>
                <a:ea typeface="Arial"/>
                <a:cs typeface="Arial"/>
                <a:sym typeface="Arial"/>
              </a:rPr>
              <a:t>“Good behavior only continues as long as it is noticed. Think about how you feel if you go out of your</a:t>
            </a:r>
            <a:endParaRPr/>
          </a:p>
          <a:p>
            <a:pPr marL="0" lvl="0" indent="0" algn="l" rtl="0">
              <a:spcBef>
                <a:spcPts val="0"/>
              </a:spcBef>
              <a:spcAft>
                <a:spcPts val="0"/>
              </a:spcAft>
              <a:buNone/>
            </a:pPr>
            <a:r>
              <a:rPr lang="en-US" sz="1800" b="0" i="1" u="none" strike="noStrike">
                <a:latin typeface="Arial"/>
                <a:ea typeface="Arial"/>
                <a:cs typeface="Arial"/>
                <a:sym typeface="Arial"/>
              </a:rPr>
              <a:t>way to make a really nice dinner for your friends and no one says anything about it. How likely will you</a:t>
            </a:r>
            <a:endParaRPr/>
          </a:p>
          <a:p>
            <a:pPr marL="0" lvl="0" indent="0" algn="l" rtl="0">
              <a:spcBef>
                <a:spcPts val="0"/>
              </a:spcBef>
              <a:spcAft>
                <a:spcPts val="0"/>
              </a:spcAft>
              <a:buNone/>
            </a:pPr>
            <a:r>
              <a:rPr lang="en-US" sz="1800" b="0" i="1" u="none" strike="noStrike">
                <a:latin typeface="Arial"/>
                <a:ea typeface="Arial"/>
                <a:cs typeface="Arial"/>
                <a:sym typeface="Arial"/>
              </a:rPr>
              <a:t>be to do that again?”</a:t>
            </a:r>
            <a:endParaRPr/>
          </a:p>
          <a:p>
            <a:pPr marL="0" lvl="0" indent="0" algn="l" rtl="0">
              <a:spcBef>
                <a:spcPts val="0"/>
              </a:spcBef>
              <a:spcAft>
                <a:spcPts val="0"/>
              </a:spcAft>
              <a:buNone/>
            </a:pPr>
            <a:r>
              <a:rPr lang="en-US" sz="1800" b="0" i="0" u="none" strike="noStrike">
                <a:latin typeface="Arial"/>
                <a:ea typeface="Arial"/>
                <a:cs typeface="Arial"/>
                <a:sym typeface="Arial"/>
              </a:rPr>
              <a:t>2. Consistent: </a:t>
            </a:r>
            <a:r>
              <a:rPr lang="en-US" sz="1800" b="0" i="1" u="none" strike="noStrike">
                <a:latin typeface="Arial"/>
                <a:ea typeface="Arial"/>
                <a:cs typeface="Arial"/>
                <a:sym typeface="Arial"/>
              </a:rPr>
              <a:t>“If you want to teach a new behavior, reinforcement need to happen EVERY TIME. It can be</a:t>
            </a:r>
            <a:endParaRPr/>
          </a:p>
          <a:p>
            <a:pPr marL="0" lvl="0" indent="0" algn="l" rtl="0">
              <a:spcBef>
                <a:spcPts val="0"/>
              </a:spcBef>
              <a:spcAft>
                <a:spcPts val="0"/>
              </a:spcAft>
              <a:buNone/>
            </a:pPr>
            <a:r>
              <a:rPr lang="en-US" sz="1800" b="0" i="1" u="none" strike="noStrike">
                <a:latin typeface="Arial"/>
                <a:ea typeface="Arial"/>
                <a:cs typeface="Arial"/>
                <a:sym typeface="Arial"/>
              </a:rPr>
              <a:t>less frequent after your child has really learned these new skills.”</a:t>
            </a:r>
            <a:endParaRPr/>
          </a:p>
          <a:p>
            <a:pPr marL="0" lvl="0" indent="0" algn="l" rtl="0">
              <a:spcBef>
                <a:spcPts val="0"/>
              </a:spcBef>
              <a:spcAft>
                <a:spcPts val="0"/>
              </a:spcAft>
              <a:buNone/>
            </a:pPr>
            <a:r>
              <a:rPr lang="en-US" sz="1800" b="0" i="0" u="none" strike="noStrike">
                <a:latin typeface="Arial"/>
                <a:ea typeface="Arial"/>
                <a:cs typeface="Arial"/>
                <a:sym typeface="Arial"/>
              </a:rPr>
              <a:t>3. </a:t>
            </a:r>
            <a:r>
              <a:rPr lang="en-US" sz="1800" b="0" i="1" u="none" strike="noStrike">
                <a:latin typeface="Arial"/>
                <a:ea typeface="Arial"/>
                <a:cs typeface="Arial"/>
                <a:sym typeface="Arial"/>
              </a:rPr>
              <a:t>Immediate: “It needs to occur in the moment at the same time as the behavior is happening, otherwise,</a:t>
            </a:r>
            <a:endParaRPr/>
          </a:p>
          <a:p>
            <a:pPr marL="0" lvl="0" indent="0" algn="l" rtl="0">
              <a:spcBef>
                <a:spcPts val="0"/>
              </a:spcBef>
              <a:spcAft>
                <a:spcPts val="0"/>
              </a:spcAft>
              <a:buNone/>
            </a:pPr>
            <a:r>
              <a:rPr lang="en-US" sz="1800" b="0" i="1" u="none" strike="noStrike">
                <a:latin typeface="Arial"/>
                <a:ea typeface="Arial"/>
                <a:cs typeface="Arial"/>
                <a:sym typeface="Arial"/>
              </a:rPr>
              <a:t>the connection between the behavior and the positive attention is lost.”</a:t>
            </a:r>
            <a:endParaRPr/>
          </a:p>
          <a:p>
            <a:pPr marL="0" lvl="0" indent="0" algn="l" rtl="0">
              <a:spcBef>
                <a:spcPts val="0"/>
              </a:spcBef>
              <a:spcAft>
                <a:spcPts val="0"/>
              </a:spcAft>
              <a:buNone/>
            </a:pPr>
            <a:r>
              <a:rPr lang="en-US" sz="1800" b="0" i="0" u="none" strike="noStrike">
                <a:latin typeface="Arial"/>
                <a:ea typeface="Arial"/>
                <a:cs typeface="Arial"/>
                <a:sym typeface="Arial"/>
              </a:rPr>
              <a:t>4. New behaviors need to be shaped:</a:t>
            </a:r>
            <a:endParaRPr/>
          </a:p>
          <a:p>
            <a:pPr marL="0" lvl="0" indent="0" algn="l" rtl="0">
              <a:spcBef>
                <a:spcPts val="0"/>
              </a:spcBef>
              <a:spcAft>
                <a:spcPts val="0"/>
              </a:spcAft>
              <a:buNone/>
            </a:pPr>
            <a:r>
              <a:rPr lang="en-US" sz="1800" b="0" i="0" u="none" strike="noStrike">
                <a:latin typeface="Arial"/>
                <a:ea typeface="Arial"/>
                <a:cs typeface="Arial"/>
                <a:sym typeface="Arial"/>
              </a:rPr>
              <a:t>a. </a:t>
            </a:r>
            <a:r>
              <a:rPr lang="en-US" sz="1800" b="0" i="1" u="none" strike="noStrike">
                <a:latin typeface="Arial"/>
                <a:ea typeface="Arial"/>
                <a:cs typeface="Arial"/>
                <a:sym typeface="Arial"/>
              </a:rPr>
              <a:t>“Reward small behaviors that come closer and closer to the exact behavior you want your</a:t>
            </a:r>
            <a:endParaRPr/>
          </a:p>
          <a:p>
            <a:pPr marL="0" lvl="0" indent="0" algn="l" rtl="0">
              <a:spcBef>
                <a:spcPts val="0"/>
              </a:spcBef>
              <a:spcAft>
                <a:spcPts val="0"/>
              </a:spcAft>
              <a:buNone/>
            </a:pPr>
            <a:r>
              <a:rPr lang="en-US" sz="1800" b="0" i="1" u="none" strike="noStrike">
                <a:latin typeface="Arial"/>
                <a:ea typeface="Arial"/>
                <a:cs typeface="Arial"/>
                <a:sym typeface="Arial"/>
              </a:rPr>
              <a:t>child to learn.”</a:t>
            </a:r>
            <a:endParaRPr/>
          </a:p>
          <a:p>
            <a:pPr marL="0" lvl="0" indent="0" algn="l" rtl="0">
              <a:spcBef>
                <a:spcPts val="0"/>
              </a:spcBef>
              <a:spcAft>
                <a:spcPts val="0"/>
              </a:spcAft>
              <a:buNone/>
            </a:pPr>
            <a:r>
              <a:rPr lang="en-US" sz="1800" b="0" i="0" u="none" strike="noStrike">
                <a:latin typeface="Arial"/>
                <a:ea typeface="Arial"/>
                <a:cs typeface="Arial"/>
                <a:sym typeface="Arial"/>
              </a:rPr>
              <a:t>b. </a:t>
            </a:r>
            <a:r>
              <a:rPr lang="en-US" sz="1800" b="0" i="1" u="none" strike="noStrike">
                <a:latin typeface="Arial"/>
                <a:ea typeface="Arial"/>
                <a:cs typeface="Arial"/>
                <a:sym typeface="Arial"/>
              </a:rPr>
              <a:t>“Recall your child learning to walk. You laughed, applauded with pulling up, cruising, and first</a:t>
            </a:r>
            <a:endParaRPr/>
          </a:p>
          <a:p>
            <a:pPr marL="0" lvl="0" indent="0" algn="l" rtl="0">
              <a:spcBef>
                <a:spcPts val="0"/>
              </a:spcBef>
              <a:spcAft>
                <a:spcPts val="0"/>
              </a:spcAft>
              <a:buNone/>
            </a:pPr>
            <a:r>
              <a:rPr lang="en-US" sz="1800" b="0" i="1" u="none" strike="noStrike">
                <a:latin typeface="Arial"/>
                <a:ea typeface="Arial"/>
                <a:cs typeface="Arial"/>
                <a:sym typeface="Arial"/>
              </a:rPr>
              <a:t>steps rather than waiting until he walked across the room.”</a:t>
            </a:r>
            <a:endParaRPr/>
          </a:p>
          <a:p>
            <a:pPr marL="0" lvl="0" indent="0" algn="l" rtl="0">
              <a:spcBef>
                <a:spcPts val="0"/>
              </a:spcBef>
              <a:spcAft>
                <a:spcPts val="0"/>
              </a:spcAft>
              <a:buNone/>
            </a:pPr>
            <a:r>
              <a:rPr lang="en-US" sz="1800" b="0" i="0" u="none" strike="noStrike">
                <a:latin typeface="Arial"/>
                <a:ea typeface="Arial"/>
                <a:cs typeface="Arial"/>
                <a:sym typeface="Arial"/>
              </a:rPr>
              <a:t>c. Example: </a:t>
            </a:r>
            <a:r>
              <a:rPr lang="en-US" sz="1800" b="0" i="1" u="none" strike="noStrike">
                <a:latin typeface="Arial"/>
                <a:ea typeface="Arial"/>
                <a:cs typeface="Arial"/>
                <a:sym typeface="Arial"/>
              </a:rPr>
              <a:t>“If goal is getting dressed independently, praise each step of this (putting on shirt,</a:t>
            </a:r>
            <a:endParaRPr/>
          </a:p>
          <a:p>
            <a:pPr marL="0" lvl="0" indent="0" algn="l" rtl="0">
              <a:spcBef>
                <a:spcPts val="0"/>
              </a:spcBef>
              <a:spcAft>
                <a:spcPts val="0"/>
              </a:spcAft>
              <a:buNone/>
            </a:pPr>
            <a:r>
              <a:rPr lang="en-US" sz="1800" b="0" i="1" u="none" strike="noStrike">
                <a:latin typeface="Arial"/>
                <a:ea typeface="Arial"/>
                <a:cs typeface="Arial"/>
                <a:sym typeface="Arial"/>
              </a:rPr>
              <a:t>socks, etc), rather than waiting until they are completely dressed to praise.”</a:t>
            </a:r>
            <a:endParaRPr/>
          </a:p>
        </p:txBody>
      </p:sp>
      <p:sp>
        <p:nvSpPr>
          <p:cNvPr id="371" name="Google Shape;371;g31d626d3fe2_0_48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1d626d3fe2_0_356: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31d626d3fe2_0_35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457200" lvl="0" indent="-381000" algn="l" rtl="0">
              <a:lnSpc>
                <a:spcPct val="125000"/>
              </a:lnSpc>
              <a:spcBef>
                <a:spcPts val="0"/>
              </a:spcBef>
              <a:spcAft>
                <a:spcPts val="0"/>
              </a:spcAft>
              <a:buClr>
                <a:schemeClr val="dk1"/>
              </a:buClr>
              <a:buSzPts val="2400"/>
              <a:buChar char="●"/>
            </a:pPr>
            <a:r>
              <a:rPr lang="en-US" sz="1600" b="1">
                <a:latin typeface="Montserrat"/>
                <a:ea typeface="Montserrat"/>
                <a:cs typeface="Montserrat"/>
                <a:sym typeface="Montserrat"/>
              </a:rPr>
              <a:t>Review the FAST-E Snapshot Handout: </a:t>
            </a:r>
            <a:r>
              <a:rPr lang="en-US" sz="1300" u="sng">
                <a:hlinkClick r:id="rId3"/>
              </a:rPr>
              <a:t>fast-e-caregiver-snapshot.pdf</a:t>
            </a:r>
            <a:endParaRPr/>
          </a:p>
          <a:p>
            <a:pPr marL="0" lvl="0" indent="0" algn="l" rtl="0">
              <a:lnSpc>
                <a:spcPct val="125000"/>
              </a:lnSpc>
              <a:spcBef>
                <a:spcPts val="0"/>
              </a:spcBef>
              <a:spcAft>
                <a:spcPts val="0"/>
              </a:spcAft>
              <a:buNone/>
            </a:pPr>
            <a:endParaRPr/>
          </a:p>
          <a:p>
            <a:pPr marL="0" lvl="0" indent="0" algn="l" rtl="0">
              <a:spcBef>
                <a:spcPts val="0"/>
              </a:spcBef>
              <a:spcAft>
                <a:spcPts val="0"/>
              </a:spcAft>
              <a:buNone/>
            </a:pPr>
            <a:r>
              <a:rPr lang="en-US"/>
              <a:t>Serve and Return</a:t>
            </a:r>
            <a:endParaRPr/>
          </a:p>
          <a:p>
            <a:pPr marL="0" lvl="0" indent="0" algn="l" rtl="0">
              <a:spcBef>
                <a:spcPts val="0"/>
              </a:spcBef>
              <a:spcAft>
                <a:spcPts val="0"/>
              </a:spcAft>
              <a:buNone/>
            </a:pPr>
            <a:endParaRPr/>
          </a:p>
        </p:txBody>
      </p:sp>
      <p:sp>
        <p:nvSpPr>
          <p:cNvPr id="380" name="Google Shape;380;g31d626d3fe2_0_35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5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What success did you have with Serve and Return?  What did you notice?  How did it feel?</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Who can share a success story to start us off?</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Later: Who ran into challenges?</a:t>
            </a:r>
            <a:endParaRPr/>
          </a:p>
          <a:p>
            <a:pPr marL="0" lvl="0" indent="0" algn="l" rtl="0">
              <a:spcBef>
                <a:spcPts val="0"/>
              </a:spcBef>
              <a:spcAft>
                <a:spcPts val="0"/>
              </a:spcAft>
              <a:buNone/>
            </a:pPr>
            <a:endParaRPr/>
          </a:p>
        </p:txBody>
      </p:sp>
      <p:sp>
        <p:nvSpPr>
          <p:cNvPr id="394" name="Google Shape;394;p1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1d626d3fe2_0_512: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31d626d3fe2_0_5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Adults need to learn to not take emotions personal and look at expression in a way that child is trying to communicate some need or want</a:t>
            </a:r>
            <a:endParaRPr/>
          </a:p>
        </p:txBody>
      </p:sp>
      <p:sp>
        <p:nvSpPr>
          <p:cNvPr id="404" name="Google Shape;404;g31d626d3fe2_0_51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1d626d3fe2_0_520: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31d626d3fe2_0_5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t>group leader provide some examples:  “it looks like you are feeling angry!”; allow your child to agree or disagree and open communication</a:t>
            </a:r>
            <a:endParaRPr/>
          </a:p>
        </p:txBody>
      </p:sp>
      <p:sp>
        <p:nvSpPr>
          <p:cNvPr id="413" name="Google Shape;413;g31d626d3fe2_0_52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1d626d3fe2_0_536: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31d626d3fe2_0_53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g31d626d3fe2_0_53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1d626d3fe2_0_528: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31d626d3fe2_0_5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g31d626d3fe2_0_52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4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1d626d3fe2_0_608: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31d626d3fe2_0_60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31d626d3fe2_0_60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1d626d3fe2_0_617: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31d626d3fe2_0_6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kids are most escalated they usually do not want to be touched at all.  Soothing may be accepted better as they start to cool down.</a:t>
            </a:r>
            <a:endParaRPr/>
          </a:p>
        </p:txBody>
      </p:sp>
      <p:sp>
        <p:nvSpPr>
          <p:cNvPr id="467" name="Google Shape;467;g31d626d3fe2_0_61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1d626d3fe2_0_503: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31d626d3fe2_0_50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g31d626d3fe2_0_50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3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Share a success from Serve and return or special time</a:t>
            </a:r>
            <a:endParaRPr/>
          </a:p>
        </p:txBody>
      </p:sp>
      <p:sp>
        <p:nvSpPr>
          <p:cNvPr id="492" name="Google Shape;492;p3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5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02" name="Google Shape;502;p5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1d626d3fe2_0_634: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g31d626d3fe2_0_63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Have you noticed what triggers your child?  Any patterns?  Can you predict a “meltdown”?  How can you distract or make a plan?</a:t>
            </a:r>
            <a:endParaRPr/>
          </a:p>
          <a:p>
            <a:pPr marL="0" lvl="0" indent="0" algn="l" rtl="0">
              <a:spcBef>
                <a:spcPts val="0"/>
              </a:spcBef>
              <a:spcAft>
                <a:spcPts val="0"/>
              </a:spcAft>
              <a:buNone/>
            </a:pPr>
            <a:endParaRPr/>
          </a:p>
        </p:txBody>
      </p:sp>
      <p:sp>
        <p:nvSpPr>
          <p:cNvPr id="511" name="Google Shape;511;g31d626d3fe2_0_63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1d626d3fe2_0_643: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g31d626d3fe2_0_64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g31d626d3fe2_0_64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31d626d3fe2_0_652: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31d626d3fe2_0_65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recommending having two strategies prepared…</a:t>
            </a:r>
            <a:endParaRPr/>
          </a:p>
        </p:txBody>
      </p:sp>
      <p:sp>
        <p:nvSpPr>
          <p:cNvPr id="532" name="Google Shape;532;g31d626d3fe2_0_65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1d626d3fe2_0_661: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31d626d3fe2_0_66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do you keep yourself calm and from feeling pressured from others or the environment?</a:t>
            </a:r>
            <a:endParaRPr/>
          </a:p>
        </p:txBody>
      </p:sp>
      <p:sp>
        <p:nvSpPr>
          <p:cNvPr id="541" name="Google Shape;541;g31d626d3fe2_0_66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31d626d3fe2_0_670: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31d626d3fe2_0_67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Share in group or jot some ideas down.  Practice and being prepared will make a big difference in confidence and ability.</a:t>
            </a:r>
            <a:endParaRPr/>
          </a:p>
        </p:txBody>
      </p:sp>
      <p:sp>
        <p:nvSpPr>
          <p:cNvPr id="550" name="Google Shape;550;g31d626d3fe2_0_67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1d626d3fe2_0_686: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g31d626d3fe2_0_68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a:t>Sometimes parents reward or “give in” to avoid confrontation or dealing with it and to reassure their own emotions of guilt or feeling badly about children being dysregulated</a:t>
            </a:r>
            <a:endParaRPr/>
          </a:p>
        </p:txBody>
      </p:sp>
      <p:sp>
        <p:nvSpPr>
          <p:cNvPr id="559" name="Google Shape;559;g31d626d3fe2_0_68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0" name="Google Shape;150;p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5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a:p>
        </p:txBody>
      </p:sp>
      <p:sp>
        <p:nvSpPr>
          <p:cNvPr id="568" name="Google Shape;568;p5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2f001a49b9_0_0:notes"/>
          <p:cNvSpPr txBox="1">
            <a:spLocks noGrp="1"/>
          </p:cNvSpPr>
          <p:nvPr>
            <p:ph type="body" idx="1"/>
          </p:nvPr>
        </p:nvSpPr>
        <p:spPr>
          <a:xfrm>
            <a:off x="914400" y="3300413"/>
            <a:ext cx="7315200" cy="27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Alert parents that there is a Tips &amp; Tricks sheet that looks like this. They can refer to this for more ideas to solve specific tantrum problems.</a:t>
            </a:r>
            <a:endParaRPr/>
          </a:p>
        </p:txBody>
      </p:sp>
      <p:sp>
        <p:nvSpPr>
          <p:cNvPr id="576" name="Google Shape;576;g32f001a49b9_0_0:notes"/>
          <p:cNvSpPr>
            <a:spLocks noGrp="1" noRot="1" noChangeAspect="1"/>
          </p:cNvSpPr>
          <p:nvPr>
            <p:ph type="sldImg" idx="2"/>
          </p:nvPr>
        </p:nvSpPr>
        <p:spPr>
          <a:xfrm>
            <a:off x="914400" y="857250"/>
            <a:ext cx="73152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31d626d3fe2_0_695: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g31d626d3fe2_0_69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a:p>
        </p:txBody>
      </p:sp>
      <p:sp>
        <p:nvSpPr>
          <p:cNvPr id="583" name="Google Shape;583;g31d626d3fe2_0_69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1d626d3fe2_0_720: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g31d626d3fe2_0_7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a:p>
        </p:txBody>
      </p:sp>
      <p:sp>
        <p:nvSpPr>
          <p:cNvPr id="592" name="Google Shape;592;g31d626d3fe2_0_72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31d626d3fe2_0_776: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g31d626d3fe2_0_77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a:p>
        </p:txBody>
      </p:sp>
      <p:sp>
        <p:nvSpPr>
          <p:cNvPr id="602" name="Google Shape;602;g31d626d3fe2_0_77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6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6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32fee695921_0_19: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32fee695921_0_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was a “win” this week?  What was a challenge and how did you manage this?</a:t>
            </a:r>
            <a:endParaRPr/>
          </a:p>
        </p:txBody>
      </p:sp>
      <p:sp>
        <p:nvSpPr>
          <p:cNvPr id="616" name="Google Shape;616;g32fee695921_0_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7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7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Again, offer choices that still meet parents goal</a:t>
            </a:r>
            <a:endParaRPr/>
          </a:p>
        </p:txBody>
      </p:sp>
      <p:sp>
        <p:nvSpPr>
          <p:cNvPr id="626" name="Google Shape;626;p7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8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you find yourself saying “BUT,” stop.  You’re able to un</a:t>
            </a:r>
            <a:endParaRPr/>
          </a:p>
        </p:txBody>
      </p:sp>
      <p:sp>
        <p:nvSpPr>
          <p:cNvPr id="635" name="Google Shape;635;p8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1d626d3fe2_0_797: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g31d626d3fe2_0_79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g31d626d3fe2_0_79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Note, the program will not change your child’s temperament altogether, or get rid of ADHD.</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We may decide together that you want or need more support than this program, and I will help you determine what that additional help might be.</a:t>
            </a:r>
            <a:endParaRPr/>
          </a:p>
          <a:p>
            <a:pPr marL="0" marR="0" lvl="0" indent="0" algn="l" rtl="0">
              <a:lnSpc>
                <a:spcPct val="100000"/>
              </a:lnSpc>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sz="1800" b="0" i="0" u="none" strike="noStrike">
                <a:latin typeface="Arial"/>
                <a:ea typeface="Arial"/>
                <a:cs typeface="Arial"/>
                <a:sym typeface="Arial"/>
              </a:rPr>
              <a:t>1. Evidence-based skills</a:t>
            </a:r>
            <a:endParaRPr/>
          </a:p>
          <a:p>
            <a:pPr marL="0" lvl="0" indent="0" algn="l" rtl="0">
              <a:spcBef>
                <a:spcPts val="0"/>
              </a:spcBef>
              <a:spcAft>
                <a:spcPts val="0"/>
              </a:spcAft>
              <a:buNone/>
            </a:pPr>
            <a:r>
              <a:rPr lang="en-US" sz="1800" b="0" i="0" u="none" strike="noStrike">
                <a:latin typeface="Arial"/>
                <a:ea typeface="Arial"/>
                <a:cs typeface="Arial"/>
                <a:sym typeface="Arial"/>
              </a:rPr>
              <a:t>a. </a:t>
            </a:r>
            <a:r>
              <a:rPr lang="en-US" sz="1800" b="0" i="1" u="none" strike="noStrike">
                <a:latin typeface="Arial"/>
                <a:ea typeface="Arial"/>
                <a:cs typeface="Arial"/>
                <a:sym typeface="Arial"/>
              </a:rPr>
              <a:t>“The skills we will practice are part of “well-established” treatments for kids with disruptive</a:t>
            </a:r>
            <a:endParaRPr/>
          </a:p>
          <a:p>
            <a:pPr marL="0" lvl="0" indent="0" algn="l" rtl="0">
              <a:spcBef>
                <a:spcPts val="0"/>
              </a:spcBef>
              <a:spcAft>
                <a:spcPts val="0"/>
              </a:spcAft>
              <a:buNone/>
            </a:pPr>
            <a:r>
              <a:rPr lang="en-US" sz="1800" b="0" i="1" u="none" strike="noStrike">
                <a:latin typeface="Arial"/>
                <a:ea typeface="Arial"/>
                <a:cs typeface="Arial"/>
                <a:sym typeface="Arial"/>
              </a:rPr>
              <a:t>behaviors and come from programs that are found by research to be effective.”</a:t>
            </a:r>
            <a:endParaRPr/>
          </a:p>
          <a:p>
            <a:pPr marL="0" lvl="0" indent="0" algn="l" rtl="0">
              <a:spcBef>
                <a:spcPts val="0"/>
              </a:spcBef>
              <a:spcAft>
                <a:spcPts val="0"/>
              </a:spcAft>
              <a:buNone/>
            </a:pPr>
            <a:r>
              <a:rPr lang="en-US" sz="1800" b="0" i="0" u="none" strike="noStrike">
                <a:latin typeface="Arial"/>
                <a:ea typeface="Arial"/>
                <a:cs typeface="Arial"/>
                <a:sym typeface="Arial"/>
              </a:rPr>
              <a:t>b. This type of treatment is called Parent Behavior Management Training</a:t>
            </a:r>
            <a:endParaRPr/>
          </a:p>
          <a:p>
            <a:pPr marL="0" lvl="0" indent="0" algn="l" rtl="0">
              <a:spcBef>
                <a:spcPts val="0"/>
              </a:spcBef>
              <a:spcAft>
                <a:spcPts val="0"/>
              </a:spcAft>
              <a:buNone/>
            </a:pPr>
            <a:r>
              <a:rPr lang="en-US" sz="1800" b="0" i="0" u="none" strike="noStrike">
                <a:latin typeface="Arial"/>
                <a:ea typeface="Arial"/>
                <a:cs typeface="Arial"/>
                <a:sym typeface="Arial"/>
              </a:rPr>
              <a:t>2. What to expect</a:t>
            </a:r>
            <a:endParaRPr/>
          </a:p>
          <a:p>
            <a:pPr marL="0" lvl="0" indent="0" algn="l" rtl="0">
              <a:spcBef>
                <a:spcPts val="0"/>
              </a:spcBef>
              <a:spcAft>
                <a:spcPts val="0"/>
              </a:spcAft>
              <a:buNone/>
            </a:pPr>
            <a:r>
              <a:rPr lang="en-US" sz="1800" b="0" i="0" u="none" strike="noStrike">
                <a:latin typeface="Arial"/>
                <a:ea typeface="Arial"/>
                <a:cs typeface="Arial"/>
                <a:sym typeface="Arial"/>
              </a:rPr>
              <a:t>a. Skills focus: </a:t>
            </a:r>
            <a:r>
              <a:rPr lang="en-US" sz="1800" b="0" i="1" u="none" strike="noStrike">
                <a:latin typeface="Arial"/>
                <a:ea typeface="Arial"/>
                <a:cs typeface="Arial"/>
                <a:sym typeface="Arial"/>
              </a:rPr>
              <a:t>“Each time we meet, I will introduce something new to try out with your child at</a:t>
            </a:r>
            <a:endParaRPr/>
          </a:p>
          <a:p>
            <a:pPr marL="0" lvl="0" indent="0" algn="l" rtl="0">
              <a:spcBef>
                <a:spcPts val="0"/>
              </a:spcBef>
              <a:spcAft>
                <a:spcPts val="0"/>
              </a:spcAft>
              <a:buNone/>
            </a:pPr>
            <a:r>
              <a:rPr lang="en-US" sz="1800" b="0" i="1" u="none" strike="noStrike">
                <a:latin typeface="Arial"/>
                <a:ea typeface="Arial"/>
                <a:cs typeface="Arial"/>
                <a:sym typeface="Arial"/>
              </a:rPr>
              <a:t>home, and we will troubleshoot how it went the next time we meet. This program will only work</a:t>
            </a:r>
            <a:endParaRPr/>
          </a:p>
          <a:p>
            <a:pPr marL="0" lvl="0" indent="0" algn="l" rtl="0">
              <a:spcBef>
                <a:spcPts val="0"/>
              </a:spcBef>
              <a:spcAft>
                <a:spcPts val="0"/>
              </a:spcAft>
              <a:buNone/>
            </a:pPr>
            <a:r>
              <a:rPr lang="en-US" sz="1800" b="0" i="1" u="none" strike="noStrike">
                <a:latin typeface="Arial"/>
                <a:ea typeface="Arial"/>
                <a:cs typeface="Arial"/>
                <a:sym typeface="Arial"/>
              </a:rPr>
              <a:t>if you try out the things we talk about. Each skill builds on the previous one, so they work best</a:t>
            </a:r>
            <a:endParaRPr/>
          </a:p>
          <a:p>
            <a:pPr marL="0" lvl="0" indent="0" algn="l" rtl="0">
              <a:spcBef>
                <a:spcPts val="0"/>
              </a:spcBef>
              <a:spcAft>
                <a:spcPts val="0"/>
              </a:spcAft>
              <a:buNone/>
            </a:pPr>
            <a:r>
              <a:rPr lang="en-US" sz="1800" b="0" i="1" u="none" strike="noStrike">
                <a:latin typeface="Arial"/>
                <a:ea typeface="Arial"/>
                <a:cs typeface="Arial"/>
                <a:sym typeface="Arial"/>
              </a:rPr>
              <a:t>together as a package. The more you put into working on these things outside of our meetings</a:t>
            </a:r>
            <a:endParaRPr/>
          </a:p>
          <a:p>
            <a:pPr marL="0" lvl="0" indent="0" algn="l" rtl="0">
              <a:spcBef>
                <a:spcPts val="0"/>
              </a:spcBef>
              <a:spcAft>
                <a:spcPts val="0"/>
              </a:spcAft>
              <a:buNone/>
            </a:pPr>
            <a:r>
              <a:rPr lang="en-US" sz="1800" b="0" i="1" u="none" strike="noStrike">
                <a:latin typeface="Arial"/>
                <a:ea typeface="Arial"/>
                <a:cs typeface="Arial"/>
                <a:sym typeface="Arial"/>
              </a:rPr>
              <a:t>here, the more change you will see in managing your child at home.”</a:t>
            </a:r>
            <a:endParaRPr/>
          </a:p>
          <a:p>
            <a:pPr marL="0" lvl="0" indent="0" algn="l" rtl="0">
              <a:spcBef>
                <a:spcPts val="0"/>
              </a:spcBef>
              <a:spcAft>
                <a:spcPts val="0"/>
              </a:spcAft>
              <a:buNone/>
            </a:pPr>
            <a:r>
              <a:rPr lang="en-US" sz="1800" b="0" i="0" u="none" strike="noStrike">
                <a:latin typeface="Arial"/>
                <a:ea typeface="Arial"/>
                <a:cs typeface="Arial"/>
                <a:sym typeface="Arial"/>
              </a:rPr>
              <a:t>b. </a:t>
            </a:r>
            <a:r>
              <a:rPr lang="en-US" sz="1800" b="0" i="1" u="none" strike="noStrike">
                <a:latin typeface="Arial"/>
                <a:ea typeface="Arial"/>
                <a:cs typeface="Arial"/>
                <a:sym typeface="Arial"/>
              </a:rPr>
              <a:t>“You may have already tried similar things and found they haven’t worked. However, for an</a:t>
            </a:r>
            <a:endParaRPr/>
          </a:p>
          <a:p>
            <a:pPr marL="0" lvl="0" indent="0" algn="l" rtl="0">
              <a:spcBef>
                <a:spcPts val="0"/>
              </a:spcBef>
              <a:spcAft>
                <a:spcPts val="0"/>
              </a:spcAft>
              <a:buNone/>
            </a:pPr>
            <a:r>
              <a:rPr lang="en-US" sz="1800" b="0" i="1" u="none" strike="noStrike">
                <a:latin typeface="Arial"/>
                <a:ea typeface="Arial"/>
                <a:cs typeface="Arial"/>
                <a:sym typeface="Arial"/>
              </a:rPr>
              <a:t>especially challenging child, the usual strategies need to be tweaked, and that’s something we</a:t>
            </a:r>
            <a:endParaRPr/>
          </a:p>
          <a:p>
            <a:pPr marL="0" lvl="0" indent="0" algn="l" rtl="0">
              <a:spcBef>
                <a:spcPts val="0"/>
              </a:spcBef>
              <a:spcAft>
                <a:spcPts val="0"/>
              </a:spcAft>
              <a:buNone/>
            </a:pPr>
            <a:r>
              <a:rPr lang="en-US" sz="1800" b="0" i="1" u="none" strike="noStrike">
                <a:latin typeface="Arial"/>
                <a:ea typeface="Arial"/>
                <a:cs typeface="Arial"/>
                <a:sym typeface="Arial"/>
              </a:rPr>
              <a:t>will do together. This program will give you the structure and support to practice using and</a:t>
            </a:r>
            <a:endParaRPr/>
          </a:p>
          <a:p>
            <a:pPr marL="0" lvl="0" indent="0" algn="l" rtl="0">
              <a:spcBef>
                <a:spcPts val="0"/>
              </a:spcBef>
              <a:spcAft>
                <a:spcPts val="0"/>
              </a:spcAft>
              <a:buNone/>
            </a:pPr>
            <a:r>
              <a:rPr lang="en-US" sz="1800" b="0" i="1" u="none" strike="noStrike">
                <a:latin typeface="Arial"/>
                <a:ea typeface="Arial"/>
                <a:cs typeface="Arial"/>
                <a:sym typeface="Arial"/>
              </a:rPr>
              <a:t>fine-tuning these strategies successfully.”</a:t>
            </a:r>
            <a:endParaRPr/>
          </a:p>
          <a:p>
            <a:pPr marL="0" lvl="0" indent="0" algn="l" rtl="0">
              <a:spcBef>
                <a:spcPts val="0"/>
              </a:spcBef>
              <a:spcAft>
                <a:spcPts val="0"/>
              </a:spcAft>
              <a:buNone/>
            </a:pPr>
            <a:r>
              <a:rPr lang="en-US" sz="1800" b="0" i="0" u="none" strike="noStrike">
                <a:latin typeface="Arial"/>
                <a:ea typeface="Arial"/>
                <a:cs typeface="Arial"/>
                <a:sym typeface="Arial"/>
              </a:rPr>
              <a:t>c. </a:t>
            </a:r>
            <a:r>
              <a:rPr lang="en-US" sz="1800" b="0" i="1" u="none" strike="noStrike">
                <a:latin typeface="Arial"/>
                <a:ea typeface="Arial"/>
                <a:cs typeface="Arial"/>
                <a:sym typeface="Arial"/>
              </a:rPr>
              <a:t>“Finally, I will warn you that some kids may resist new changes at home, so there will be ups and downs. Things may get worse before they start to get better.  We’ll be here to talk about it every step of the way.</a:t>
            </a:r>
            <a:endParaRPr/>
          </a:p>
        </p:txBody>
      </p:sp>
      <p:sp>
        <p:nvSpPr>
          <p:cNvPr id="159" name="Google Shape;159;p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31d626d3fe2_0_805: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g31d626d3fe2_0_80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g31d626d3fe2_0_80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2fee695921_0_28: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g32fee695921_0_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g32fee695921_0_2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3321be1903d_0_0: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g3321be1903d_0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a:p>
        </p:txBody>
      </p:sp>
      <p:sp>
        <p:nvSpPr>
          <p:cNvPr id="676" name="Google Shape;676;g3321be1903d_0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32fee695921_0_1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g32fee695921_0_15: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6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6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was a “win” this week?  What was a challenge and how did you manage this?</a:t>
            </a:r>
            <a:endParaRPr/>
          </a:p>
        </p:txBody>
      </p:sp>
      <p:sp>
        <p:nvSpPr>
          <p:cNvPr id="690" name="Google Shape;690;p6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31d626d3fe2_0_83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g31d626d3fe2_0_83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use supportive, patient language.  Give yourself and your child TIME.  Setting limits is comforting to children </a:t>
            </a:r>
            <a:endParaRPr/>
          </a:p>
        </p:txBody>
      </p:sp>
      <p:sp>
        <p:nvSpPr>
          <p:cNvPr id="700" name="Google Shape;700;g31d626d3fe2_0_83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31d626d3fe2_0_819: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31d626d3fe2_0_8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g31d626d3fe2_0_8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1d626d3fe2_0_78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g31d626d3fe2_0_78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Consider including your preschooler in making their own “big kid” chart or coloring or engaging them in the plan</a:t>
            </a:r>
            <a:endParaRPr/>
          </a:p>
        </p:txBody>
      </p:sp>
      <p:sp>
        <p:nvSpPr>
          <p:cNvPr id="718" name="Google Shape;718;g31d626d3fe2_0_78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3321be1903d_0_8: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g3321be1903d_0_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Consider including your preschooler in making their own “big kid” chart or coloring or engaging them in the plan</a:t>
            </a:r>
            <a:endParaRPr/>
          </a:p>
        </p:txBody>
      </p:sp>
      <p:sp>
        <p:nvSpPr>
          <p:cNvPr id="729" name="Google Shape;729;g3321be1903d_0_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321be1903d_0_2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g3321be1903d_0_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Consider including your preschooler in making their own “big kid” chart or coloring or engaging them in the plan</a:t>
            </a:r>
            <a:endParaRPr/>
          </a:p>
        </p:txBody>
      </p:sp>
      <p:sp>
        <p:nvSpPr>
          <p:cNvPr id="740" name="Google Shape;740;g3321be1903d_0_2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29d8b162a9_3_175:notes"/>
          <p:cNvSpPr>
            <a:spLocks noGrp="1" noRot="1" noChangeAspect="1"/>
          </p:cNvSpPr>
          <p:nvPr>
            <p:ph type="sldImg" idx="2"/>
          </p:nvPr>
        </p:nvSpPr>
        <p:spPr>
          <a:xfrm>
            <a:off x="914400" y="857250"/>
            <a:ext cx="73152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329d8b162a9_3_175:notes"/>
          <p:cNvSpPr txBox="1">
            <a:spLocks noGrp="1"/>
          </p:cNvSpPr>
          <p:nvPr>
            <p:ph type="body" idx="1"/>
          </p:nvPr>
        </p:nvSpPr>
        <p:spPr>
          <a:xfrm>
            <a:off x="914400" y="3300413"/>
            <a:ext cx="7315200" cy="27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329d8b162a9_3_175: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321be1903d_0_4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g3321be1903d_0_4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Consider including your preschooler in making their own “big kid” chart or coloring or engaging them in the plan</a:t>
            </a:r>
            <a:endParaRPr/>
          </a:p>
        </p:txBody>
      </p:sp>
      <p:sp>
        <p:nvSpPr>
          <p:cNvPr id="749" name="Google Shape;749;g3321be1903d_0_4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31d626d3fe2_0_827: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g31d626d3fe2_0_82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8" name="Google Shape;758;g31d626d3fe2_0_82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31d626d3fe2_0_844: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31d626d3fe2_0_8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g31d626d3fe2_0_84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3321be1903d_0_56: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g3321be1903d_0_5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g3321be1903d_0_5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32fee695921_0_41: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g32fee695921_0_4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Check out these bonus checkpoints if any of these topics are relevant to you.</a:t>
            </a:r>
            <a:endParaRPr/>
          </a:p>
        </p:txBody>
      </p:sp>
      <p:sp>
        <p:nvSpPr>
          <p:cNvPr id="787" name="Google Shape;787;g32fee695921_0_4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32fee695921_0_49: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g32fee695921_0_4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Check out </a:t>
            </a:r>
            <a:endParaRPr/>
          </a:p>
        </p:txBody>
      </p:sp>
      <p:sp>
        <p:nvSpPr>
          <p:cNvPr id="796" name="Google Shape;796;g32fee695921_0_4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9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p92:notes"/>
          <p:cNvSpPr>
            <a:spLocks noGrp="1" noRot="1" noChangeAspect="1"/>
          </p:cNvSpPr>
          <p:nvPr>
            <p:ph type="sldImg" idx="2"/>
          </p:nvPr>
        </p:nvSpPr>
        <p:spPr>
          <a:xfrm>
            <a:off x="2286000" y="514350"/>
            <a:ext cx="4572000" cy="25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Ask families to keep their intro to about 1 min</a:t>
            </a:r>
            <a:endParaRPr/>
          </a:p>
        </p:txBody>
      </p:sp>
      <p:sp>
        <p:nvSpPr>
          <p:cNvPr id="177" name="Google Shape;177;p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29d8b162a9_3_247:notes"/>
          <p:cNvSpPr txBox="1">
            <a:spLocks noGrp="1"/>
          </p:cNvSpPr>
          <p:nvPr>
            <p:ph type="body" idx="1"/>
          </p:nvPr>
        </p:nvSpPr>
        <p:spPr>
          <a:xfrm>
            <a:off x="914400" y="3300413"/>
            <a:ext cx="7315200" cy="27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ice breaker, ask group the question before showing the answer</a:t>
            </a:r>
            <a:endParaRPr/>
          </a:p>
        </p:txBody>
      </p:sp>
      <p:sp>
        <p:nvSpPr>
          <p:cNvPr id="185" name="Google Shape;185;g329d8b162a9_3_247:notes"/>
          <p:cNvSpPr>
            <a:spLocks noGrp="1" noRot="1" noChangeAspect="1"/>
          </p:cNvSpPr>
          <p:nvPr>
            <p:ph type="sldImg" idx="2"/>
          </p:nvPr>
        </p:nvSpPr>
        <p:spPr>
          <a:xfrm>
            <a:off x="914400" y="857250"/>
            <a:ext cx="73152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2"/>
          <p:cNvSpPr txBox="1">
            <a:spLocks noGrp="1"/>
          </p:cNvSpPr>
          <p:nvPr>
            <p:ph type="body" idx="1"/>
          </p:nvPr>
        </p:nvSpPr>
        <p:spPr>
          <a:xfrm>
            <a:off x="4267200" y="1504950"/>
            <a:ext cx="4267201" cy="4433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1" i="0" u="none" strike="noStrike" cap="none">
                <a:solidFill>
                  <a:schemeClr val="lt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body" idx="2"/>
          </p:nvPr>
        </p:nvSpPr>
        <p:spPr>
          <a:xfrm>
            <a:off x="4267200" y="1888848"/>
            <a:ext cx="426720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Montserrat Medium"/>
                <a:ea typeface="Montserrat Medium"/>
                <a:cs typeface="Montserrat Medium"/>
                <a:sym typeface="Montserrat Medium"/>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body" idx="3"/>
          </p:nvPr>
        </p:nvSpPr>
        <p:spPr>
          <a:xfrm>
            <a:off x="4267200" y="2269848"/>
            <a:ext cx="426720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Montserrat Medium"/>
                <a:ea typeface="Montserrat Medium"/>
                <a:cs typeface="Montserrat Medium"/>
                <a:sym typeface="Montserrat Medium"/>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3"/>
        <p:cNvGrpSpPr/>
        <p:nvPr/>
      </p:nvGrpSpPr>
      <p:grpSpPr>
        <a:xfrm>
          <a:off x="0" y="0"/>
          <a:ext cx="0" cy="0"/>
          <a:chOff x="0" y="0"/>
          <a:chExt cx="0" cy="0"/>
        </a:xfrm>
      </p:grpSpPr>
      <p:sp>
        <p:nvSpPr>
          <p:cNvPr id="74" name="Google Shape;74;p13"/>
          <p:cNvSpPr/>
          <p:nvPr/>
        </p:nvSpPr>
        <p:spPr>
          <a:xfrm>
            <a:off x="1534545" y="-49795"/>
            <a:ext cx="7668300" cy="2163900"/>
          </a:xfrm>
          <a:prstGeom prst="rect">
            <a:avLst/>
          </a:prstGeom>
          <a:solidFill>
            <a:srgbClr val="CBC4BC">
              <a:alpha val="298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13"/>
          <p:cNvSpPr>
            <a:spLocks noGrp="1"/>
          </p:cNvSpPr>
          <p:nvPr>
            <p:ph type="chart" idx="2"/>
          </p:nvPr>
        </p:nvSpPr>
        <p:spPr>
          <a:xfrm>
            <a:off x="2133967" y="2308634"/>
            <a:ext cx="2874900" cy="20481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rgbClr val="7A7D81"/>
              </a:buClr>
              <a:buSzPts val="2000"/>
              <a:buFont typeface="Arial"/>
              <a:buNone/>
              <a:defRPr sz="2000" b="1" i="0" u="none" strike="noStrike" cap="none">
                <a:solidFill>
                  <a:srgbClr val="7A7D81"/>
                </a:solidFill>
                <a:latin typeface="Montserrat SemiBold"/>
                <a:ea typeface="Montserrat SemiBold"/>
                <a:cs typeface="Montserrat SemiBold"/>
                <a:sym typeface="Montserrat SemiBold"/>
              </a:defRPr>
            </a:lvl1pPr>
            <a:lvl2pPr marR="0" lvl="1"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3"/>
          <p:cNvSpPr txBox="1">
            <a:spLocks noGrp="1"/>
          </p:cNvSpPr>
          <p:nvPr>
            <p:ph type="body" idx="1"/>
          </p:nvPr>
        </p:nvSpPr>
        <p:spPr>
          <a:xfrm>
            <a:off x="2133967" y="405161"/>
            <a:ext cx="2874900" cy="311100"/>
          </a:xfrm>
          <a:prstGeom prst="rect">
            <a:avLst/>
          </a:prstGeom>
          <a:noFill/>
          <a:ln>
            <a:noFill/>
          </a:ln>
        </p:spPr>
        <p:txBody>
          <a:bodyPr spcFirstLastPara="1" wrap="square" lIns="0" tIns="45700" rIns="91425" bIns="45700" anchor="t" anchorCtr="0">
            <a:noAutofit/>
          </a:bodyPr>
          <a:lstStyle>
            <a:lvl1pPr marL="457200" marR="0" lvl="0" indent="-228600" algn="l">
              <a:lnSpc>
                <a:spcPct val="90000"/>
              </a:lnSpc>
              <a:spcBef>
                <a:spcPts val="1000"/>
              </a:spcBef>
              <a:spcAft>
                <a:spcPts val="0"/>
              </a:spcAft>
              <a:buClr>
                <a:srgbClr val="007D99"/>
              </a:buClr>
              <a:buSzPts val="1400"/>
              <a:buFont typeface="Arial"/>
              <a:buNone/>
              <a:defRPr sz="1400" b="1" i="0" u="none" strike="noStrike" cap="none">
                <a:solidFill>
                  <a:srgbClr val="007D99"/>
                </a:solidFill>
                <a:latin typeface="Montserrat SemiBold"/>
                <a:ea typeface="Montserrat SemiBold"/>
                <a:cs typeface="Montserrat SemiBold"/>
                <a:sym typeface="Montserrat SemiBold"/>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3"/>
          <p:cNvSpPr>
            <a:spLocks noGrp="1"/>
          </p:cNvSpPr>
          <p:nvPr>
            <p:ph type="chart" idx="3"/>
          </p:nvPr>
        </p:nvSpPr>
        <p:spPr>
          <a:xfrm>
            <a:off x="5627444" y="2308634"/>
            <a:ext cx="2874900" cy="20481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rgbClr val="7A7D81"/>
              </a:buClr>
              <a:buSzPts val="2000"/>
              <a:buFont typeface="Arial"/>
              <a:buNone/>
              <a:defRPr sz="2000" b="1" i="0" u="none" strike="noStrike" cap="none">
                <a:solidFill>
                  <a:srgbClr val="7A7D81"/>
                </a:solidFill>
                <a:latin typeface="Montserrat SemiBold"/>
                <a:ea typeface="Montserrat SemiBold"/>
                <a:cs typeface="Montserrat SemiBold"/>
                <a:sym typeface="Montserrat SemiBold"/>
              </a:defRPr>
            </a:lvl1pPr>
            <a:lvl2pPr marR="0" lvl="1"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3"/>
          <p:cNvSpPr txBox="1">
            <a:spLocks noGrp="1"/>
          </p:cNvSpPr>
          <p:nvPr>
            <p:ph type="body" idx="4"/>
          </p:nvPr>
        </p:nvSpPr>
        <p:spPr>
          <a:xfrm>
            <a:off x="5627444" y="405161"/>
            <a:ext cx="2874900" cy="311100"/>
          </a:xfrm>
          <a:prstGeom prst="rect">
            <a:avLst/>
          </a:prstGeom>
          <a:noFill/>
          <a:ln>
            <a:noFill/>
          </a:ln>
        </p:spPr>
        <p:txBody>
          <a:bodyPr spcFirstLastPara="1" wrap="square" lIns="0" tIns="45700" rIns="91425" bIns="45700" anchor="t" anchorCtr="0">
            <a:noAutofit/>
          </a:bodyPr>
          <a:lstStyle>
            <a:lvl1pPr marL="457200" marR="0" lvl="0" indent="-228600" algn="l">
              <a:lnSpc>
                <a:spcPct val="90000"/>
              </a:lnSpc>
              <a:spcBef>
                <a:spcPts val="1000"/>
              </a:spcBef>
              <a:spcAft>
                <a:spcPts val="0"/>
              </a:spcAft>
              <a:buClr>
                <a:srgbClr val="007D99"/>
              </a:buClr>
              <a:buSzPts val="1400"/>
              <a:buFont typeface="Arial"/>
              <a:buNone/>
              <a:defRPr sz="1400" b="1" i="0" u="none" strike="noStrike" cap="none">
                <a:solidFill>
                  <a:srgbClr val="007D99"/>
                </a:solidFill>
                <a:latin typeface="Montserrat SemiBold"/>
                <a:ea typeface="Montserrat SemiBold"/>
                <a:cs typeface="Montserrat SemiBold"/>
                <a:sym typeface="Montserrat SemiBold"/>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9" name="Google Shape;79;p13"/>
          <p:cNvCxnSpPr/>
          <p:nvPr/>
        </p:nvCxnSpPr>
        <p:spPr>
          <a:xfrm>
            <a:off x="2133967" y="785428"/>
            <a:ext cx="2874900" cy="0"/>
          </a:xfrm>
          <a:prstGeom prst="straightConnector1">
            <a:avLst/>
          </a:prstGeom>
          <a:noFill/>
          <a:ln w="12700" cap="flat" cmpd="sng">
            <a:solidFill>
              <a:srgbClr val="7A7D81"/>
            </a:solidFill>
            <a:prstDash val="dot"/>
            <a:miter lim="800000"/>
            <a:headEnd type="none" w="sm" len="sm"/>
            <a:tailEnd type="none" w="sm" len="sm"/>
          </a:ln>
        </p:spPr>
      </p:cxnSp>
      <p:cxnSp>
        <p:nvCxnSpPr>
          <p:cNvPr id="80" name="Google Shape;80;p13"/>
          <p:cNvCxnSpPr/>
          <p:nvPr/>
        </p:nvCxnSpPr>
        <p:spPr>
          <a:xfrm>
            <a:off x="5619628" y="785428"/>
            <a:ext cx="2874900" cy="0"/>
          </a:xfrm>
          <a:prstGeom prst="straightConnector1">
            <a:avLst/>
          </a:prstGeom>
          <a:noFill/>
          <a:ln w="12700" cap="flat" cmpd="sng">
            <a:solidFill>
              <a:srgbClr val="7A7D81"/>
            </a:solidFill>
            <a:prstDash val="dot"/>
            <a:miter lim="800000"/>
            <a:headEnd type="none" w="sm" len="sm"/>
            <a:tailEnd type="none" w="sm" len="sm"/>
          </a:ln>
        </p:spPr>
      </p:cxnSp>
      <p:sp>
        <p:nvSpPr>
          <p:cNvPr id="81" name="Google Shape;81;p13"/>
          <p:cNvSpPr txBox="1">
            <a:spLocks noGrp="1"/>
          </p:cNvSpPr>
          <p:nvPr>
            <p:ph type="ftr" idx="11"/>
          </p:nvPr>
        </p:nvSpPr>
        <p:spPr>
          <a:xfrm>
            <a:off x="6971532" y="4767263"/>
            <a:ext cx="1172100" cy="2745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00000"/>
              </a:buClr>
              <a:buSzPts val="1400"/>
              <a:buFont typeface="Arial"/>
              <a:buNone/>
              <a:defRPr sz="1000" b="0" i="1" u="none" strike="noStrike" cap="none">
                <a:solidFill>
                  <a:srgbClr val="7A7D81"/>
                </a:solidFill>
                <a:latin typeface="Montserrat"/>
                <a:ea typeface="Montserrat"/>
                <a:cs typeface="Montserrat"/>
                <a:sym typeface="Montserrat"/>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3"/>
          <p:cNvSpPr txBox="1">
            <a:spLocks noGrp="1"/>
          </p:cNvSpPr>
          <p:nvPr>
            <p:ph type="sldNum" idx="12"/>
          </p:nvPr>
        </p:nvSpPr>
        <p:spPr>
          <a:xfrm>
            <a:off x="8143682" y="4767263"/>
            <a:ext cx="831900" cy="274500"/>
          </a:xfrm>
          <a:prstGeom prst="rect">
            <a:avLst/>
          </a:prstGeom>
          <a:noFill/>
          <a:ln>
            <a:noFill/>
          </a:ln>
        </p:spPr>
        <p:txBody>
          <a:bodyPr spcFirstLastPara="1" wrap="square" lIns="91425" tIns="45700" rIns="91425" bIns="0" anchor="b"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9pPr>
          </a:lstStyle>
          <a:p>
            <a:pPr marL="0" lvl="0" indent="0" algn="l" rtl="0">
              <a:spcBef>
                <a:spcPts val="0"/>
              </a:spcBef>
              <a:spcAft>
                <a:spcPts val="0"/>
              </a:spcAft>
              <a:buNone/>
            </a:pPr>
            <a:fld id="{00000000-1234-1234-1234-123412341234}" type="slidenum">
              <a:rPr lang="en-US"/>
              <a:t>‹#›</a:t>
            </a:fld>
            <a:endParaRPr/>
          </a:p>
        </p:txBody>
      </p:sp>
      <p:sp>
        <p:nvSpPr>
          <p:cNvPr id="83" name="Google Shape;83;p13"/>
          <p:cNvSpPr txBox="1">
            <a:spLocks noGrp="1"/>
          </p:cNvSpPr>
          <p:nvPr>
            <p:ph type="body" idx="5"/>
          </p:nvPr>
        </p:nvSpPr>
        <p:spPr>
          <a:xfrm>
            <a:off x="2133599" y="923926"/>
            <a:ext cx="2874900" cy="1190100"/>
          </a:xfrm>
          <a:prstGeom prst="rect">
            <a:avLst/>
          </a:prstGeom>
          <a:noFill/>
          <a:ln>
            <a:noFill/>
          </a:ln>
        </p:spPr>
        <p:txBody>
          <a:bodyPr spcFirstLastPara="1" wrap="square" lIns="0" tIns="0" rIns="91425" bIns="45700" anchor="t" anchorCtr="0">
            <a:noAutofit/>
          </a:bodyPr>
          <a:lstStyle>
            <a:lvl1pPr marL="457200" marR="0" lvl="0" indent="-228600" algn="l">
              <a:lnSpc>
                <a:spcPct val="140000"/>
              </a:lnSpc>
              <a:spcBef>
                <a:spcPts val="1000"/>
              </a:spcBef>
              <a:spcAft>
                <a:spcPts val="0"/>
              </a:spcAft>
              <a:buClr>
                <a:srgbClr val="7A7D81"/>
              </a:buClr>
              <a:buSzPts val="1000"/>
              <a:buFont typeface="Arial"/>
              <a:buNone/>
              <a:defRPr sz="1000" b="0" i="0" u="none" strike="noStrike" cap="none">
                <a:solidFill>
                  <a:srgbClr val="7A7D81"/>
                </a:solidFill>
                <a:latin typeface="Montserrat"/>
                <a:ea typeface="Montserrat"/>
                <a:cs typeface="Montserrat"/>
                <a:sym typeface="Montserrat"/>
              </a:defRPr>
            </a:lvl1pPr>
            <a:lvl2pPr marL="914400" marR="0" lvl="1"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3pPr>
            <a:lvl4pPr marL="1828800" marR="0" lvl="3"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4pPr>
            <a:lvl5pPr marL="2286000" marR="0" lvl="4"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body" idx="6"/>
          </p:nvPr>
        </p:nvSpPr>
        <p:spPr>
          <a:xfrm>
            <a:off x="5627074" y="923927"/>
            <a:ext cx="2867400" cy="1190100"/>
          </a:xfrm>
          <a:prstGeom prst="rect">
            <a:avLst/>
          </a:prstGeom>
          <a:noFill/>
          <a:ln>
            <a:noFill/>
          </a:ln>
        </p:spPr>
        <p:txBody>
          <a:bodyPr spcFirstLastPara="1" wrap="square" lIns="0" tIns="0" rIns="91425" bIns="45700" anchor="t" anchorCtr="0">
            <a:noAutofit/>
          </a:bodyPr>
          <a:lstStyle>
            <a:lvl1pPr marL="457200" marR="0" lvl="0" indent="-228600" algn="l">
              <a:lnSpc>
                <a:spcPct val="140000"/>
              </a:lnSpc>
              <a:spcBef>
                <a:spcPts val="1000"/>
              </a:spcBef>
              <a:spcAft>
                <a:spcPts val="0"/>
              </a:spcAft>
              <a:buClr>
                <a:srgbClr val="7A7D81"/>
              </a:buClr>
              <a:buSzPts val="1000"/>
              <a:buFont typeface="Arial"/>
              <a:buNone/>
              <a:defRPr sz="1000" b="0" i="0" u="none" strike="noStrike" cap="none">
                <a:solidFill>
                  <a:srgbClr val="7A7D8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7"/>
        <p:cNvGrpSpPr/>
        <p:nvPr/>
      </p:nvGrpSpPr>
      <p:grpSpPr>
        <a:xfrm>
          <a:off x="0" y="0"/>
          <a:ext cx="0" cy="0"/>
          <a:chOff x="0" y="0"/>
          <a:chExt cx="0" cy="0"/>
        </a:xfrm>
      </p:grpSpPr>
      <p:sp>
        <p:nvSpPr>
          <p:cNvPr id="88" name="Google Shape;88;p15"/>
          <p:cNvSpPr txBox="1">
            <a:spLocks noGrp="1"/>
          </p:cNvSpPr>
          <p:nvPr>
            <p:ph type="body" idx="1"/>
          </p:nvPr>
        </p:nvSpPr>
        <p:spPr>
          <a:xfrm>
            <a:off x="1505607" y="1200150"/>
            <a:ext cx="4724400" cy="4433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F763D"/>
              </a:buClr>
              <a:buSzPts val="2800"/>
              <a:buFont typeface="Arial"/>
              <a:buNone/>
              <a:defRPr sz="2800" b="1" i="0" u="none" strike="noStrike" cap="none">
                <a:solidFill>
                  <a:srgbClr val="FF763D"/>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body" idx="2"/>
          </p:nvPr>
        </p:nvSpPr>
        <p:spPr>
          <a:xfrm>
            <a:off x="1505607" y="1643504"/>
            <a:ext cx="5276850" cy="32904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0000"/>
              </a:lnSpc>
              <a:spcBef>
                <a:spcPts val="1000"/>
              </a:spcBef>
              <a:spcAft>
                <a:spcPts val="0"/>
              </a:spcAft>
              <a:buClr>
                <a:srgbClr val="464A4D"/>
              </a:buClr>
              <a:buSzPts val="2000"/>
              <a:buFont typeface="Arial"/>
              <a:buNone/>
              <a:defRPr sz="2000" b="0" i="0" u="none" strike="noStrike" cap="none">
                <a:solidFill>
                  <a:srgbClr val="464A4D"/>
                </a:solidFill>
                <a:latin typeface="Arial"/>
                <a:ea typeface="Arial"/>
                <a:cs typeface="Arial"/>
                <a:sym typeface="Arial"/>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6"/>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8"/>
        <p:cNvGrpSpPr/>
        <p:nvPr/>
      </p:nvGrpSpPr>
      <p:grpSpPr>
        <a:xfrm>
          <a:off x="0" y="0"/>
          <a:ext cx="0" cy="0"/>
          <a:chOff x="0" y="0"/>
          <a:chExt cx="0" cy="0"/>
        </a:xfrm>
      </p:grpSpPr>
      <p:sp>
        <p:nvSpPr>
          <p:cNvPr id="99" name="Google Shape;99;p18"/>
          <p:cNvSpPr txBox="1">
            <a:spLocks noGrp="1"/>
          </p:cNvSpPr>
          <p:nvPr>
            <p:ph type="body" idx="1"/>
          </p:nvPr>
        </p:nvSpPr>
        <p:spPr>
          <a:xfrm>
            <a:off x="1505607" y="1200150"/>
            <a:ext cx="4724400" cy="443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FF763D"/>
              </a:buClr>
              <a:buSzPts val="2800"/>
              <a:buFont typeface="Arial"/>
              <a:buNone/>
              <a:defRPr sz="2800" b="1" i="0" u="none" strike="noStrike" cap="none">
                <a:solidFill>
                  <a:srgbClr val="FF763D"/>
                </a:solidFill>
                <a:latin typeface="Montserrat Medium"/>
                <a:ea typeface="Montserrat Medium"/>
                <a:cs typeface="Montserrat Medium"/>
                <a:sym typeface="Montserrat Medium"/>
              </a:defRPr>
            </a:lvl1pPr>
            <a:lvl2pPr marL="914400" marR="0" lvl="1"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3pPr>
            <a:lvl4pPr marL="1828800" marR="0" lvl="3"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4pPr>
            <a:lvl5pPr marL="2286000" marR="0" lvl="4"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body" idx="2"/>
          </p:nvPr>
        </p:nvSpPr>
        <p:spPr>
          <a:xfrm>
            <a:off x="1505607" y="1643504"/>
            <a:ext cx="5277000" cy="3290400"/>
          </a:xfrm>
          <a:prstGeom prst="rect">
            <a:avLst/>
          </a:prstGeom>
          <a:noFill/>
          <a:ln>
            <a:noFill/>
          </a:ln>
        </p:spPr>
        <p:txBody>
          <a:bodyPr spcFirstLastPara="1" wrap="square" lIns="91425" tIns="45700" rIns="91425" bIns="45700" anchor="t" anchorCtr="0">
            <a:noAutofit/>
          </a:bodyPr>
          <a:lstStyle>
            <a:lvl1pPr marL="457200" marR="0" lvl="0" indent="-228600" algn="l">
              <a:lnSpc>
                <a:spcPct val="160000"/>
              </a:lnSpc>
              <a:spcBef>
                <a:spcPts val="1000"/>
              </a:spcBef>
              <a:spcAft>
                <a:spcPts val="0"/>
              </a:spcAft>
              <a:buClr>
                <a:srgbClr val="464A4D"/>
              </a:buClr>
              <a:buSzPts val="2000"/>
              <a:buFont typeface="Arial"/>
              <a:buNone/>
              <a:defRPr sz="2000" b="0" i="0" u="none" strike="noStrike" cap="none">
                <a:solidFill>
                  <a:srgbClr val="464A4D"/>
                </a:solidFill>
                <a:latin typeface="Arial"/>
                <a:ea typeface="Arial"/>
                <a:cs typeface="Arial"/>
                <a:sym typeface="Arial"/>
              </a:defRPr>
            </a:lvl1pPr>
            <a:lvl2pPr marL="914400" marR="0" lvl="1" indent="-228600" algn="l">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9"/>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1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1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spcBef>
                <a:spcPts val="0"/>
              </a:spcBef>
              <a:buNone/>
              <a:defRPr sz="1800" b="0" i="0" u="none" strike="noStrike" cap="none">
                <a:solidFill>
                  <a:schemeClr val="dk1"/>
                </a:solidFill>
                <a:latin typeface="Calibri"/>
                <a:ea typeface="Calibri"/>
                <a:cs typeface="Calibri"/>
                <a:sym typeface="Calibri"/>
              </a:defRPr>
            </a:lvl1pPr>
            <a:lvl2pPr marL="0" marR="0" lvl="1" indent="0" algn="l">
              <a:spcBef>
                <a:spcPts val="0"/>
              </a:spcBef>
              <a:buNone/>
              <a:defRPr sz="1800" b="0" i="0" u="none" strike="noStrike" cap="none">
                <a:solidFill>
                  <a:schemeClr val="dk1"/>
                </a:solidFill>
                <a:latin typeface="Calibri"/>
                <a:ea typeface="Calibri"/>
                <a:cs typeface="Calibri"/>
                <a:sym typeface="Calibri"/>
              </a:defRPr>
            </a:lvl2pPr>
            <a:lvl3pPr marL="0" marR="0" lvl="2" indent="0" algn="l">
              <a:spcBef>
                <a:spcPts val="0"/>
              </a:spcBef>
              <a:buNone/>
              <a:defRPr sz="1800" b="0" i="0" u="none" strike="noStrike" cap="none">
                <a:solidFill>
                  <a:schemeClr val="dk1"/>
                </a:solidFill>
                <a:latin typeface="Calibri"/>
                <a:ea typeface="Calibri"/>
                <a:cs typeface="Calibri"/>
                <a:sym typeface="Calibri"/>
              </a:defRPr>
            </a:lvl3pPr>
            <a:lvl4pPr marL="0" marR="0" lvl="3" indent="0" algn="l">
              <a:spcBef>
                <a:spcPts val="0"/>
              </a:spcBef>
              <a:buNone/>
              <a:defRPr sz="1800" b="0" i="0" u="none" strike="noStrike" cap="none">
                <a:solidFill>
                  <a:schemeClr val="dk1"/>
                </a:solidFill>
                <a:latin typeface="Calibri"/>
                <a:ea typeface="Calibri"/>
                <a:cs typeface="Calibri"/>
                <a:sym typeface="Calibri"/>
              </a:defRPr>
            </a:lvl4pPr>
            <a:lvl5pPr marL="0" marR="0" lvl="4" indent="0" algn="l">
              <a:spcBef>
                <a:spcPts val="0"/>
              </a:spcBef>
              <a:buNone/>
              <a:defRPr sz="1800" b="0" i="0" u="none" strike="noStrike" cap="none">
                <a:solidFill>
                  <a:schemeClr val="dk1"/>
                </a:solidFill>
                <a:latin typeface="Calibri"/>
                <a:ea typeface="Calibri"/>
                <a:cs typeface="Calibri"/>
                <a:sym typeface="Calibri"/>
              </a:defRPr>
            </a:lvl5pPr>
            <a:lvl6pPr marL="0" marR="0" lvl="5" indent="0" algn="l">
              <a:spcBef>
                <a:spcPts val="0"/>
              </a:spcBef>
              <a:buNone/>
              <a:defRPr sz="1800" b="0" i="0" u="none" strike="noStrike" cap="none">
                <a:solidFill>
                  <a:schemeClr val="dk1"/>
                </a:solidFill>
                <a:latin typeface="Calibri"/>
                <a:ea typeface="Calibri"/>
                <a:cs typeface="Calibri"/>
                <a:sym typeface="Calibri"/>
              </a:defRPr>
            </a:lvl6pPr>
            <a:lvl7pPr marL="0" marR="0" lvl="6" indent="0" algn="l">
              <a:spcBef>
                <a:spcPts val="0"/>
              </a:spcBef>
              <a:buNone/>
              <a:defRPr sz="1800" b="0" i="0" u="none" strike="noStrike" cap="none">
                <a:solidFill>
                  <a:schemeClr val="dk1"/>
                </a:solidFill>
                <a:latin typeface="Calibri"/>
                <a:ea typeface="Calibri"/>
                <a:cs typeface="Calibri"/>
                <a:sym typeface="Calibri"/>
              </a:defRPr>
            </a:lvl7pPr>
            <a:lvl8pPr marL="0" marR="0" lvl="7" indent="0" algn="l">
              <a:spcBef>
                <a:spcPts val="0"/>
              </a:spcBef>
              <a:buNone/>
              <a:defRPr sz="1800" b="0" i="0" u="none" strike="noStrike" cap="none">
                <a:solidFill>
                  <a:schemeClr val="dk1"/>
                </a:solidFill>
                <a:latin typeface="Calibri"/>
                <a:ea typeface="Calibri"/>
                <a:cs typeface="Calibri"/>
                <a:sym typeface="Calibri"/>
              </a:defRPr>
            </a:lvl8pPr>
            <a:lvl9pPr marL="0" marR="0" lvl="8" indent="0" algn="l">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7"/>
        <p:cNvGrpSpPr/>
        <p:nvPr/>
      </p:nvGrpSpPr>
      <p:grpSpPr>
        <a:xfrm>
          <a:off x="0" y="0"/>
          <a:ext cx="0" cy="0"/>
          <a:chOff x="0" y="0"/>
          <a:chExt cx="0" cy="0"/>
        </a:xfrm>
      </p:grpSpPr>
      <p:sp>
        <p:nvSpPr>
          <p:cNvPr id="108" name="Google Shape;108;p20"/>
          <p:cNvSpPr>
            <a:spLocks noGrp="1"/>
          </p:cNvSpPr>
          <p:nvPr>
            <p:ph type="pic" idx="2"/>
          </p:nvPr>
        </p:nvSpPr>
        <p:spPr>
          <a:xfrm>
            <a:off x="0" y="-1"/>
            <a:ext cx="9154200" cy="3865200"/>
          </a:xfrm>
          <a:prstGeom prst="rect">
            <a:avLst/>
          </a:prstGeom>
          <a:solidFill>
            <a:srgbClr val="F1C7EA"/>
          </a:solidFill>
          <a:ln>
            <a:noFill/>
          </a:ln>
        </p:spPr>
      </p:sp>
      <p:sp>
        <p:nvSpPr>
          <p:cNvPr id="109" name="Google Shape;109;p20"/>
          <p:cNvSpPr txBox="1">
            <a:spLocks noGrp="1"/>
          </p:cNvSpPr>
          <p:nvPr>
            <p:ph type="ctrTitle"/>
          </p:nvPr>
        </p:nvSpPr>
        <p:spPr>
          <a:xfrm>
            <a:off x="221696" y="3936730"/>
            <a:ext cx="6536700" cy="480000"/>
          </a:xfrm>
          <a:prstGeom prst="rect">
            <a:avLst/>
          </a:prstGeom>
          <a:noFill/>
          <a:ln>
            <a:noFill/>
          </a:ln>
        </p:spPr>
        <p:txBody>
          <a:bodyPr spcFirstLastPara="1" wrap="square" lIns="0" tIns="45700" rIns="0" bIns="45700" anchor="t" anchorCtr="0">
            <a:spAutoFit/>
          </a:bodyPr>
          <a:lstStyle>
            <a:lvl1pPr marR="0" lvl="0" algn="l">
              <a:lnSpc>
                <a:spcPct val="90000"/>
              </a:lnSpc>
              <a:spcBef>
                <a:spcPts val="0"/>
              </a:spcBef>
              <a:spcAft>
                <a:spcPts val="0"/>
              </a:spcAft>
              <a:buClr>
                <a:srgbClr val="007D99"/>
              </a:buClr>
              <a:buSzPts val="2800"/>
              <a:buFont typeface="Montserrat SemiBold"/>
              <a:buNone/>
              <a:defRPr sz="2800" b="0" i="0" u="none" strike="noStrike" cap="none">
                <a:solidFill>
                  <a:srgbClr val="007D99"/>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10"/>
        <p:cNvGrpSpPr/>
        <p:nvPr/>
      </p:nvGrpSpPr>
      <p:grpSpPr>
        <a:xfrm>
          <a:off x="0" y="0"/>
          <a:ext cx="0" cy="0"/>
          <a:chOff x="0" y="0"/>
          <a:chExt cx="0" cy="0"/>
        </a:xfrm>
      </p:grpSpPr>
      <p:sp>
        <p:nvSpPr>
          <p:cNvPr id="111" name="Google Shape;111;p21"/>
          <p:cNvSpPr txBox="1">
            <a:spLocks noGrp="1"/>
          </p:cNvSpPr>
          <p:nvPr>
            <p:ph type="ctrTitle"/>
          </p:nvPr>
        </p:nvSpPr>
        <p:spPr>
          <a:xfrm>
            <a:off x="2377440" y="822960"/>
            <a:ext cx="6161400" cy="487500"/>
          </a:xfrm>
          <a:prstGeom prst="rect">
            <a:avLst/>
          </a:prstGeom>
          <a:noFill/>
          <a:ln>
            <a:noFill/>
          </a:ln>
        </p:spPr>
        <p:txBody>
          <a:bodyPr spcFirstLastPara="1" wrap="square" lIns="0" tIns="0" rIns="91425" bIns="0" anchor="t" anchorCtr="0">
            <a:noAutofit/>
          </a:bodyPr>
          <a:lstStyle>
            <a:lvl1pPr marR="0" lvl="0" algn="l">
              <a:lnSpc>
                <a:spcPct val="90000"/>
              </a:lnSpc>
              <a:spcBef>
                <a:spcPts val="0"/>
              </a:spcBef>
              <a:spcAft>
                <a:spcPts val="0"/>
              </a:spcAft>
              <a:buClr>
                <a:srgbClr val="007D99"/>
              </a:buClr>
              <a:buSzPts val="2400"/>
              <a:buFont typeface="Montserrat SemiBold"/>
              <a:buNone/>
              <a:defRPr sz="2400" b="0" i="0" u="none" strike="noStrike" cap="none">
                <a:solidFill>
                  <a:srgbClr val="007D99"/>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21"/>
          <p:cNvSpPr txBox="1">
            <a:spLocks noGrp="1"/>
          </p:cNvSpPr>
          <p:nvPr>
            <p:ph type="body" idx="1"/>
          </p:nvPr>
        </p:nvSpPr>
        <p:spPr>
          <a:xfrm>
            <a:off x="2377440" y="1371600"/>
            <a:ext cx="6161400" cy="3188700"/>
          </a:xfrm>
          <a:prstGeom prst="rect">
            <a:avLst/>
          </a:prstGeom>
          <a:noFill/>
          <a:ln>
            <a:noFill/>
          </a:ln>
        </p:spPr>
        <p:txBody>
          <a:bodyPr spcFirstLastPara="1" wrap="square" lIns="0" tIns="0" rIns="91425" bIns="45700" anchor="t" anchorCtr="0">
            <a:noAutofit/>
          </a:bodyPr>
          <a:lstStyle>
            <a:lvl1pPr marL="457200" marR="0" lvl="0" indent="-291465" algn="l">
              <a:lnSpc>
                <a:spcPct val="120000"/>
              </a:lnSpc>
              <a:spcBef>
                <a:spcPts val="1000"/>
              </a:spcBef>
              <a:spcAft>
                <a:spcPts val="0"/>
              </a:spcAft>
              <a:buClr>
                <a:srgbClr val="4A4F55"/>
              </a:buClr>
              <a:buSzPts val="990"/>
              <a:buFont typeface="Arial"/>
              <a:buChar char="•"/>
              <a:defRPr sz="1100" b="0" i="0" u="none" strike="noStrike" cap="none">
                <a:solidFill>
                  <a:srgbClr val="4A4F55"/>
                </a:solidFill>
                <a:latin typeface="Montserrat"/>
                <a:ea typeface="Montserrat"/>
                <a:cs typeface="Montserrat"/>
                <a:sym typeface="Montserrat"/>
              </a:defRPr>
            </a:lvl1pPr>
            <a:lvl2pPr marL="914400" marR="0" lvl="1"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3pPr>
            <a:lvl4pPr marL="1828800" marR="0" lvl="3"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4pPr>
            <a:lvl5pPr marL="2286000" marR="0" lvl="4"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15" name="Google Shape;115;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6" name="Google Shape;11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
        <p:nvSpPr>
          <p:cNvPr id="119" name="Google Shape;11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1505607" y="1200150"/>
            <a:ext cx="4724400" cy="4433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body" idx="2"/>
          </p:nvPr>
        </p:nvSpPr>
        <p:spPr>
          <a:xfrm>
            <a:off x="1505607" y="1643504"/>
            <a:ext cx="5276850" cy="32904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Title_Pattern" type="title">
  <p:cSld name="TITLE">
    <p:spTree>
      <p:nvGrpSpPr>
        <p:cNvPr id="1" name="Shape 21"/>
        <p:cNvGrpSpPr/>
        <p:nvPr/>
      </p:nvGrpSpPr>
      <p:grpSpPr>
        <a:xfrm>
          <a:off x="0" y="0"/>
          <a:ext cx="0" cy="0"/>
          <a:chOff x="0" y="0"/>
          <a:chExt cx="0" cy="0"/>
        </a:xfrm>
      </p:grpSpPr>
      <p:sp>
        <p:nvSpPr>
          <p:cNvPr id="22" name="Google Shape;22;p5"/>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 name="Google Shape;23;p5"/>
          <p:cNvSpPr/>
          <p:nvPr/>
        </p:nvSpPr>
        <p:spPr>
          <a:xfrm>
            <a:off x="228601" y="171450"/>
            <a:ext cx="8683625" cy="4800600"/>
          </a:xfrm>
          <a:prstGeom prst="roundRect">
            <a:avLst>
              <a:gd name="adj" fmla="val 2782"/>
            </a:avLst>
          </a:prstGeom>
          <a:solidFill>
            <a:srgbClr val="0085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ADCC2B"/>
              </a:solidFill>
              <a:latin typeface="Arial"/>
              <a:ea typeface="Arial"/>
              <a:cs typeface="Arial"/>
              <a:sym typeface="Arial"/>
            </a:endParaRPr>
          </a:p>
        </p:txBody>
      </p:sp>
      <p:pic>
        <p:nvPicPr>
          <p:cNvPr id="24" name="Google Shape;24;p5"/>
          <p:cNvPicPr preferRelativeResize="0"/>
          <p:nvPr/>
        </p:nvPicPr>
        <p:blipFill rotWithShape="1">
          <a:blip r:embed="rId2">
            <a:alphaModFix/>
          </a:blip>
          <a:srcRect/>
          <a:stretch/>
        </p:blipFill>
        <p:spPr>
          <a:xfrm>
            <a:off x="3505391" y="1937462"/>
            <a:ext cx="5403875" cy="3034588"/>
          </a:xfrm>
          <a:prstGeom prst="rect">
            <a:avLst/>
          </a:prstGeom>
          <a:noFill/>
          <a:ln>
            <a:noFill/>
          </a:ln>
        </p:spPr>
      </p:pic>
      <p:sp>
        <p:nvSpPr>
          <p:cNvPr id="25" name="Google Shape;25;p5"/>
          <p:cNvSpPr txBox="1">
            <a:spLocks noGrp="1"/>
          </p:cNvSpPr>
          <p:nvPr>
            <p:ph type="ctrTitle"/>
          </p:nvPr>
        </p:nvSpPr>
        <p:spPr>
          <a:xfrm>
            <a:off x="533400" y="1885950"/>
            <a:ext cx="7162800" cy="12573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5"/>
          <p:cNvSpPr txBox="1">
            <a:spLocks noGrp="1"/>
          </p:cNvSpPr>
          <p:nvPr>
            <p:ph type="subTitle" idx="1"/>
          </p:nvPr>
        </p:nvSpPr>
        <p:spPr>
          <a:xfrm>
            <a:off x="533400" y="3257550"/>
            <a:ext cx="5486400" cy="7429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1350"/>
              <a:buFont typeface="Arial"/>
              <a:buNone/>
              <a:defRPr sz="135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pic>
        <p:nvPicPr>
          <p:cNvPr id="27" name="Google Shape;27;p5" descr="C:\Users\roseh\Desktop\Seattle Children's\art source files\Logos\Seattle Children's Logo - reversed.png"/>
          <p:cNvPicPr preferRelativeResize="0"/>
          <p:nvPr/>
        </p:nvPicPr>
        <p:blipFill rotWithShape="1">
          <a:blip r:embed="rId3">
            <a:alphaModFix/>
          </a:blip>
          <a:srcRect/>
          <a:stretch/>
        </p:blipFill>
        <p:spPr>
          <a:xfrm>
            <a:off x="497376" y="348805"/>
            <a:ext cx="1941025" cy="22424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8"/>
        <p:cNvGrpSpPr/>
        <p:nvPr/>
      </p:nvGrpSpPr>
      <p:grpSpPr>
        <a:xfrm>
          <a:off x="0" y="0"/>
          <a:ext cx="0" cy="0"/>
          <a:chOff x="0" y="0"/>
          <a:chExt cx="0" cy="0"/>
        </a:xfrm>
      </p:grpSpPr>
      <p:sp>
        <p:nvSpPr>
          <p:cNvPr id="29" name="Google Shape;29;p6"/>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Clr>
                <a:srgbClr val="DADAD6"/>
              </a:buClr>
              <a:buSzPts val="2400"/>
              <a:buFont typeface="Arial"/>
              <a:buNone/>
              <a:defRPr sz="2400" b="1" i="0" u="none" strike="noStrike" cap="none">
                <a:solidFill>
                  <a:srgbClr val="DADAD6"/>
                </a:solidFill>
                <a:latin typeface="Montserrat Medium"/>
                <a:ea typeface="Montserrat Medium"/>
                <a:cs typeface="Montserrat Medium"/>
                <a:sym typeface="Montserrat Medium"/>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6"/>
          <p:cNvSpPr txBox="1">
            <a:spLocks noGrp="1"/>
          </p:cNvSpPr>
          <p:nvPr>
            <p:ph type="body" idx="2"/>
          </p:nvPr>
        </p:nvSpPr>
        <p:spPr>
          <a:xfrm>
            <a:off x="455212" y="1809750"/>
            <a:ext cx="45720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Clr>
                <a:srgbClr val="FF763D"/>
              </a:buClr>
              <a:buSzPts val="2400"/>
              <a:buFont typeface="Arial"/>
              <a:buNone/>
              <a:defRPr sz="2400" b="1" i="0" u="none" strike="noStrike" cap="none">
                <a:solidFill>
                  <a:srgbClr val="FF763D"/>
                </a:solidFill>
                <a:latin typeface="Montserrat Medium"/>
                <a:ea typeface="Montserrat Medium"/>
                <a:cs typeface="Montserrat Medium"/>
                <a:sym typeface="Montserrat Medium"/>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6"/>
          <p:cNvSpPr txBox="1">
            <a:spLocks noGrp="1"/>
          </p:cNvSpPr>
          <p:nvPr>
            <p:ph type="body" idx="3"/>
          </p:nvPr>
        </p:nvSpPr>
        <p:spPr>
          <a:xfrm>
            <a:off x="451236" y="2266950"/>
            <a:ext cx="5568564" cy="2819400"/>
          </a:xfrm>
          <a:prstGeom prst="rect">
            <a:avLst/>
          </a:prstGeom>
          <a:noFill/>
          <a:ln>
            <a:noFill/>
          </a:ln>
        </p:spPr>
        <p:txBody>
          <a:bodyPr spcFirstLastPara="1" wrap="square" lIns="91425" tIns="45700" rIns="91425" bIns="45700" anchor="t" anchorCtr="0">
            <a:noAutofit/>
          </a:bodyPr>
          <a:lstStyle>
            <a:lvl1pPr marL="457200" marR="0" lvl="0" indent="-317500" algn="l" rtl="0">
              <a:lnSpc>
                <a:spcPct val="100000"/>
              </a:lnSpc>
              <a:spcBef>
                <a:spcPts val="1200"/>
              </a:spcBef>
              <a:spcAft>
                <a:spcPts val="0"/>
              </a:spcAft>
              <a:buClr>
                <a:srgbClr val="DADAD6"/>
              </a:buClr>
              <a:buSzPts val="1400"/>
              <a:buFont typeface="Arial"/>
              <a:buChar char="•"/>
              <a:defRPr sz="1400" b="0" i="0" u="none" strike="noStrike" cap="none">
                <a:solidFill>
                  <a:srgbClr val="DADAD6"/>
                </a:solidFill>
                <a:latin typeface="Arial"/>
                <a:ea typeface="Arial"/>
                <a:cs typeface="Arial"/>
                <a:sym typeface="Arial"/>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6"/>
          <p:cNvSpPr txBox="1">
            <a:spLocks noGrp="1"/>
          </p:cNvSpPr>
          <p:nvPr>
            <p:ph type="body" idx="4"/>
          </p:nvPr>
        </p:nvSpPr>
        <p:spPr>
          <a:xfrm>
            <a:off x="455212" y="1069181"/>
            <a:ext cx="6859988" cy="6905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DADAD6"/>
              </a:buClr>
              <a:buSzPts val="2000"/>
              <a:buFont typeface="Arial"/>
              <a:buNone/>
              <a:defRPr sz="2000" b="0" i="0" u="none" strike="noStrike" cap="none">
                <a:solidFill>
                  <a:srgbClr val="DADAD6"/>
                </a:solidFill>
                <a:latin typeface="Arial"/>
                <a:ea typeface="Arial"/>
                <a:cs typeface="Arial"/>
                <a:sym typeface="Arial"/>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6"/>
          <p:cNvSpPr txBox="1">
            <a:spLocks noGrp="1"/>
          </p:cNvSpPr>
          <p:nvPr>
            <p:ph type="body" idx="5"/>
          </p:nvPr>
        </p:nvSpPr>
        <p:spPr>
          <a:xfrm>
            <a:off x="6400800" y="1921668"/>
            <a:ext cx="2362200" cy="4976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6666"/>
              </a:lnSpc>
              <a:spcBef>
                <a:spcPts val="0"/>
              </a:spcBef>
              <a:spcAft>
                <a:spcPts val="0"/>
              </a:spcAft>
              <a:buClr>
                <a:srgbClr val="007A9B"/>
              </a:buClr>
              <a:buSzPts val="1800"/>
              <a:buFont typeface="Arial"/>
              <a:buNone/>
              <a:defRPr sz="1800" b="1" i="0" u="none" strike="noStrike" cap="none">
                <a:solidFill>
                  <a:srgbClr val="007A9B"/>
                </a:solidFill>
                <a:latin typeface="Montserrat Medium"/>
                <a:ea typeface="Montserrat Medium"/>
                <a:cs typeface="Montserrat Medium"/>
                <a:sym typeface="Montserrat Medium"/>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6"/>
          </p:nvPr>
        </p:nvSpPr>
        <p:spPr>
          <a:xfrm>
            <a:off x="6493068" y="2571750"/>
            <a:ext cx="2177664" cy="2327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464A4D"/>
              </a:buClr>
              <a:buSzPts val="1100"/>
              <a:buFont typeface="Arial"/>
              <a:buNone/>
              <a:defRPr sz="1100" b="0" i="0" u="none" strike="noStrike" cap="none">
                <a:solidFill>
                  <a:srgbClr val="464A4D"/>
                </a:solidFill>
                <a:latin typeface="Arial"/>
                <a:ea typeface="Arial"/>
                <a:cs typeface="Arial"/>
                <a:sym typeface="Arial"/>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Clr>
                <a:srgbClr val="DADAD6"/>
              </a:buClr>
              <a:buSzPts val="2400"/>
              <a:buFont typeface="Arial"/>
              <a:buNone/>
              <a:defRPr sz="2400" b="1" i="0" u="none" strike="noStrike" cap="none">
                <a:solidFill>
                  <a:srgbClr val="DADAD6"/>
                </a:solidFill>
                <a:latin typeface="Montserrat Medium"/>
                <a:ea typeface="Montserrat Medium"/>
                <a:cs typeface="Montserrat Medium"/>
                <a:sym typeface="Montserrat Medium"/>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8"/>
          <p:cNvSpPr txBox="1">
            <a:spLocks noGrp="1"/>
          </p:cNvSpPr>
          <p:nvPr>
            <p:ph type="body" idx="2"/>
          </p:nvPr>
        </p:nvSpPr>
        <p:spPr>
          <a:xfrm>
            <a:off x="455212" y="1809750"/>
            <a:ext cx="45720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Clr>
                <a:srgbClr val="FF763D"/>
              </a:buClr>
              <a:buSzPts val="2400"/>
              <a:buFont typeface="Arial"/>
              <a:buNone/>
              <a:defRPr sz="2400" b="1" i="0" u="none" strike="noStrike" cap="none">
                <a:solidFill>
                  <a:srgbClr val="FF763D"/>
                </a:solidFill>
                <a:latin typeface="Montserrat Medium"/>
                <a:ea typeface="Montserrat Medium"/>
                <a:cs typeface="Montserrat Medium"/>
                <a:sym typeface="Montserrat Medium"/>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
          <p:cNvSpPr txBox="1">
            <a:spLocks noGrp="1"/>
          </p:cNvSpPr>
          <p:nvPr>
            <p:ph type="body" idx="3"/>
          </p:nvPr>
        </p:nvSpPr>
        <p:spPr>
          <a:xfrm>
            <a:off x="451236" y="2266950"/>
            <a:ext cx="5568564" cy="2819400"/>
          </a:xfrm>
          <a:prstGeom prst="rect">
            <a:avLst/>
          </a:prstGeom>
          <a:noFill/>
          <a:ln>
            <a:noFill/>
          </a:ln>
        </p:spPr>
        <p:txBody>
          <a:bodyPr spcFirstLastPara="1" wrap="square" lIns="91425" tIns="45700" rIns="91425" bIns="45700" anchor="t" anchorCtr="0">
            <a:noAutofit/>
          </a:bodyPr>
          <a:lstStyle>
            <a:lvl1pPr marL="457200" marR="0" lvl="0" indent="-317500" algn="l" rtl="0">
              <a:lnSpc>
                <a:spcPct val="100000"/>
              </a:lnSpc>
              <a:spcBef>
                <a:spcPts val="1200"/>
              </a:spcBef>
              <a:spcAft>
                <a:spcPts val="0"/>
              </a:spcAft>
              <a:buClr>
                <a:srgbClr val="DADAD6"/>
              </a:buClr>
              <a:buSzPts val="1400"/>
              <a:buFont typeface="Arial"/>
              <a:buChar char="•"/>
              <a:defRPr sz="1400" b="0" i="0" u="none" strike="noStrike" cap="none">
                <a:solidFill>
                  <a:srgbClr val="DADAD6"/>
                </a:solidFill>
                <a:latin typeface="Arial"/>
                <a:ea typeface="Arial"/>
                <a:cs typeface="Arial"/>
                <a:sym typeface="Arial"/>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a:spLocks noGrp="1"/>
          </p:cNvSpPr>
          <p:nvPr>
            <p:ph type="body" idx="4"/>
          </p:nvPr>
        </p:nvSpPr>
        <p:spPr>
          <a:xfrm>
            <a:off x="455212" y="1069181"/>
            <a:ext cx="6859988" cy="6905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DADAD6"/>
              </a:buClr>
              <a:buSzPts val="2000"/>
              <a:buFont typeface="Arial"/>
              <a:buNone/>
              <a:defRPr sz="2000" b="0" i="0" u="none" strike="noStrike" cap="none">
                <a:solidFill>
                  <a:srgbClr val="DADAD6"/>
                </a:solidFill>
                <a:latin typeface="Arial"/>
                <a:ea typeface="Arial"/>
                <a:cs typeface="Arial"/>
                <a:sym typeface="Arial"/>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body" idx="5"/>
          </p:nvPr>
        </p:nvSpPr>
        <p:spPr>
          <a:xfrm>
            <a:off x="6400800" y="1921668"/>
            <a:ext cx="2362200" cy="4976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6666"/>
              </a:lnSpc>
              <a:spcBef>
                <a:spcPts val="0"/>
              </a:spcBef>
              <a:spcAft>
                <a:spcPts val="0"/>
              </a:spcAft>
              <a:buClr>
                <a:srgbClr val="007A9B"/>
              </a:buClr>
              <a:buSzPts val="1800"/>
              <a:buFont typeface="Arial"/>
              <a:buNone/>
              <a:defRPr sz="1800" b="1" i="0" u="none" strike="noStrike" cap="none">
                <a:solidFill>
                  <a:srgbClr val="007A9B"/>
                </a:solidFill>
                <a:latin typeface="Montserrat Medium"/>
                <a:ea typeface="Montserrat Medium"/>
                <a:cs typeface="Montserrat Medium"/>
                <a:sym typeface="Montserrat Medium"/>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body" idx="6"/>
          </p:nvPr>
        </p:nvSpPr>
        <p:spPr>
          <a:xfrm>
            <a:off x="6493068" y="2571750"/>
            <a:ext cx="2177664" cy="2327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464A4D"/>
              </a:buClr>
              <a:buSzPts val="1100"/>
              <a:buFont typeface="Arial"/>
              <a:buNone/>
              <a:defRPr sz="1100" b="0" i="0" u="none" strike="noStrike" cap="none">
                <a:solidFill>
                  <a:srgbClr val="464A4D"/>
                </a:solidFill>
                <a:latin typeface="Arial"/>
                <a:ea typeface="Arial"/>
                <a:cs typeface="Arial"/>
                <a:sym typeface="Arial"/>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1505607" y="1200150"/>
            <a:ext cx="4724400" cy="4433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F763D"/>
              </a:buClr>
              <a:buSzPts val="2800"/>
              <a:buFont typeface="Arial"/>
              <a:buNone/>
              <a:defRPr sz="2800" b="1" i="0" u="none" strike="noStrike" cap="none">
                <a:solidFill>
                  <a:srgbClr val="FF763D"/>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body" idx="2"/>
          </p:nvPr>
        </p:nvSpPr>
        <p:spPr>
          <a:xfrm>
            <a:off x="1505607" y="1643504"/>
            <a:ext cx="5276850" cy="32904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0000"/>
              </a:lnSpc>
              <a:spcBef>
                <a:spcPts val="1000"/>
              </a:spcBef>
              <a:spcAft>
                <a:spcPts val="0"/>
              </a:spcAft>
              <a:buClr>
                <a:srgbClr val="464A4D"/>
              </a:buClr>
              <a:buSzPts val="2000"/>
              <a:buFont typeface="Arial"/>
              <a:buNone/>
              <a:defRPr sz="2000" b="0" i="0" u="none" strike="noStrike" cap="none">
                <a:solidFill>
                  <a:srgbClr val="464A4D"/>
                </a:solidFill>
                <a:latin typeface="Arial"/>
                <a:ea typeface="Arial"/>
                <a:cs typeface="Arial"/>
                <a:sym typeface="Arial"/>
              </a:defRPr>
            </a:lvl1pPr>
            <a:lvl2pPr marL="914400" marR="0" lvl="1"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6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6"/>
        <p:cNvGrpSpPr/>
        <p:nvPr/>
      </p:nvGrpSpPr>
      <p:grpSpPr>
        <a:xfrm>
          <a:off x="0" y="0"/>
          <a:ext cx="0" cy="0"/>
          <a:chOff x="0" y="0"/>
          <a:chExt cx="0" cy="0"/>
        </a:xfrm>
      </p:grpSpPr>
      <p:sp>
        <p:nvSpPr>
          <p:cNvPr id="57" name="Google Shape;57;p11"/>
          <p:cNvSpPr/>
          <p:nvPr/>
        </p:nvSpPr>
        <p:spPr>
          <a:xfrm>
            <a:off x="1535289" y="0"/>
            <a:ext cx="76086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A7D81"/>
              </a:solidFill>
              <a:latin typeface="Calibri"/>
              <a:ea typeface="Calibri"/>
              <a:cs typeface="Calibri"/>
              <a:sym typeface="Calibri"/>
            </a:endParaRPr>
          </a:p>
        </p:txBody>
      </p:sp>
      <p:sp>
        <p:nvSpPr>
          <p:cNvPr id="58" name="Google Shape;58;p11"/>
          <p:cNvSpPr>
            <a:spLocks noGrp="1"/>
          </p:cNvSpPr>
          <p:nvPr>
            <p:ph type="pic" idx="2"/>
          </p:nvPr>
        </p:nvSpPr>
        <p:spPr>
          <a:xfrm>
            <a:off x="6291263" y="581025"/>
            <a:ext cx="2392500" cy="3967500"/>
          </a:xfrm>
          <a:prstGeom prst="rect">
            <a:avLst/>
          </a:prstGeom>
          <a:solidFill>
            <a:srgbClr val="F1C7EA"/>
          </a:solidFill>
          <a:ln>
            <a:noFill/>
          </a:ln>
        </p:spPr>
      </p:sp>
      <p:sp>
        <p:nvSpPr>
          <p:cNvPr id="59" name="Google Shape;59;p11"/>
          <p:cNvSpPr txBox="1">
            <a:spLocks noGrp="1"/>
          </p:cNvSpPr>
          <p:nvPr>
            <p:ph type="ftr" idx="11"/>
          </p:nvPr>
        </p:nvSpPr>
        <p:spPr>
          <a:xfrm>
            <a:off x="6971532" y="4767263"/>
            <a:ext cx="1172100" cy="2745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00000"/>
              </a:buClr>
              <a:buSzPts val="1400"/>
              <a:buFont typeface="Arial"/>
              <a:buNone/>
              <a:defRPr sz="1000" b="0" i="1" u="none" strike="noStrike" cap="none">
                <a:solidFill>
                  <a:srgbClr val="7A7D81"/>
                </a:solidFill>
                <a:latin typeface="Montserrat"/>
                <a:ea typeface="Montserrat"/>
                <a:cs typeface="Montserrat"/>
                <a:sym typeface="Montserrat"/>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sldNum" idx="12"/>
          </p:nvPr>
        </p:nvSpPr>
        <p:spPr>
          <a:xfrm>
            <a:off x="8143682" y="4767263"/>
            <a:ext cx="831900" cy="274500"/>
          </a:xfrm>
          <a:prstGeom prst="rect">
            <a:avLst/>
          </a:prstGeom>
          <a:noFill/>
          <a:ln>
            <a:noFill/>
          </a:ln>
        </p:spPr>
        <p:txBody>
          <a:bodyPr spcFirstLastPara="1" wrap="square" lIns="91425" tIns="45700" rIns="91425" bIns="0" anchor="b"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rgbClr val="7A7D81"/>
                </a:solidFill>
                <a:latin typeface="Montserrat Medium"/>
                <a:ea typeface="Montserrat Medium"/>
                <a:cs typeface="Montserrat Medium"/>
                <a:sym typeface="Montserrat Medium"/>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11"/>
          <p:cNvSpPr txBox="1">
            <a:spLocks noGrp="1"/>
          </p:cNvSpPr>
          <p:nvPr>
            <p:ph type="body" idx="1"/>
          </p:nvPr>
        </p:nvSpPr>
        <p:spPr>
          <a:xfrm>
            <a:off x="2044521" y="1331286"/>
            <a:ext cx="3936900" cy="362100"/>
          </a:xfrm>
          <a:prstGeom prst="rect">
            <a:avLst/>
          </a:prstGeom>
          <a:noFill/>
          <a:ln>
            <a:noFill/>
          </a:ln>
        </p:spPr>
        <p:txBody>
          <a:bodyPr spcFirstLastPara="1" wrap="square" lIns="0" tIns="0" rIns="91425" bIns="45700" anchor="t" anchorCtr="0">
            <a:noAutofit/>
          </a:bodyPr>
          <a:lstStyle>
            <a:lvl1pPr marL="457200" marR="0" lvl="0" indent="-228600" algn="l">
              <a:lnSpc>
                <a:spcPct val="90000"/>
              </a:lnSpc>
              <a:spcBef>
                <a:spcPts val="1000"/>
              </a:spcBef>
              <a:spcAft>
                <a:spcPts val="0"/>
              </a:spcAft>
              <a:buClr>
                <a:srgbClr val="EE7F4B"/>
              </a:buClr>
              <a:buSzPts val="1400"/>
              <a:buFont typeface="Arial"/>
              <a:buNone/>
              <a:defRPr sz="1400" b="1" i="0" u="none" strike="noStrike" cap="none">
                <a:solidFill>
                  <a:srgbClr val="EE7F4B"/>
                </a:solidFill>
                <a:latin typeface="Montserrat SemiBold"/>
                <a:ea typeface="Montserrat SemiBold"/>
                <a:cs typeface="Montserrat SemiBold"/>
                <a:sym typeface="Montserrat SemiBold"/>
              </a:defRPr>
            </a:lvl1pPr>
            <a:lvl2pPr marL="914400" marR="0" lvl="1" indent="-228600" algn="l">
              <a:lnSpc>
                <a:spcPct val="90000"/>
              </a:lnSpc>
              <a:spcBef>
                <a:spcPts val="500"/>
              </a:spcBef>
              <a:spcAft>
                <a:spcPts val="0"/>
              </a:spcAft>
              <a:buClr>
                <a:schemeClr val="dk1"/>
              </a:buClr>
              <a:buSzPts val="2400"/>
              <a:buFont typeface="Arial"/>
              <a:buNone/>
              <a:defRPr sz="2400" b="1" i="0" u="none" strike="noStrike" cap="none">
                <a:solidFill>
                  <a:schemeClr val="dk1"/>
                </a:solidFill>
                <a:latin typeface="Montserrat SemiBold"/>
                <a:ea typeface="Montserrat SemiBold"/>
                <a:cs typeface="Montserrat SemiBold"/>
                <a:sym typeface="Montserrat SemiBold"/>
              </a:defRPr>
            </a:lvl2pPr>
            <a:lvl3pPr marL="1371600" marR="0" lvl="2"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Montserrat SemiBold"/>
                <a:ea typeface="Montserrat SemiBold"/>
                <a:cs typeface="Montserrat SemiBold"/>
                <a:sym typeface="Montserrat SemiBold"/>
              </a:defRPr>
            </a:lvl3pPr>
            <a:lvl4pPr marL="1828800" marR="0" lvl="3"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Montserrat SemiBold"/>
                <a:ea typeface="Montserrat SemiBold"/>
                <a:cs typeface="Montserrat SemiBold"/>
                <a:sym typeface="Montserrat SemiBold"/>
              </a:defRPr>
            </a:lvl4pPr>
            <a:lvl5pPr marL="2286000" marR="0" lvl="4"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Montserrat SemiBold"/>
                <a:ea typeface="Montserrat SemiBold"/>
                <a:cs typeface="Montserrat SemiBold"/>
                <a:sym typeface="Montserrat SemiBold"/>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1"/>
          <p:cNvSpPr txBox="1">
            <a:spLocks noGrp="1"/>
          </p:cNvSpPr>
          <p:nvPr>
            <p:ph type="body" idx="3"/>
          </p:nvPr>
        </p:nvSpPr>
        <p:spPr>
          <a:xfrm>
            <a:off x="2044700" y="569059"/>
            <a:ext cx="3902100" cy="500100"/>
          </a:xfrm>
          <a:prstGeom prst="rect">
            <a:avLst/>
          </a:prstGeom>
          <a:noFill/>
          <a:ln>
            <a:noFill/>
          </a:ln>
        </p:spPr>
        <p:txBody>
          <a:bodyPr spcFirstLastPara="1" wrap="square" lIns="0" tIns="0" rIns="91425" bIns="45700" anchor="t" anchorCtr="0">
            <a:noAutofit/>
          </a:bodyPr>
          <a:lstStyle>
            <a:lvl1pPr marL="457200" marR="0" lvl="0" indent="-228600" algn="l">
              <a:lnSpc>
                <a:spcPct val="90000"/>
              </a:lnSpc>
              <a:spcBef>
                <a:spcPts val="1000"/>
              </a:spcBef>
              <a:spcAft>
                <a:spcPts val="0"/>
              </a:spcAft>
              <a:buClr>
                <a:srgbClr val="7A7D81"/>
              </a:buClr>
              <a:buSzPts val="3200"/>
              <a:buFont typeface="Arial"/>
              <a:buNone/>
              <a:defRPr sz="3200" b="1" i="0" u="none" strike="noStrike" cap="none">
                <a:solidFill>
                  <a:srgbClr val="7A7D81"/>
                </a:solidFill>
                <a:latin typeface="Montserrat SemiBold"/>
                <a:ea typeface="Montserrat SemiBold"/>
                <a:cs typeface="Montserrat SemiBold"/>
                <a:sym typeface="Montserrat SemiBold"/>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1"/>
          <p:cNvSpPr txBox="1">
            <a:spLocks noGrp="1"/>
          </p:cNvSpPr>
          <p:nvPr>
            <p:ph type="body" idx="4"/>
          </p:nvPr>
        </p:nvSpPr>
        <p:spPr>
          <a:xfrm>
            <a:off x="2044521" y="1704657"/>
            <a:ext cx="3914700" cy="1587600"/>
          </a:xfrm>
          <a:prstGeom prst="rect">
            <a:avLst/>
          </a:prstGeom>
          <a:noFill/>
          <a:ln>
            <a:noFill/>
          </a:ln>
        </p:spPr>
        <p:txBody>
          <a:bodyPr spcFirstLastPara="1" wrap="square" lIns="0" tIns="0" rIns="91425" bIns="45700" anchor="t" anchorCtr="0">
            <a:noAutofit/>
          </a:bodyPr>
          <a:lstStyle>
            <a:lvl1pPr marL="457200" marR="0" lvl="0" indent="-228600" algn="l">
              <a:lnSpc>
                <a:spcPct val="150000"/>
              </a:lnSpc>
              <a:spcBef>
                <a:spcPts val="1000"/>
              </a:spcBef>
              <a:spcAft>
                <a:spcPts val="0"/>
              </a:spcAft>
              <a:buClr>
                <a:srgbClr val="7A7D81"/>
              </a:buClr>
              <a:buSzPts val="1200"/>
              <a:buFont typeface="Arial"/>
              <a:buNone/>
              <a:defRPr sz="1200" b="0" i="0" u="none" strike="noStrike" cap="none">
                <a:solidFill>
                  <a:srgbClr val="7A7D81"/>
                </a:solidFill>
                <a:latin typeface="Montserrat Medium"/>
                <a:ea typeface="Montserrat Medium"/>
                <a:cs typeface="Montserrat Medium"/>
                <a:sym typeface="Montserrat Medium"/>
              </a:defRPr>
            </a:lvl1pPr>
            <a:lvl2pPr marL="914400" marR="0" lvl="1" indent="-228600" algn="l">
              <a:lnSpc>
                <a:spcPct val="90000"/>
              </a:lnSpc>
              <a:spcBef>
                <a:spcPts val="500"/>
              </a:spcBef>
              <a:spcAft>
                <a:spcPts val="0"/>
              </a:spcAft>
              <a:buClr>
                <a:schemeClr val="lt1"/>
              </a:buClr>
              <a:buSzPts val="1200"/>
              <a:buFont typeface="Arial"/>
              <a:buNone/>
              <a:defRPr sz="1200" b="0" i="0" u="none" strike="noStrike" cap="none">
                <a:solidFill>
                  <a:schemeClr val="lt1"/>
                </a:solidFill>
                <a:latin typeface="Montserrat Medium"/>
                <a:ea typeface="Montserrat Medium"/>
                <a:cs typeface="Montserrat Medium"/>
                <a:sym typeface="Montserrat Medium"/>
              </a:defRPr>
            </a:lvl2pPr>
            <a:lvl3pPr marL="1371600" marR="0" lvl="2" indent="-228600" algn="l">
              <a:lnSpc>
                <a:spcPct val="90000"/>
              </a:lnSpc>
              <a:spcBef>
                <a:spcPts val="500"/>
              </a:spcBef>
              <a:spcAft>
                <a:spcPts val="0"/>
              </a:spcAft>
              <a:buClr>
                <a:schemeClr val="lt1"/>
              </a:buClr>
              <a:buSzPts val="1200"/>
              <a:buFont typeface="Arial"/>
              <a:buNone/>
              <a:defRPr sz="1200" b="0" i="0" u="none" strike="noStrike" cap="none">
                <a:solidFill>
                  <a:schemeClr val="lt1"/>
                </a:solidFill>
                <a:latin typeface="Montserrat Medium"/>
                <a:ea typeface="Montserrat Medium"/>
                <a:cs typeface="Montserrat Medium"/>
                <a:sym typeface="Montserrat Medium"/>
              </a:defRPr>
            </a:lvl3pPr>
            <a:lvl4pPr marL="1828800" marR="0" lvl="3" indent="-228600" algn="l">
              <a:lnSpc>
                <a:spcPct val="90000"/>
              </a:lnSpc>
              <a:spcBef>
                <a:spcPts val="500"/>
              </a:spcBef>
              <a:spcAft>
                <a:spcPts val="0"/>
              </a:spcAft>
              <a:buClr>
                <a:schemeClr val="lt1"/>
              </a:buClr>
              <a:buSzPts val="1200"/>
              <a:buFont typeface="Arial"/>
              <a:buNone/>
              <a:defRPr sz="1200" b="0" i="0" u="none" strike="noStrike" cap="none">
                <a:solidFill>
                  <a:schemeClr val="lt1"/>
                </a:solidFill>
                <a:latin typeface="Montserrat Medium"/>
                <a:ea typeface="Montserrat Medium"/>
                <a:cs typeface="Montserrat Medium"/>
                <a:sym typeface="Montserrat Medium"/>
              </a:defRPr>
            </a:lvl4pPr>
            <a:lvl5pPr marL="2286000" marR="0" lvl="4" indent="-228600" algn="l">
              <a:lnSpc>
                <a:spcPct val="90000"/>
              </a:lnSpc>
              <a:spcBef>
                <a:spcPts val="500"/>
              </a:spcBef>
              <a:spcAft>
                <a:spcPts val="0"/>
              </a:spcAft>
              <a:buClr>
                <a:schemeClr val="lt1"/>
              </a:buClr>
              <a:buSzPts val="1200"/>
              <a:buFont typeface="Arial"/>
              <a:buNone/>
              <a:defRPr sz="1200" b="0" i="0" u="none" strike="noStrike" cap="none">
                <a:solidFill>
                  <a:schemeClr val="lt1"/>
                </a:solidFill>
                <a:latin typeface="Montserrat Medium"/>
                <a:ea typeface="Montserrat Medium"/>
                <a:cs typeface="Montserrat Medium"/>
                <a:sym typeface="Montserrat Medium"/>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5"/>
          </p:nvPr>
        </p:nvSpPr>
        <p:spPr>
          <a:xfrm>
            <a:off x="2044521" y="3448050"/>
            <a:ext cx="3186000" cy="1319100"/>
          </a:xfrm>
          <a:prstGeom prst="rect">
            <a:avLst/>
          </a:prstGeom>
          <a:noFill/>
          <a:ln>
            <a:noFill/>
          </a:ln>
        </p:spPr>
        <p:txBody>
          <a:bodyPr spcFirstLastPara="1" wrap="square" lIns="0" tIns="0" rIns="91425" bIns="45700" anchor="t" anchorCtr="0">
            <a:noAutofit/>
          </a:bodyPr>
          <a:lstStyle>
            <a:lvl1pPr marL="457200" marR="0" lvl="0" indent="-304800" algn="l">
              <a:lnSpc>
                <a:spcPct val="90000"/>
              </a:lnSpc>
              <a:spcBef>
                <a:spcPts val="1000"/>
              </a:spcBef>
              <a:spcAft>
                <a:spcPts val="0"/>
              </a:spcAft>
              <a:buClr>
                <a:srgbClr val="7A7D81"/>
              </a:buClr>
              <a:buSzPts val="1200"/>
              <a:buFont typeface="Arial"/>
              <a:buChar char="•"/>
              <a:defRPr sz="1200" b="0" i="0" u="none" strike="noStrike" cap="none">
                <a:solidFill>
                  <a:srgbClr val="7A7D81"/>
                </a:solidFill>
                <a:latin typeface="Montserrat Medium"/>
                <a:ea typeface="Montserrat Medium"/>
                <a:cs typeface="Montserrat Medium"/>
                <a:sym typeface="Montserrat Medium"/>
              </a:defRPr>
            </a:lvl1pPr>
            <a:lvl2pPr marL="914400" marR="0" lvl="1" indent="-304800" algn="l">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Montserrat Medium"/>
                <a:ea typeface="Montserrat Medium"/>
                <a:cs typeface="Montserrat Medium"/>
                <a:sym typeface="Montserrat Medium"/>
              </a:defRPr>
            </a:lvl2pPr>
            <a:lvl3pPr marL="1371600" marR="0" lvl="2" indent="-304800" algn="l">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Montserrat Medium"/>
                <a:ea typeface="Montserrat Medium"/>
                <a:cs typeface="Montserrat Medium"/>
                <a:sym typeface="Montserrat Medium"/>
              </a:defRPr>
            </a:lvl3pPr>
            <a:lvl4pPr marL="1828800" marR="0" lvl="3" indent="-304800" algn="l">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Montserrat Medium"/>
                <a:ea typeface="Montserrat Medium"/>
                <a:cs typeface="Montserrat Medium"/>
                <a:sym typeface="Montserrat Medium"/>
              </a:defRPr>
            </a:lvl4pPr>
            <a:lvl5pPr marL="2286000" marR="0" lvl="4" indent="-304800" algn="l">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Montserrat Medium"/>
                <a:ea typeface="Montserrat Medium"/>
                <a:cs typeface="Montserrat Medium"/>
                <a:sym typeface="Montserrat Medium"/>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1"/>
          <p:cNvSpPr/>
          <p:nvPr/>
        </p:nvSpPr>
        <p:spPr>
          <a:xfrm>
            <a:off x="-22224" y="-15940"/>
            <a:ext cx="1555800" cy="3987300"/>
          </a:xfrm>
          <a:prstGeom prst="rect">
            <a:avLst/>
          </a:prstGeom>
          <a:solidFill>
            <a:srgbClr val="007D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6"/>
        <p:cNvGrpSpPr/>
        <p:nvPr/>
      </p:nvGrpSpPr>
      <p:grpSpPr>
        <a:xfrm>
          <a:off x="0" y="0"/>
          <a:ext cx="0" cy="0"/>
          <a:chOff x="0" y="0"/>
          <a:chExt cx="0" cy="0"/>
        </a:xfrm>
      </p:grpSpPr>
      <p:sp>
        <p:nvSpPr>
          <p:cNvPr id="67" name="Google Shape;67;p12"/>
          <p:cNvSpPr>
            <a:spLocks noGrp="1"/>
          </p:cNvSpPr>
          <p:nvPr>
            <p:ph type="pic" idx="2"/>
          </p:nvPr>
        </p:nvSpPr>
        <p:spPr>
          <a:xfrm>
            <a:off x="1535658" y="0"/>
            <a:ext cx="4454700" cy="3971400"/>
          </a:xfrm>
          <a:prstGeom prst="rect">
            <a:avLst/>
          </a:prstGeom>
          <a:solidFill>
            <a:srgbClr val="F1C7EA"/>
          </a:solidFill>
          <a:ln>
            <a:noFill/>
          </a:ln>
        </p:spPr>
      </p:sp>
      <p:sp>
        <p:nvSpPr>
          <p:cNvPr id="68" name="Google Shape;68;p12"/>
          <p:cNvSpPr/>
          <p:nvPr/>
        </p:nvSpPr>
        <p:spPr>
          <a:xfrm>
            <a:off x="1535659" y="3971368"/>
            <a:ext cx="7614900" cy="1172100"/>
          </a:xfrm>
          <a:prstGeom prst="rect">
            <a:avLst/>
          </a:prstGeom>
          <a:solidFill>
            <a:srgbClr val="CBC4BC">
              <a:alpha val="2940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12"/>
          <p:cNvSpPr/>
          <p:nvPr/>
        </p:nvSpPr>
        <p:spPr>
          <a:xfrm>
            <a:off x="5939692" y="-6137"/>
            <a:ext cx="3210300" cy="3977400"/>
          </a:xfrm>
          <a:prstGeom prst="rect">
            <a:avLst/>
          </a:prstGeom>
          <a:solidFill>
            <a:srgbClr val="007D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12"/>
          <p:cNvSpPr/>
          <p:nvPr/>
        </p:nvSpPr>
        <p:spPr>
          <a:xfrm>
            <a:off x="5942946" y="3782645"/>
            <a:ext cx="3210300" cy="188700"/>
          </a:xfrm>
          <a:prstGeom prst="rect">
            <a:avLst/>
          </a:prstGeom>
          <a:solidFill>
            <a:srgbClr val="3397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Google Shape;71;p12"/>
          <p:cNvSpPr txBox="1">
            <a:spLocks noGrp="1"/>
          </p:cNvSpPr>
          <p:nvPr>
            <p:ph type="body" idx="1"/>
          </p:nvPr>
        </p:nvSpPr>
        <p:spPr>
          <a:xfrm>
            <a:off x="6290187" y="435077"/>
            <a:ext cx="2669700" cy="3133500"/>
          </a:xfrm>
          <a:prstGeom prst="rect">
            <a:avLst/>
          </a:prstGeom>
          <a:noFill/>
          <a:ln>
            <a:noFill/>
          </a:ln>
        </p:spPr>
        <p:txBody>
          <a:bodyPr spcFirstLastPara="1" wrap="square" lIns="0" tIns="0" rIns="91425" bIns="45700" anchor="t" anchorCtr="0">
            <a:noAutofit/>
          </a:bodyPr>
          <a:lstStyle>
            <a:lvl1pPr marL="457200" marR="0" lvl="0" indent="-228600" algn="l">
              <a:lnSpc>
                <a:spcPct val="200000"/>
              </a:lnSpc>
              <a:spcBef>
                <a:spcPts val="1000"/>
              </a:spcBef>
              <a:spcAft>
                <a:spcPts val="0"/>
              </a:spcAft>
              <a:buClr>
                <a:schemeClr val="lt1"/>
              </a:buClr>
              <a:buSzPts val="1400"/>
              <a:buFont typeface="Arial"/>
              <a:buNone/>
              <a:defRPr sz="1400" b="1" i="0" u="none" strike="noStrike" cap="none">
                <a:solidFill>
                  <a:schemeClr val="lt1"/>
                </a:solidFill>
                <a:latin typeface="Montserrat"/>
                <a:ea typeface="Montserrat"/>
                <a:cs typeface="Montserrat"/>
                <a:sym typeface="Montserrat"/>
              </a:defRPr>
            </a:lvl1pPr>
            <a:lvl2pPr marL="914400" marR="0" lvl="1" indent="-228600" algn="l">
              <a:lnSpc>
                <a:spcPct val="90000"/>
              </a:lnSpc>
              <a:spcBef>
                <a:spcPts val="500"/>
              </a:spcBef>
              <a:spcAft>
                <a:spcPts val="0"/>
              </a:spcAft>
              <a:buClr>
                <a:schemeClr val="dk1"/>
              </a:buClr>
              <a:buSzPts val="1400"/>
              <a:buFont typeface="Arial"/>
              <a:buNone/>
              <a:defRPr sz="1400" b="1" i="0" u="none" strike="noStrike" cap="none">
                <a:solidFill>
                  <a:schemeClr val="dk1"/>
                </a:solidFill>
                <a:latin typeface="Montserrat"/>
                <a:ea typeface="Montserrat"/>
                <a:cs typeface="Montserrat"/>
                <a:sym typeface="Montserrat"/>
              </a:defRPr>
            </a:lvl2pPr>
            <a:lvl3pPr marL="1371600" marR="0" lvl="2" indent="-228600" algn="l">
              <a:lnSpc>
                <a:spcPct val="90000"/>
              </a:lnSpc>
              <a:spcBef>
                <a:spcPts val="500"/>
              </a:spcBef>
              <a:spcAft>
                <a:spcPts val="0"/>
              </a:spcAft>
              <a:buClr>
                <a:schemeClr val="dk1"/>
              </a:buClr>
              <a:buSzPts val="1400"/>
              <a:buFont typeface="Arial"/>
              <a:buNone/>
              <a:defRPr sz="1400" b="1" i="0" u="none" strike="noStrike" cap="none">
                <a:solidFill>
                  <a:schemeClr val="dk1"/>
                </a:solidFill>
                <a:latin typeface="Montserrat"/>
                <a:ea typeface="Montserrat"/>
                <a:cs typeface="Montserrat"/>
                <a:sym typeface="Montserrat"/>
              </a:defRPr>
            </a:lvl3pPr>
            <a:lvl4pPr marL="1828800" marR="0" lvl="3" indent="-228600" algn="l">
              <a:lnSpc>
                <a:spcPct val="90000"/>
              </a:lnSpc>
              <a:spcBef>
                <a:spcPts val="500"/>
              </a:spcBef>
              <a:spcAft>
                <a:spcPts val="0"/>
              </a:spcAft>
              <a:buClr>
                <a:schemeClr val="dk1"/>
              </a:buClr>
              <a:buSzPts val="1400"/>
              <a:buFont typeface="Arial"/>
              <a:buNone/>
              <a:defRPr sz="1400" b="1" i="0" u="none" strike="noStrike" cap="none">
                <a:solidFill>
                  <a:schemeClr val="dk1"/>
                </a:solidFill>
                <a:latin typeface="Montserrat"/>
                <a:ea typeface="Montserrat"/>
                <a:cs typeface="Montserrat"/>
                <a:sym typeface="Montserrat"/>
              </a:defRPr>
            </a:lvl4pPr>
            <a:lvl5pPr marL="2286000" marR="0" lvl="4" indent="-228600" algn="l">
              <a:lnSpc>
                <a:spcPct val="90000"/>
              </a:lnSpc>
              <a:spcBef>
                <a:spcPts val="500"/>
              </a:spcBef>
              <a:spcAft>
                <a:spcPts val="0"/>
              </a:spcAft>
              <a:buClr>
                <a:schemeClr val="dk1"/>
              </a:buClr>
              <a:buSzPts val="1400"/>
              <a:buFont typeface="Arial"/>
              <a:buNone/>
              <a:defRPr sz="1400" b="1"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body" idx="3"/>
          </p:nvPr>
        </p:nvSpPr>
        <p:spPr>
          <a:xfrm>
            <a:off x="6289675" y="4159250"/>
            <a:ext cx="2670300" cy="685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7A7D81"/>
              </a:buClr>
              <a:buSzPts val="1400"/>
              <a:buFont typeface="Arial"/>
              <a:buNone/>
              <a:defRPr sz="1400" b="0" i="1" u="none" strike="noStrike" cap="none">
                <a:solidFill>
                  <a:srgbClr val="7A7D8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A9B"/>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3">
            <a:alphaModFix/>
          </a:blip>
          <a:srcRect/>
          <a:stretch/>
        </p:blipFill>
        <p:spPr>
          <a:xfrm>
            <a:off x="18027" y="0"/>
            <a:ext cx="2802806" cy="5143500"/>
          </a:xfrm>
          <a:prstGeom prst="rect">
            <a:avLst/>
          </a:prstGeom>
          <a:noFill/>
          <a:ln>
            <a:noFill/>
          </a:ln>
        </p:spPr>
      </p:pic>
      <p:pic>
        <p:nvPicPr>
          <p:cNvPr id="11" name="Google Shape;11;p1"/>
          <p:cNvPicPr preferRelativeResize="0"/>
          <p:nvPr/>
        </p:nvPicPr>
        <p:blipFill rotWithShape="1">
          <a:blip r:embed="rId4">
            <a:alphaModFix/>
          </a:blip>
          <a:srcRect b="8639"/>
          <a:stretch/>
        </p:blipFill>
        <p:spPr>
          <a:xfrm>
            <a:off x="6477000" y="3638550"/>
            <a:ext cx="2179171" cy="990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A9B"/>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5">
            <a:alphaModFix/>
          </a:blip>
          <a:srcRect l="28677" t="-14204" r="30355" b="31868"/>
          <a:stretch/>
        </p:blipFill>
        <p:spPr>
          <a:xfrm>
            <a:off x="8229600" y="66751"/>
            <a:ext cx="762000" cy="76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64A4D"/>
        </a:solidFill>
        <a:effectLst/>
      </p:bgPr>
    </p:bg>
    <p:spTree>
      <p:nvGrpSpPr>
        <p:cNvPr id="1" name="Shape 35"/>
        <p:cNvGrpSpPr/>
        <p:nvPr/>
      </p:nvGrpSpPr>
      <p:grpSpPr>
        <a:xfrm>
          <a:off x="0" y="0"/>
          <a:ext cx="0" cy="0"/>
          <a:chOff x="0" y="0"/>
          <a:chExt cx="0" cy="0"/>
        </a:xfrm>
      </p:grpSpPr>
      <p:sp>
        <p:nvSpPr>
          <p:cNvPr id="36" name="Google Shape;36;p7"/>
          <p:cNvSpPr/>
          <p:nvPr/>
        </p:nvSpPr>
        <p:spPr>
          <a:xfrm>
            <a:off x="6248400" y="1927651"/>
            <a:ext cx="2529840" cy="2853899"/>
          </a:xfrm>
          <a:prstGeom prst="rect">
            <a:avLst/>
          </a:prstGeom>
          <a:solidFill>
            <a:srgbClr val="DADA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37" name="Google Shape;37;p7"/>
          <p:cNvCxnSpPr/>
          <p:nvPr/>
        </p:nvCxnSpPr>
        <p:spPr>
          <a:xfrm>
            <a:off x="6477000" y="2430851"/>
            <a:ext cx="2027153" cy="0"/>
          </a:xfrm>
          <a:prstGeom prst="straightConnector1">
            <a:avLst/>
          </a:prstGeom>
          <a:noFill/>
          <a:ln w="19050" cap="flat" cmpd="sng">
            <a:solidFill>
              <a:srgbClr val="FF763D"/>
            </a:solidFill>
            <a:prstDash val="solid"/>
            <a:miter lim="800000"/>
            <a:headEnd type="none" w="sm" len="sm"/>
            <a:tailEnd type="none" w="sm" len="sm"/>
          </a:ln>
        </p:spPr>
      </p:cxnSp>
      <p:cxnSp>
        <p:nvCxnSpPr>
          <p:cNvPr id="38" name="Google Shape;38;p7"/>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39" name="Google Shape;39;p7"/>
          <p:cNvPicPr preferRelativeResize="0"/>
          <p:nvPr/>
        </p:nvPicPr>
        <p:blipFill rotWithShape="1">
          <a:blip r:embed="rId8">
            <a:alphaModFix/>
          </a:blip>
          <a:srcRect l="28677" t="-14204" r="30355" b="31868"/>
          <a:stretch/>
        </p:blipFill>
        <p:spPr>
          <a:xfrm>
            <a:off x="8229600" y="66751"/>
            <a:ext cx="762000" cy="76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pic>
        <p:nvPicPr>
          <p:cNvPr id="86" name="Google Shape;86;p14"/>
          <p:cNvPicPr preferRelativeResize="0"/>
          <p:nvPr/>
        </p:nvPicPr>
        <p:blipFill rotWithShape="1">
          <a:blip r:embed="rId4">
            <a:alphaModFix/>
          </a:blip>
          <a:srcRect t="-8333"/>
          <a:stretch/>
        </p:blipFill>
        <p:spPr>
          <a:xfrm>
            <a:off x="8329246" y="142951"/>
            <a:ext cx="586154" cy="635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pic>
        <p:nvPicPr>
          <p:cNvPr id="97" name="Google Shape;97;p17"/>
          <p:cNvPicPr preferRelativeResize="0"/>
          <p:nvPr/>
        </p:nvPicPr>
        <p:blipFill rotWithShape="1">
          <a:blip r:embed="rId8">
            <a:alphaModFix/>
          </a:blip>
          <a:srcRect t="-8330"/>
          <a:stretch/>
        </p:blipFill>
        <p:spPr>
          <a:xfrm>
            <a:off x="8329246" y="142951"/>
            <a:ext cx="586154" cy="635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hyperlink" Target="https://www.youtube.com/watch?v=KNrnZag17E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hyperlink" Target="https://docs.google.com/document/d/1j7YdP3HXykNxpmTTqTzjlPOd85deiQWX/edit#heading=h.f1g39qkvoh6h" TargetMode="External"/><Relationship Id="rId3" Type="http://schemas.openxmlformats.org/officeDocument/2006/relationships/image" Target="../media/image5.png"/><Relationship Id="rId7" Type="http://schemas.openxmlformats.org/officeDocument/2006/relationships/hyperlink" Target="https://docs.google.com/document/d/1j7YdP3HXykNxpmTTqTzjlPOd85deiQWX/edit#heading=h.3r8ym9iivbdl"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s://docs.google.com/document/d/1j7YdP3HXykNxpmTTqTzjlPOd85deiQWX/edit#heading=h.vmxml3nhp3vd"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1.xml"/><Relationship Id="rId4" Type="http://schemas.openxmlformats.org/officeDocument/2006/relationships/image" Target="../media/image40.jp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zkYGhsP_dAhUuCTQIHQXHBVIQjRx6BAgBEAU&amp;url=https://nypost.com/2017/09/13/why-kids-should-never-let-go-of-legos/&amp;psig=AOvVaw1sg9bnw6Abs_iw5bZHIZde&amp;ust=1539381263304474" TargetMode="External"/><Relationship Id="rId2" Type="http://schemas.openxmlformats.org/officeDocument/2006/relationships/notesSlide" Target="../notesSlides/notesSlide76.xml"/><Relationship Id="rId1" Type="http://schemas.openxmlformats.org/officeDocument/2006/relationships/slideLayout" Target="../slideLayouts/slideLayout11.xml"/><Relationship Id="rId4" Type="http://schemas.openxmlformats.org/officeDocument/2006/relationships/image" Target="../media/image45.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body" idx="1"/>
          </p:nvPr>
        </p:nvSpPr>
        <p:spPr>
          <a:xfrm>
            <a:off x="4267200" y="1504950"/>
            <a:ext cx="4267201" cy="443354"/>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3200"/>
              <a:t>First Approach Skills Training Early Childhood (Fast-E)</a:t>
            </a:r>
            <a:endParaRPr sz="3200"/>
          </a:p>
          <a:p>
            <a:pPr marL="0" lvl="0" indent="0" algn="l" rtl="0">
              <a:spcBef>
                <a:spcPts val="1000"/>
              </a:spcBef>
              <a:spcAft>
                <a:spcPts val="0"/>
              </a:spcAft>
              <a:buClr>
                <a:schemeClr val="dk1"/>
              </a:buClr>
              <a:buSzPts val="1100"/>
              <a:buFont typeface="Arial"/>
              <a:buNone/>
            </a:pPr>
            <a:endParaRPr sz="3200"/>
          </a:p>
          <a:p>
            <a:pPr marL="0" lvl="0" indent="0" algn="l" rtl="0">
              <a:lnSpc>
                <a:spcPct val="90000"/>
              </a:lnSpc>
              <a:spcBef>
                <a:spcPts val="1000"/>
              </a:spcBef>
              <a:spcAft>
                <a:spcPts val="0"/>
              </a:spcAft>
              <a:buClr>
                <a:schemeClr val="lt1"/>
              </a:buClr>
              <a:buSzPts val="3200"/>
              <a:buNone/>
            </a:pPr>
            <a:endParaRPr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7"/>
        <p:cNvGrpSpPr/>
        <p:nvPr/>
      </p:nvGrpSpPr>
      <p:grpSpPr>
        <a:xfrm>
          <a:off x="0" y="0"/>
          <a:ext cx="0" cy="0"/>
          <a:chOff x="0" y="0"/>
          <a:chExt cx="0" cy="0"/>
        </a:xfrm>
      </p:grpSpPr>
      <p:sp>
        <p:nvSpPr>
          <p:cNvPr id="198" name="Google Shape;198;p33"/>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7A9B"/>
                </a:solidFill>
              </a:rPr>
              <a:t>Why Does My Child Act Like That?</a:t>
            </a:r>
            <a:endParaRPr>
              <a:solidFill>
                <a:srgbClr val="007A9B"/>
              </a:solidFill>
            </a:endParaRPr>
          </a:p>
          <a:p>
            <a:pPr marL="0" lvl="0" indent="0" algn="l" rtl="0">
              <a:spcBef>
                <a:spcPts val="0"/>
              </a:spcBef>
              <a:spcAft>
                <a:spcPts val="0"/>
              </a:spcAft>
              <a:buClr>
                <a:schemeClr val="dk1"/>
              </a:buClr>
              <a:buSzPts val="1100"/>
              <a:buFont typeface="Arial"/>
              <a:buNone/>
            </a:pP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cxnSp>
        <p:nvCxnSpPr>
          <p:cNvPr id="199" name="Google Shape;199;p33"/>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200" name="Google Shape;200;p33"/>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201" name="Google Shape;201;p33"/>
          <p:cNvSpPr txBox="1">
            <a:spLocks noGrp="1"/>
          </p:cNvSpPr>
          <p:nvPr>
            <p:ph type="body" idx="3"/>
          </p:nvPr>
        </p:nvSpPr>
        <p:spPr>
          <a:xfrm>
            <a:off x="451227" y="1047750"/>
            <a:ext cx="6114600" cy="4038600"/>
          </a:xfrm>
          <a:prstGeom prst="rect">
            <a:avLst/>
          </a:prstGeom>
          <a:noFill/>
          <a:ln>
            <a:noFill/>
          </a:ln>
        </p:spPr>
        <p:txBody>
          <a:bodyPr spcFirstLastPara="1" wrap="square" lIns="91425" tIns="45700" rIns="91425" bIns="45700" anchor="t" anchorCtr="0">
            <a:noAutofit/>
          </a:bodyPr>
          <a:lstStyle/>
          <a:p>
            <a:pPr marL="0" marR="228600" lvl="0" indent="0" algn="l" rtl="0">
              <a:spcBef>
                <a:spcPts val="0"/>
              </a:spcBef>
              <a:spcAft>
                <a:spcPts val="0"/>
              </a:spcAft>
              <a:buNone/>
            </a:pPr>
            <a:r>
              <a:rPr lang="en-US">
                <a:solidFill>
                  <a:srgbClr val="333333"/>
                </a:solidFill>
                <a:latin typeface="Montserrat"/>
                <a:ea typeface="Montserrat"/>
                <a:cs typeface="Montserrat"/>
                <a:sym typeface="Montserrat"/>
              </a:rPr>
              <a:t>Most behavior has a purpose.  If we understand what our child is trying to tell us with their challenging behavior, we can help find better ways of meeting their needs.</a:t>
            </a:r>
            <a:endParaRPr>
              <a:solidFill>
                <a:srgbClr val="333333"/>
              </a:solidFill>
              <a:latin typeface="Montserrat"/>
              <a:ea typeface="Montserrat"/>
              <a:cs typeface="Montserrat"/>
              <a:sym typeface="Montserrat"/>
            </a:endParaRPr>
          </a:p>
          <a:p>
            <a:pPr marL="0" marR="228600" lvl="0" indent="0" algn="l" rtl="0">
              <a:spcBef>
                <a:spcPts val="600"/>
              </a:spcBef>
              <a:spcAft>
                <a:spcPts val="0"/>
              </a:spcAft>
              <a:buNone/>
            </a:pPr>
            <a:endParaRPr>
              <a:solidFill>
                <a:srgbClr val="333333"/>
              </a:solidFill>
              <a:latin typeface="Montserrat"/>
              <a:ea typeface="Montserrat"/>
              <a:cs typeface="Montserrat"/>
              <a:sym typeface="Montserrat"/>
            </a:endParaRPr>
          </a:p>
          <a:p>
            <a:pPr marL="285750" lvl="0" indent="-196850" algn="l" rtl="0">
              <a:lnSpc>
                <a:spcPct val="100000"/>
              </a:lnSpc>
              <a:spcBef>
                <a:spcPts val="1200"/>
              </a:spcBef>
              <a:spcAft>
                <a:spcPts val="0"/>
              </a:spcAft>
              <a:buClr>
                <a:srgbClr val="DADAD6"/>
              </a:buClr>
              <a:buSzPts val="1400"/>
              <a:buFont typeface="Arial"/>
              <a:buNone/>
            </a:pPr>
            <a:endParaRPr>
              <a:solidFill>
                <a:schemeClr val="dk1"/>
              </a:solidFill>
            </a:endParaRPr>
          </a:p>
        </p:txBody>
      </p:sp>
      <p:graphicFrame>
        <p:nvGraphicFramePr>
          <p:cNvPr id="202" name="Google Shape;202;p33"/>
          <p:cNvGraphicFramePr/>
          <p:nvPr/>
        </p:nvGraphicFramePr>
        <p:xfrm>
          <a:off x="770550" y="1868850"/>
          <a:ext cx="3000000" cy="3000000"/>
        </p:xfrm>
        <a:graphic>
          <a:graphicData uri="http://schemas.openxmlformats.org/drawingml/2006/table">
            <a:tbl>
              <a:tblPr>
                <a:noFill/>
                <a:tableStyleId>{FE16345C-64C4-46EF-8395-C0792AA64B9D}</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b="1">
                          <a:solidFill>
                            <a:schemeClr val="lt1"/>
                          </a:solidFill>
                        </a:rPr>
                        <a:t>Possible Messages</a:t>
                      </a:r>
                      <a:endParaRPr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3397AD"/>
                    </a:solidFill>
                  </a:tcPr>
                </a:tc>
                <a:tc>
                  <a:txBody>
                    <a:bodyPr/>
                    <a:lstStyle/>
                    <a:p>
                      <a:pPr marL="0" lvl="0" indent="0" algn="l" rtl="0">
                        <a:spcBef>
                          <a:spcPts val="0"/>
                        </a:spcBef>
                        <a:spcAft>
                          <a:spcPts val="0"/>
                        </a:spcAft>
                        <a:buNone/>
                      </a:pPr>
                      <a:r>
                        <a:rPr lang="en-US" b="1">
                          <a:solidFill>
                            <a:schemeClr val="lt1"/>
                          </a:solidFill>
                        </a:rPr>
                        <a:t>Needs to be met</a:t>
                      </a:r>
                      <a:endParaRPr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3397AD"/>
                    </a:solidFill>
                  </a:tcPr>
                </a:tc>
                <a:extLst>
                  <a:ext uri="{0D108BD9-81ED-4DB2-BD59-A6C34878D82A}">
                    <a16:rowId xmlns:a16="http://schemas.microsoft.com/office/drawing/2014/main" val="10000"/>
                  </a:ext>
                </a:extLst>
              </a:tr>
              <a:tr h="381000">
                <a:tc rowSpan="5">
                  <a:txBody>
                    <a:bodyPr/>
                    <a:lstStyle/>
                    <a:p>
                      <a:pPr marL="0" lvl="0" indent="0" algn="l" rtl="0">
                        <a:spcBef>
                          <a:spcPts val="0"/>
                        </a:spcBef>
                        <a:spcAft>
                          <a:spcPts val="0"/>
                        </a:spcAft>
                        <a:buNone/>
                      </a:pPr>
                      <a:r>
                        <a:rPr lang="en-US" sz="1300">
                          <a:solidFill>
                            <a:srgbClr val="333333"/>
                          </a:solidFill>
                          <a:latin typeface="Montserrat"/>
                          <a:ea typeface="Montserrat"/>
                          <a:cs typeface="Montserrat"/>
                          <a:sym typeface="Montserrat"/>
                        </a:rPr>
                        <a:t>“I don’t feel good.”</a:t>
                      </a:r>
                      <a:endParaRPr sz="13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1300">
                          <a:solidFill>
                            <a:srgbClr val="333333"/>
                          </a:solidFill>
                          <a:latin typeface="Montserrat"/>
                          <a:ea typeface="Montserrat"/>
                          <a:cs typeface="Montserrat"/>
                          <a:sym typeface="Montserrat"/>
                        </a:rPr>
                        <a:t>“I need your help.”</a:t>
                      </a:r>
                      <a:endParaRPr sz="13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1300">
                          <a:solidFill>
                            <a:srgbClr val="333333"/>
                          </a:solidFill>
                          <a:latin typeface="Montserrat"/>
                          <a:ea typeface="Montserrat"/>
                          <a:cs typeface="Montserrat"/>
                          <a:sym typeface="Montserrat"/>
                        </a:rPr>
                        <a:t>“I don’t know how to calm down”</a:t>
                      </a:r>
                      <a:endParaRPr sz="13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1300">
                          <a:solidFill>
                            <a:srgbClr val="333333"/>
                          </a:solidFill>
                          <a:latin typeface="Montserrat"/>
                          <a:ea typeface="Montserrat"/>
                          <a:cs typeface="Montserrat"/>
                          <a:sym typeface="Montserrat"/>
                        </a:rPr>
                        <a:t>“This feels good!”</a:t>
                      </a:r>
                      <a:endParaRPr sz="13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1300">
                          <a:solidFill>
                            <a:srgbClr val="333333"/>
                          </a:solidFill>
                          <a:latin typeface="Montserrat"/>
                          <a:ea typeface="Montserrat"/>
                          <a:cs typeface="Montserrat"/>
                          <a:sym typeface="Montserrat"/>
                        </a:rPr>
                        <a:t>“I can make adults react.”</a:t>
                      </a:r>
                      <a:endParaRPr sz="13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1300">
                          <a:solidFill>
                            <a:srgbClr val="333333"/>
                          </a:solidFill>
                          <a:latin typeface="Montserrat"/>
                          <a:ea typeface="Montserrat"/>
                          <a:cs typeface="Montserrat"/>
                          <a:sym typeface="Montserrat"/>
                        </a:rPr>
                        <a:t>“I have energy to get out!”</a:t>
                      </a:r>
                      <a:endParaRPr sz="13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1300">
                          <a:solidFill>
                            <a:srgbClr val="333333"/>
                          </a:solidFill>
                          <a:latin typeface="Montserrat"/>
                          <a:ea typeface="Montserrat"/>
                          <a:cs typeface="Montserrat"/>
                          <a:sym typeface="Montserrat"/>
                        </a:rPr>
                        <a:t>“I need entertainment!”</a:t>
                      </a:r>
                      <a:endParaRPr sz="13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1300">
                          <a:solidFill>
                            <a:srgbClr val="333333"/>
                          </a:solidFill>
                          <a:latin typeface="Montserrat"/>
                          <a:ea typeface="Montserrat"/>
                          <a:cs typeface="Montserrat"/>
                          <a:sym typeface="Montserrat"/>
                        </a:rPr>
                        <a:t>“I need you right now.”</a:t>
                      </a:r>
                      <a:endParaRPr sz="13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1300">
                          <a:solidFill>
                            <a:srgbClr val="333333"/>
                          </a:solidFill>
                          <a:latin typeface="Montserrat"/>
                          <a:ea typeface="Montserrat"/>
                          <a:cs typeface="Montserrat"/>
                          <a:sym typeface="Montserrat"/>
                        </a:rPr>
                        <a:t>“I can’t handle this on my own”</a:t>
                      </a:r>
                      <a:endParaRPr sz="13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1300">
                          <a:solidFill>
                            <a:srgbClr val="333333"/>
                          </a:solidFill>
                          <a:latin typeface="Montserrat"/>
                          <a:ea typeface="Montserrat"/>
                          <a:cs typeface="Montserrat"/>
                          <a:sym typeface="Montserrat"/>
                        </a:rPr>
                        <a:t>“I need predictability and safety”</a:t>
                      </a:r>
                      <a:endParaRPr sz="13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1300">
                          <a:solidFill>
                            <a:srgbClr val="333333"/>
                          </a:solidFill>
                          <a:latin typeface="Montserrat"/>
                          <a:ea typeface="Montserrat"/>
                          <a:cs typeface="Montserrat"/>
                          <a:sym typeface="Montserrat"/>
                        </a:rPr>
                        <a:t>“I want a say in what I do”</a:t>
                      </a:r>
                      <a:endParaRPr sz="13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1300">
                          <a:solidFill>
                            <a:srgbClr val="333333"/>
                          </a:solidFill>
                          <a:latin typeface="Montserrat"/>
                          <a:ea typeface="Montserrat"/>
                          <a:cs typeface="Montserrat"/>
                          <a:sym typeface="Montserrat"/>
                        </a:rPr>
                        <a:t>“New things are scary”</a:t>
                      </a:r>
                      <a:endParaRPr sz="13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1300">
                          <a:solidFill>
                            <a:srgbClr val="333333"/>
                          </a:solidFill>
                          <a:latin typeface="Montserrat"/>
                          <a:ea typeface="Montserrat"/>
                          <a:cs typeface="Montserrat"/>
                          <a:sym typeface="Montserrat"/>
                        </a:rPr>
                        <a:t>“I don’t know what’s happening”</a:t>
                      </a:r>
                      <a:endParaRPr sz="1300">
                        <a:solidFill>
                          <a:srgbClr val="333333"/>
                        </a:solidFill>
                        <a:latin typeface="Montserrat"/>
                        <a:ea typeface="Montserrat"/>
                        <a:cs typeface="Montserrat"/>
                        <a:sym typeface="Montserra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000000"/>
                      </a:solidFill>
                      <a:prstDash val="solid"/>
                      <a:round/>
                      <a:headEnd type="none" w="sm" len="sm"/>
                      <a:tailEnd type="none" w="sm" len="sm"/>
                    </a:lnB>
                  </a:tcPr>
                </a:tc>
                <a:tc rowSpan="5">
                  <a:txBody>
                    <a:bodyPr/>
                    <a:lstStyle/>
                    <a:p>
                      <a:pPr marL="228600" lvl="0" indent="-254000" algn="l" rtl="0">
                        <a:spcBef>
                          <a:spcPts val="0"/>
                        </a:spcBef>
                        <a:spcAft>
                          <a:spcPts val="0"/>
                        </a:spcAft>
                        <a:buClr>
                          <a:srgbClr val="333333"/>
                        </a:buClr>
                        <a:buSzPts val="1300"/>
                        <a:buFont typeface="Montserrat"/>
                        <a:buChar char="●"/>
                      </a:pPr>
                      <a:r>
                        <a:rPr lang="en-US" sz="1300">
                          <a:solidFill>
                            <a:srgbClr val="333333"/>
                          </a:solidFill>
                          <a:latin typeface="Montserrat"/>
                          <a:ea typeface="Montserrat"/>
                          <a:cs typeface="Montserrat"/>
                          <a:sym typeface="Montserrat"/>
                        </a:rPr>
                        <a:t>Food</a:t>
                      </a:r>
                      <a:endParaRPr sz="1300">
                        <a:solidFill>
                          <a:srgbClr val="333333"/>
                        </a:solidFill>
                        <a:latin typeface="Montserrat"/>
                        <a:ea typeface="Montserrat"/>
                        <a:cs typeface="Montserrat"/>
                        <a:sym typeface="Montserrat"/>
                      </a:endParaRPr>
                    </a:p>
                    <a:p>
                      <a:pPr marL="228600" lvl="0" indent="-254000" algn="l" rtl="0">
                        <a:spcBef>
                          <a:spcPts val="0"/>
                        </a:spcBef>
                        <a:spcAft>
                          <a:spcPts val="0"/>
                        </a:spcAft>
                        <a:buClr>
                          <a:srgbClr val="333333"/>
                        </a:buClr>
                        <a:buSzPts val="1300"/>
                        <a:buFont typeface="Montserrat"/>
                        <a:buChar char="●"/>
                      </a:pPr>
                      <a:r>
                        <a:rPr lang="en-US" sz="1300">
                          <a:solidFill>
                            <a:srgbClr val="333333"/>
                          </a:solidFill>
                          <a:latin typeface="Montserrat"/>
                          <a:ea typeface="Montserrat"/>
                          <a:cs typeface="Montserrat"/>
                          <a:sym typeface="Montserrat"/>
                        </a:rPr>
                        <a:t>Rest</a:t>
                      </a:r>
                      <a:endParaRPr sz="1300">
                        <a:solidFill>
                          <a:srgbClr val="333333"/>
                        </a:solidFill>
                        <a:latin typeface="Montserrat"/>
                        <a:ea typeface="Montserrat"/>
                        <a:cs typeface="Montserrat"/>
                        <a:sym typeface="Montserrat"/>
                      </a:endParaRPr>
                    </a:p>
                    <a:p>
                      <a:pPr marL="228600" lvl="0" indent="-254000" algn="l" rtl="0">
                        <a:spcBef>
                          <a:spcPts val="0"/>
                        </a:spcBef>
                        <a:spcAft>
                          <a:spcPts val="0"/>
                        </a:spcAft>
                        <a:buClr>
                          <a:srgbClr val="333333"/>
                        </a:buClr>
                        <a:buSzPts val="1300"/>
                        <a:buFont typeface="Montserrat"/>
                        <a:buChar char="●"/>
                      </a:pPr>
                      <a:r>
                        <a:rPr lang="en-US" sz="1300">
                          <a:solidFill>
                            <a:srgbClr val="333333"/>
                          </a:solidFill>
                          <a:latin typeface="Montserrat"/>
                          <a:ea typeface="Montserrat"/>
                          <a:cs typeface="Montserrat"/>
                          <a:sym typeface="Montserrat"/>
                        </a:rPr>
                        <a:t>Calm and quiet</a:t>
                      </a:r>
                      <a:endParaRPr sz="1300">
                        <a:solidFill>
                          <a:srgbClr val="333333"/>
                        </a:solidFill>
                        <a:latin typeface="Montserrat"/>
                        <a:ea typeface="Montserrat"/>
                        <a:cs typeface="Montserrat"/>
                        <a:sym typeface="Montserrat"/>
                      </a:endParaRPr>
                    </a:p>
                    <a:p>
                      <a:pPr marL="228600" lvl="0" indent="-254000" algn="l" rtl="0">
                        <a:spcBef>
                          <a:spcPts val="0"/>
                        </a:spcBef>
                        <a:spcAft>
                          <a:spcPts val="0"/>
                        </a:spcAft>
                        <a:buClr>
                          <a:srgbClr val="333333"/>
                        </a:buClr>
                        <a:buSzPts val="1300"/>
                        <a:buFont typeface="Montserrat"/>
                        <a:buChar char="●"/>
                      </a:pPr>
                      <a:r>
                        <a:rPr lang="en-US" sz="1300">
                          <a:solidFill>
                            <a:srgbClr val="333333"/>
                          </a:solidFill>
                          <a:latin typeface="Montserrat"/>
                          <a:ea typeface="Montserrat"/>
                          <a:cs typeface="Montserrat"/>
                          <a:sym typeface="Montserrat"/>
                        </a:rPr>
                        <a:t>Soothing</a:t>
                      </a:r>
                      <a:endParaRPr sz="1300">
                        <a:solidFill>
                          <a:srgbClr val="333333"/>
                        </a:solidFill>
                        <a:latin typeface="Montserrat"/>
                        <a:ea typeface="Montserrat"/>
                        <a:cs typeface="Montserrat"/>
                        <a:sym typeface="Montserrat"/>
                      </a:endParaRPr>
                    </a:p>
                    <a:p>
                      <a:pPr marL="228600" lvl="0" indent="-254000" algn="l" rtl="0">
                        <a:spcBef>
                          <a:spcPts val="0"/>
                        </a:spcBef>
                        <a:spcAft>
                          <a:spcPts val="0"/>
                        </a:spcAft>
                        <a:buClr>
                          <a:srgbClr val="333333"/>
                        </a:buClr>
                        <a:buSzPts val="1300"/>
                        <a:buFont typeface="Montserrat"/>
                        <a:buChar char="●"/>
                      </a:pPr>
                      <a:r>
                        <a:rPr lang="en-US" sz="1300">
                          <a:solidFill>
                            <a:srgbClr val="333333"/>
                          </a:solidFill>
                          <a:latin typeface="Montserrat"/>
                          <a:ea typeface="Montserrat"/>
                          <a:cs typeface="Montserrat"/>
                          <a:sym typeface="Montserrat"/>
                        </a:rPr>
                        <a:t>Space</a:t>
                      </a:r>
                      <a:endParaRPr sz="1300">
                        <a:solidFill>
                          <a:srgbClr val="333333"/>
                        </a:solidFill>
                        <a:latin typeface="Montserrat"/>
                        <a:ea typeface="Montserrat"/>
                        <a:cs typeface="Montserrat"/>
                        <a:sym typeface="Montserrat"/>
                      </a:endParaRPr>
                    </a:p>
                    <a:p>
                      <a:pPr marL="285750" lvl="0" indent="-311150" algn="l" rtl="0">
                        <a:spcBef>
                          <a:spcPts val="0"/>
                        </a:spcBef>
                        <a:spcAft>
                          <a:spcPts val="0"/>
                        </a:spcAft>
                        <a:buClr>
                          <a:srgbClr val="333333"/>
                        </a:buClr>
                        <a:buSzPts val="1300"/>
                        <a:buFont typeface="Montserrat"/>
                        <a:buChar char="●"/>
                      </a:pPr>
                      <a:r>
                        <a:rPr lang="en-US" sz="1300">
                          <a:solidFill>
                            <a:srgbClr val="333333"/>
                          </a:solidFill>
                          <a:latin typeface="Montserrat"/>
                          <a:ea typeface="Montserrat"/>
                          <a:cs typeface="Montserrat"/>
                          <a:sym typeface="Montserrat"/>
                        </a:rPr>
                        <a:t>Sensory stimulation</a:t>
                      </a:r>
                      <a:endParaRPr sz="1300">
                        <a:solidFill>
                          <a:srgbClr val="333333"/>
                        </a:solidFill>
                        <a:latin typeface="Montserrat"/>
                        <a:ea typeface="Montserrat"/>
                        <a:cs typeface="Montserrat"/>
                        <a:sym typeface="Montserrat"/>
                      </a:endParaRPr>
                    </a:p>
                    <a:p>
                      <a:pPr marL="285750" lvl="0" indent="-311150" algn="l" rtl="0">
                        <a:spcBef>
                          <a:spcPts val="0"/>
                        </a:spcBef>
                        <a:spcAft>
                          <a:spcPts val="0"/>
                        </a:spcAft>
                        <a:buClr>
                          <a:srgbClr val="333333"/>
                        </a:buClr>
                        <a:buSzPts val="1300"/>
                        <a:buFont typeface="Montserrat"/>
                        <a:buChar char="●"/>
                      </a:pPr>
                      <a:r>
                        <a:rPr lang="en-US" sz="1300">
                          <a:solidFill>
                            <a:srgbClr val="333333"/>
                          </a:solidFill>
                          <a:latin typeface="Montserrat"/>
                          <a:ea typeface="Montserrat"/>
                          <a:cs typeface="Montserrat"/>
                          <a:sym typeface="Montserrat"/>
                        </a:rPr>
                        <a:t>Entertainment</a:t>
                      </a:r>
                      <a:endParaRPr sz="1300">
                        <a:solidFill>
                          <a:srgbClr val="333333"/>
                        </a:solidFill>
                        <a:latin typeface="Montserrat"/>
                        <a:ea typeface="Montserrat"/>
                        <a:cs typeface="Montserrat"/>
                        <a:sym typeface="Montserrat"/>
                      </a:endParaRPr>
                    </a:p>
                    <a:p>
                      <a:pPr marL="285750" lvl="0" indent="-311150" algn="l" rtl="0">
                        <a:spcBef>
                          <a:spcPts val="0"/>
                        </a:spcBef>
                        <a:spcAft>
                          <a:spcPts val="0"/>
                        </a:spcAft>
                        <a:buClr>
                          <a:srgbClr val="333333"/>
                        </a:buClr>
                        <a:buSzPts val="1300"/>
                        <a:buFont typeface="Montserrat"/>
                        <a:buChar char="●"/>
                      </a:pPr>
                      <a:r>
                        <a:rPr lang="en-US" sz="1300">
                          <a:solidFill>
                            <a:srgbClr val="333333"/>
                          </a:solidFill>
                          <a:latin typeface="Montserrat"/>
                          <a:ea typeface="Montserrat"/>
                          <a:cs typeface="Montserrat"/>
                          <a:sym typeface="Montserrat"/>
                        </a:rPr>
                        <a:t>Access to fun</a:t>
                      </a:r>
                      <a:endParaRPr sz="1300">
                        <a:solidFill>
                          <a:srgbClr val="333333"/>
                        </a:solidFill>
                        <a:latin typeface="Montserrat"/>
                        <a:ea typeface="Montserrat"/>
                        <a:cs typeface="Montserrat"/>
                        <a:sym typeface="Montserrat"/>
                      </a:endParaRPr>
                    </a:p>
                    <a:p>
                      <a:pPr marL="228600" lvl="0" indent="-254000" algn="l" rtl="0">
                        <a:spcBef>
                          <a:spcPts val="0"/>
                        </a:spcBef>
                        <a:spcAft>
                          <a:spcPts val="0"/>
                        </a:spcAft>
                        <a:buClr>
                          <a:srgbClr val="333333"/>
                        </a:buClr>
                        <a:buSzPts val="1300"/>
                        <a:buFont typeface="Montserrat"/>
                        <a:buChar char="●"/>
                      </a:pPr>
                      <a:r>
                        <a:rPr lang="en-US" sz="1300">
                          <a:solidFill>
                            <a:srgbClr val="333333"/>
                          </a:solidFill>
                          <a:latin typeface="Montserrat"/>
                          <a:ea typeface="Montserrat"/>
                          <a:cs typeface="Montserrat"/>
                          <a:sym typeface="Montserrat"/>
                        </a:rPr>
                        <a:t>Security/safety</a:t>
                      </a:r>
                      <a:endParaRPr sz="1300">
                        <a:solidFill>
                          <a:srgbClr val="333333"/>
                        </a:solidFill>
                        <a:latin typeface="Montserrat"/>
                        <a:ea typeface="Montserrat"/>
                        <a:cs typeface="Montserrat"/>
                        <a:sym typeface="Montserrat"/>
                      </a:endParaRPr>
                    </a:p>
                    <a:p>
                      <a:pPr marL="228600" lvl="0" indent="-254000" algn="l" rtl="0">
                        <a:spcBef>
                          <a:spcPts val="0"/>
                        </a:spcBef>
                        <a:spcAft>
                          <a:spcPts val="0"/>
                        </a:spcAft>
                        <a:buClr>
                          <a:srgbClr val="333333"/>
                        </a:buClr>
                        <a:buSzPts val="1300"/>
                        <a:buFont typeface="Montserrat"/>
                        <a:buChar char="●"/>
                      </a:pPr>
                      <a:r>
                        <a:rPr lang="en-US" sz="1300">
                          <a:solidFill>
                            <a:srgbClr val="333333"/>
                          </a:solidFill>
                          <a:latin typeface="Montserrat"/>
                          <a:ea typeface="Montserrat"/>
                          <a:cs typeface="Montserrat"/>
                          <a:sym typeface="Montserrat"/>
                        </a:rPr>
                        <a:t>Connection</a:t>
                      </a:r>
                      <a:endParaRPr sz="1300">
                        <a:solidFill>
                          <a:srgbClr val="333333"/>
                        </a:solidFill>
                        <a:latin typeface="Montserrat"/>
                        <a:ea typeface="Montserrat"/>
                        <a:cs typeface="Montserrat"/>
                        <a:sym typeface="Montserrat"/>
                      </a:endParaRPr>
                    </a:p>
                    <a:p>
                      <a:pPr marL="228600" lvl="0" indent="-254000" algn="l" rtl="0">
                        <a:spcBef>
                          <a:spcPts val="0"/>
                        </a:spcBef>
                        <a:spcAft>
                          <a:spcPts val="0"/>
                        </a:spcAft>
                        <a:buClr>
                          <a:srgbClr val="333333"/>
                        </a:buClr>
                        <a:buSzPts val="1300"/>
                        <a:buFont typeface="Montserrat"/>
                        <a:buChar char="●"/>
                      </a:pPr>
                      <a:r>
                        <a:rPr lang="en-US" sz="1300">
                          <a:solidFill>
                            <a:srgbClr val="333333"/>
                          </a:solidFill>
                          <a:latin typeface="Montserrat"/>
                          <a:ea typeface="Montserrat"/>
                          <a:cs typeface="Montserrat"/>
                          <a:sym typeface="Montserrat"/>
                        </a:rPr>
                        <a:t>Attention</a:t>
                      </a:r>
                      <a:endParaRPr sz="1300">
                        <a:solidFill>
                          <a:srgbClr val="333333"/>
                        </a:solidFill>
                        <a:latin typeface="Montserrat"/>
                        <a:ea typeface="Montserrat"/>
                        <a:cs typeface="Montserrat"/>
                        <a:sym typeface="Montserrat"/>
                      </a:endParaRPr>
                    </a:p>
                    <a:p>
                      <a:pPr marL="228600" lvl="0" indent="-254000" algn="l" rtl="0">
                        <a:spcBef>
                          <a:spcPts val="0"/>
                        </a:spcBef>
                        <a:spcAft>
                          <a:spcPts val="0"/>
                        </a:spcAft>
                        <a:buClr>
                          <a:srgbClr val="333333"/>
                        </a:buClr>
                        <a:buSzPts val="1300"/>
                        <a:buFont typeface="Montserrat"/>
                        <a:buChar char="●"/>
                      </a:pPr>
                      <a:r>
                        <a:rPr lang="en-US" sz="1300">
                          <a:solidFill>
                            <a:srgbClr val="333333"/>
                          </a:solidFill>
                          <a:latin typeface="Montserrat"/>
                          <a:ea typeface="Montserrat"/>
                          <a:cs typeface="Montserrat"/>
                          <a:sym typeface="Montserrat"/>
                        </a:rPr>
                        <a:t>Control</a:t>
                      </a:r>
                      <a:endParaRPr sz="1300">
                        <a:solidFill>
                          <a:srgbClr val="333333"/>
                        </a:solidFill>
                        <a:latin typeface="Montserrat"/>
                        <a:ea typeface="Montserrat"/>
                        <a:cs typeface="Montserrat"/>
                        <a:sym typeface="Montserrat"/>
                      </a:endParaRPr>
                    </a:p>
                    <a:p>
                      <a:pPr marL="228600" lvl="0" indent="-254000" algn="l" rtl="0">
                        <a:spcBef>
                          <a:spcPts val="0"/>
                        </a:spcBef>
                        <a:spcAft>
                          <a:spcPts val="0"/>
                        </a:spcAft>
                        <a:buClr>
                          <a:srgbClr val="333333"/>
                        </a:buClr>
                        <a:buSzPts val="1300"/>
                        <a:buFont typeface="Montserrat"/>
                        <a:buChar char="●"/>
                      </a:pPr>
                      <a:r>
                        <a:rPr lang="en-US" sz="1300">
                          <a:solidFill>
                            <a:srgbClr val="333333"/>
                          </a:solidFill>
                          <a:latin typeface="Montserrat"/>
                          <a:ea typeface="Montserrat"/>
                          <a:cs typeface="Montserrat"/>
                          <a:sym typeface="Montserrat"/>
                        </a:rPr>
                        <a:t>Predictability, routine</a:t>
                      </a:r>
                      <a:endParaRPr sz="1300">
                        <a:solidFill>
                          <a:srgbClr val="333333"/>
                        </a:solidFill>
                        <a:latin typeface="Montserrat"/>
                        <a:ea typeface="Montserrat"/>
                        <a:cs typeface="Montserrat"/>
                        <a:sym typeface="Montserra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810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810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810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07"/>
        <p:cNvGrpSpPr/>
        <p:nvPr/>
      </p:nvGrpSpPr>
      <p:grpSpPr>
        <a:xfrm>
          <a:off x="0" y="0"/>
          <a:ext cx="0" cy="0"/>
          <a:chOff x="0" y="0"/>
          <a:chExt cx="0" cy="0"/>
        </a:xfrm>
      </p:grpSpPr>
      <p:sp>
        <p:nvSpPr>
          <p:cNvPr id="208" name="Google Shape;208;p34"/>
          <p:cNvSpPr txBox="1">
            <a:spLocks noGrp="1"/>
          </p:cNvSpPr>
          <p:nvPr>
            <p:ph type="body" idx="1"/>
          </p:nvPr>
        </p:nvSpPr>
        <p:spPr>
          <a:xfrm>
            <a:off x="938375" y="365378"/>
            <a:ext cx="62484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7A9B"/>
                </a:solidFill>
              </a:rPr>
              <a:t>Tuning Into Behavior Messages</a:t>
            </a:r>
            <a:endParaRPr>
              <a:solidFill>
                <a:srgbClr val="007A9B"/>
              </a:solidFill>
            </a:endParaRPr>
          </a:p>
          <a:p>
            <a:pPr marL="0" lvl="0" indent="0" algn="l" rtl="0">
              <a:spcBef>
                <a:spcPts val="0"/>
              </a:spcBef>
              <a:spcAft>
                <a:spcPts val="0"/>
              </a:spcAft>
              <a:buClr>
                <a:schemeClr val="dk1"/>
              </a:buClr>
              <a:buSzPts val="1100"/>
              <a:buFont typeface="Arial"/>
              <a:buNone/>
            </a:pP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cxnSp>
        <p:nvCxnSpPr>
          <p:cNvPr id="209" name="Google Shape;209;p34"/>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210" name="Google Shape;210;p34"/>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211" name="Google Shape;211;p34"/>
          <p:cNvSpPr txBox="1">
            <a:spLocks noGrp="1"/>
          </p:cNvSpPr>
          <p:nvPr>
            <p:ph type="body" idx="3"/>
          </p:nvPr>
        </p:nvSpPr>
        <p:spPr>
          <a:xfrm>
            <a:off x="451227" y="1047750"/>
            <a:ext cx="6114600" cy="4038600"/>
          </a:xfrm>
          <a:prstGeom prst="rect">
            <a:avLst/>
          </a:prstGeom>
          <a:noFill/>
          <a:ln>
            <a:noFill/>
          </a:ln>
        </p:spPr>
        <p:txBody>
          <a:bodyPr spcFirstLastPara="1" wrap="square" lIns="91425" tIns="45700" rIns="91425" bIns="45700" anchor="t" anchorCtr="0">
            <a:noAutofit/>
          </a:bodyPr>
          <a:lstStyle/>
          <a:p>
            <a:pPr marL="0" marR="228600" lvl="0" indent="0" algn="l" rtl="0">
              <a:spcBef>
                <a:spcPts val="0"/>
              </a:spcBef>
              <a:spcAft>
                <a:spcPts val="0"/>
              </a:spcAft>
              <a:buNone/>
            </a:pPr>
            <a:endParaRPr>
              <a:solidFill>
                <a:srgbClr val="333333"/>
              </a:solidFill>
              <a:latin typeface="Montserrat"/>
              <a:ea typeface="Montserrat"/>
              <a:cs typeface="Montserrat"/>
              <a:sym typeface="Montserrat"/>
            </a:endParaRPr>
          </a:p>
          <a:p>
            <a:pPr marL="0" marR="228600" lvl="0" indent="0" algn="l" rtl="0">
              <a:spcBef>
                <a:spcPts val="600"/>
              </a:spcBef>
              <a:spcAft>
                <a:spcPts val="0"/>
              </a:spcAft>
              <a:buNone/>
            </a:pPr>
            <a:endParaRPr>
              <a:solidFill>
                <a:srgbClr val="333333"/>
              </a:solidFill>
              <a:latin typeface="Montserrat"/>
              <a:ea typeface="Montserrat"/>
              <a:cs typeface="Montserrat"/>
              <a:sym typeface="Montserrat"/>
            </a:endParaRPr>
          </a:p>
          <a:p>
            <a:pPr marL="285750" lvl="0" indent="-196850" algn="l" rtl="0">
              <a:lnSpc>
                <a:spcPct val="100000"/>
              </a:lnSpc>
              <a:spcBef>
                <a:spcPts val="1200"/>
              </a:spcBef>
              <a:spcAft>
                <a:spcPts val="0"/>
              </a:spcAft>
              <a:buClr>
                <a:srgbClr val="DADAD6"/>
              </a:buClr>
              <a:buSzPts val="1400"/>
              <a:buFont typeface="Arial"/>
              <a:buNone/>
            </a:pPr>
            <a:endParaRPr>
              <a:solidFill>
                <a:schemeClr val="dk1"/>
              </a:solidFill>
            </a:endParaRPr>
          </a:p>
        </p:txBody>
      </p:sp>
      <p:pic>
        <p:nvPicPr>
          <p:cNvPr id="212" name="Google Shape;212;p34"/>
          <p:cNvPicPr preferRelativeResize="0"/>
          <p:nvPr/>
        </p:nvPicPr>
        <p:blipFill>
          <a:blip r:embed="rId4">
            <a:alphaModFix/>
          </a:blip>
          <a:stretch>
            <a:fillRect/>
          </a:stretch>
        </p:blipFill>
        <p:spPr>
          <a:xfrm>
            <a:off x="1189847" y="1047746"/>
            <a:ext cx="5262276" cy="38934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664275" y="244850"/>
            <a:ext cx="8520600" cy="5727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007D99"/>
              </a:buClr>
              <a:buSzPts val="2400"/>
              <a:buFont typeface="Montserrat SemiBold"/>
              <a:buNone/>
            </a:pPr>
            <a:r>
              <a:rPr lang="en-US" sz="2400">
                <a:solidFill>
                  <a:srgbClr val="007D99"/>
                </a:solidFill>
                <a:latin typeface="Montserrat SemiBold"/>
                <a:ea typeface="Montserrat SemiBold"/>
                <a:cs typeface="Montserrat SemiBold"/>
                <a:sym typeface="Montserrat SemiBold"/>
              </a:rPr>
              <a:t>Strengths &amp; Challenges: Your Child’s Skills</a:t>
            </a:r>
            <a:endParaRPr/>
          </a:p>
        </p:txBody>
      </p:sp>
      <p:pic>
        <p:nvPicPr>
          <p:cNvPr id="218" name="Google Shape;218;p35"/>
          <p:cNvPicPr preferRelativeResize="0"/>
          <p:nvPr/>
        </p:nvPicPr>
        <p:blipFill>
          <a:blip r:embed="rId3">
            <a:alphaModFix/>
          </a:blip>
          <a:stretch>
            <a:fillRect/>
          </a:stretch>
        </p:blipFill>
        <p:spPr>
          <a:xfrm>
            <a:off x="769750" y="926475"/>
            <a:ext cx="6537700" cy="3147425"/>
          </a:xfrm>
          <a:prstGeom prst="rect">
            <a:avLst/>
          </a:prstGeom>
          <a:noFill/>
          <a:ln>
            <a:noFill/>
          </a:ln>
        </p:spPr>
      </p:pic>
      <p:pic>
        <p:nvPicPr>
          <p:cNvPr id="219" name="Google Shape;219;p35"/>
          <p:cNvPicPr preferRelativeResize="0"/>
          <p:nvPr/>
        </p:nvPicPr>
        <p:blipFill>
          <a:blip r:embed="rId4">
            <a:alphaModFix/>
          </a:blip>
          <a:stretch>
            <a:fillRect/>
          </a:stretch>
        </p:blipFill>
        <p:spPr>
          <a:xfrm>
            <a:off x="1303150" y="3659109"/>
            <a:ext cx="6537701" cy="13742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007D99"/>
              </a:buClr>
              <a:buSzPts val="2400"/>
              <a:buFont typeface="Montserrat SemiBold"/>
              <a:buNone/>
            </a:pPr>
            <a:r>
              <a:rPr lang="en-US" sz="2400">
                <a:solidFill>
                  <a:srgbClr val="007D99"/>
                </a:solidFill>
                <a:latin typeface="Montserrat SemiBold"/>
                <a:ea typeface="Montserrat SemiBold"/>
                <a:cs typeface="Montserrat SemiBold"/>
                <a:sym typeface="Montserrat SemiBold"/>
              </a:rPr>
              <a:t>What Skills Do You Bring to Parenting?</a:t>
            </a:r>
            <a:endParaRPr/>
          </a:p>
        </p:txBody>
      </p:sp>
      <p:sp>
        <p:nvSpPr>
          <p:cNvPr id="225" name="Google Shape;225;p36"/>
          <p:cNvSpPr txBox="1">
            <a:spLocks noGrp="1"/>
          </p:cNvSpPr>
          <p:nvPr>
            <p:ph type="body" idx="1"/>
          </p:nvPr>
        </p:nvSpPr>
        <p:spPr>
          <a:xfrm>
            <a:off x="563625" y="971625"/>
            <a:ext cx="8520600" cy="88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Montserrat"/>
                <a:ea typeface="Montserrat"/>
                <a:cs typeface="Montserrat"/>
                <a:sym typeface="Montserrat"/>
              </a:rPr>
              <a:t>Every parent has natural skills to boost development. </a:t>
            </a:r>
            <a:endParaRPr>
              <a:latin typeface="Montserrat"/>
              <a:ea typeface="Montserrat"/>
              <a:cs typeface="Montserrat"/>
              <a:sym typeface="Montserrat"/>
            </a:endParaRPr>
          </a:p>
          <a:p>
            <a:pPr marL="0" lvl="0" indent="0" algn="l" rtl="0">
              <a:spcBef>
                <a:spcPts val="0"/>
              </a:spcBef>
              <a:spcAft>
                <a:spcPts val="0"/>
              </a:spcAft>
              <a:buNone/>
            </a:pPr>
            <a:r>
              <a:rPr lang="en-US">
                <a:latin typeface="Montserrat"/>
                <a:ea typeface="Montserrat"/>
                <a:cs typeface="Montserrat"/>
                <a:sym typeface="Montserrat"/>
              </a:rPr>
              <a:t>List parenting skills or attributes you have and those you are still developing.</a:t>
            </a:r>
            <a:endParaRPr>
              <a:latin typeface="Montserrat"/>
              <a:ea typeface="Montserrat"/>
              <a:cs typeface="Montserrat"/>
              <a:sym typeface="Montserrat"/>
            </a:endParaRPr>
          </a:p>
        </p:txBody>
      </p:sp>
      <p:pic>
        <p:nvPicPr>
          <p:cNvPr id="226" name="Google Shape;226;p36"/>
          <p:cNvPicPr preferRelativeResize="0"/>
          <p:nvPr/>
        </p:nvPicPr>
        <p:blipFill>
          <a:blip r:embed="rId3">
            <a:alphaModFix/>
          </a:blip>
          <a:stretch>
            <a:fillRect/>
          </a:stretch>
        </p:blipFill>
        <p:spPr>
          <a:xfrm>
            <a:off x="770375" y="1856025"/>
            <a:ext cx="7183350" cy="2771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1"/>
        <p:cNvGrpSpPr/>
        <p:nvPr/>
      </p:nvGrpSpPr>
      <p:grpSpPr>
        <a:xfrm>
          <a:off x="0" y="0"/>
          <a:ext cx="0" cy="0"/>
          <a:chOff x="0" y="0"/>
          <a:chExt cx="0" cy="0"/>
        </a:xfrm>
      </p:grpSpPr>
      <p:sp>
        <p:nvSpPr>
          <p:cNvPr id="232" name="Google Shape;232;p37"/>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7A9B"/>
                </a:solidFill>
              </a:rPr>
              <a:t>It’s True: Parenting Self-Care is Key</a:t>
            </a:r>
            <a:endParaRPr>
              <a:solidFill>
                <a:srgbClr val="007A9B"/>
              </a:solidFill>
            </a:endParaRPr>
          </a:p>
          <a:p>
            <a:pPr marL="0" lvl="0" indent="0" algn="l" rtl="0">
              <a:spcBef>
                <a:spcPts val="0"/>
              </a:spcBef>
              <a:spcAft>
                <a:spcPts val="0"/>
              </a:spcAft>
              <a:buClr>
                <a:schemeClr val="dk1"/>
              </a:buClr>
              <a:buSzPts val="1100"/>
              <a:buFont typeface="Arial"/>
              <a:buNone/>
            </a:pP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cxnSp>
        <p:nvCxnSpPr>
          <p:cNvPr id="233" name="Google Shape;233;p37"/>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234" name="Google Shape;234;p37"/>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235" name="Google Shape;235;p37"/>
          <p:cNvSpPr txBox="1">
            <a:spLocks noGrp="1"/>
          </p:cNvSpPr>
          <p:nvPr>
            <p:ph type="body" idx="3"/>
          </p:nvPr>
        </p:nvSpPr>
        <p:spPr>
          <a:xfrm>
            <a:off x="451227" y="1047750"/>
            <a:ext cx="6114600" cy="403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a:solidFill>
                  <a:schemeClr val="dk1"/>
                </a:solidFill>
                <a:latin typeface="Montserrat"/>
                <a:ea typeface="Montserrat"/>
                <a:cs typeface="Montserrat"/>
                <a:sym typeface="Montserrat"/>
              </a:rPr>
              <a:t>You Are the Center of Your Child’s World</a:t>
            </a:r>
            <a:endParaRPr sz="1800" b="1">
              <a:solidFill>
                <a:schemeClr val="dk1"/>
              </a:solidFill>
              <a:latin typeface="Montserrat"/>
              <a:ea typeface="Montserrat"/>
              <a:cs typeface="Montserrat"/>
              <a:sym typeface="Montserrat"/>
            </a:endParaRPr>
          </a:p>
          <a:p>
            <a:pPr marL="457200" lvl="0" indent="-342900" algn="l" rtl="0">
              <a:spcBef>
                <a:spcPts val="12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Children tune into your mood, energy, and feelings.</a:t>
            </a:r>
            <a:endParaRPr sz="1800">
              <a:solidFill>
                <a:schemeClr val="dk1"/>
              </a:solidFill>
              <a:latin typeface="Montserrat"/>
              <a:ea typeface="Montserrat"/>
              <a:cs typeface="Montserrat"/>
              <a:sym typeface="Montserrat"/>
            </a:endParaRPr>
          </a:p>
          <a:p>
            <a:pPr marL="0" lvl="0" indent="0" algn="l" rtl="0">
              <a:spcBef>
                <a:spcPts val="0"/>
              </a:spcBef>
              <a:spcAft>
                <a:spcPts val="0"/>
              </a:spcAft>
              <a:buNone/>
            </a:pPr>
            <a:endParaRPr sz="1800" b="1">
              <a:solidFill>
                <a:schemeClr val="dk1"/>
              </a:solidFill>
              <a:latin typeface="Montserrat"/>
              <a:ea typeface="Montserrat"/>
              <a:cs typeface="Montserrat"/>
              <a:sym typeface="Montserrat"/>
            </a:endParaRPr>
          </a:p>
          <a:p>
            <a:pPr marL="0" lvl="0" indent="0" algn="l" rtl="0">
              <a:spcBef>
                <a:spcPts val="0"/>
              </a:spcBef>
              <a:spcAft>
                <a:spcPts val="0"/>
              </a:spcAft>
              <a:buNone/>
            </a:pPr>
            <a:endParaRPr sz="1800" b="1">
              <a:solidFill>
                <a:schemeClr val="dk1"/>
              </a:solidFill>
              <a:latin typeface="Montserrat"/>
              <a:ea typeface="Montserrat"/>
              <a:cs typeface="Montserrat"/>
              <a:sym typeface="Montserrat"/>
            </a:endParaRPr>
          </a:p>
          <a:p>
            <a:pPr marL="0" lvl="0" indent="0" algn="l" rtl="0">
              <a:spcBef>
                <a:spcPts val="0"/>
              </a:spcBef>
              <a:spcAft>
                <a:spcPts val="0"/>
              </a:spcAft>
              <a:buNone/>
            </a:pPr>
            <a:endParaRPr sz="1800" b="1">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800" b="1">
                <a:solidFill>
                  <a:schemeClr val="dk1"/>
                </a:solidFill>
                <a:latin typeface="Montserrat"/>
                <a:ea typeface="Montserrat"/>
                <a:cs typeface="Montserrat"/>
                <a:sym typeface="Montserrat"/>
              </a:rPr>
              <a:t>Your well-being is a priority:</a:t>
            </a:r>
            <a:endParaRPr sz="1800" b="1">
              <a:solidFill>
                <a:schemeClr val="dk1"/>
              </a:solidFill>
              <a:latin typeface="Montserrat"/>
              <a:ea typeface="Montserrat"/>
              <a:cs typeface="Montserrat"/>
              <a:sym typeface="Montserrat"/>
            </a:endParaRPr>
          </a:p>
          <a:p>
            <a:pPr marL="457200" lvl="0" indent="-342900" algn="l" rtl="0">
              <a:spcBef>
                <a:spcPts val="12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Your emotional well-being directly impacts your child’s ability to thrive</a:t>
            </a:r>
            <a:endParaRPr sz="1800">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Regular self-care is essential for both you and your child</a:t>
            </a:r>
            <a:endParaRPr sz="1800">
              <a:solidFill>
                <a:schemeClr val="dk1"/>
              </a:solidFill>
              <a:latin typeface="Montserrat"/>
              <a:ea typeface="Montserrat"/>
              <a:cs typeface="Montserrat"/>
              <a:sym typeface="Montserrat"/>
            </a:endParaRPr>
          </a:p>
          <a:p>
            <a:pPr marL="285750" lvl="0" indent="-196850" algn="l" rtl="0">
              <a:lnSpc>
                <a:spcPct val="100000"/>
              </a:lnSpc>
              <a:spcBef>
                <a:spcPts val="1200"/>
              </a:spcBef>
              <a:spcAft>
                <a:spcPts val="0"/>
              </a:spcAft>
              <a:buClr>
                <a:srgbClr val="DADAD6"/>
              </a:buClr>
              <a:buSzPts val="1400"/>
              <a:buFont typeface="Arial"/>
              <a:buNone/>
            </a:pPr>
            <a:endParaRPr>
              <a:solidFill>
                <a:schemeClr val="dk1"/>
              </a:solidFill>
            </a:endParaRPr>
          </a:p>
        </p:txBody>
      </p:sp>
      <p:pic>
        <p:nvPicPr>
          <p:cNvPr id="236" name="Google Shape;236;p37"/>
          <p:cNvPicPr preferRelativeResize="0"/>
          <p:nvPr/>
        </p:nvPicPr>
        <p:blipFill>
          <a:blip r:embed="rId4">
            <a:alphaModFix/>
          </a:blip>
          <a:stretch>
            <a:fillRect/>
          </a:stretch>
        </p:blipFill>
        <p:spPr>
          <a:xfrm>
            <a:off x="6406625" y="1462075"/>
            <a:ext cx="2370850" cy="2557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1"/>
        <p:cNvGrpSpPr/>
        <p:nvPr/>
      </p:nvGrpSpPr>
      <p:grpSpPr>
        <a:xfrm>
          <a:off x="0" y="0"/>
          <a:ext cx="0" cy="0"/>
          <a:chOff x="0" y="0"/>
          <a:chExt cx="0" cy="0"/>
        </a:xfrm>
      </p:grpSpPr>
      <p:sp>
        <p:nvSpPr>
          <p:cNvPr id="242" name="Google Shape;242;p38"/>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7A9B"/>
                </a:solidFill>
              </a:rPr>
              <a:t>Finding Time for Self-Care</a:t>
            </a:r>
            <a:endParaRPr>
              <a:solidFill>
                <a:srgbClr val="007A9B"/>
              </a:solidFill>
            </a:endParaRPr>
          </a:p>
          <a:p>
            <a:pPr marL="0" lvl="0" indent="0" algn="l" rtl="0">
              <a:spcBef>
                <a:spcPts val="0"/>
              </a:spcBef>
              <a:spcAft>
                <a:spcPts val="0"/>
              </a:spcAft>
              <a:buClr>
                <a:schemeClr val="dk1"/>
              </a:buClr>
              <a:buSzPts val="1100"/>
              <a:buFont typeface="Arial"/>
              <a:buNone/>
            </a:pP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cxnSp>
        <p:nvCxnSpPr>
          <p:cNvPr id="243" name="Google Shape;243;p38"/>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244" name="Google Shape;244;p38"/>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245" name="Google Shape;245;p38"/>
          <p:cNvSpPr txBox="1">
            <a:spLocks noGrp="1"/>
          </p:cNvSpPr>
          <p:nvPr>
            <p:ph type="body" idx="3"/>
          </p:nvPr>
        </p:nvSpPr>
        <p:spPr>
          <a:xfrm>
            <a:off x="451236" y="1047750"/>
            <a:ext cx="7702200" cy="403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latin typeface="Montserrat"/>
                <a:ea typeface="Montserrat"/>
                <a:cs typeface="Montserrat"/>
                <a:sym typeface="Montserrat"/>
              </a:rPr>
              <a:t>The challenges?</a:t>
            </a:r>
            <a:endParaRPr sz="1800" b="1">
              <a:solidFill>
                <a:schemeClr val="dk1"/>
              </a:solidFill>
              <a:latin typeface="Montserrat"/>
              <a:ea typeface="Montserrat"/>
              <a:cs typeface="Montserrat"/>
              <a:sym typeface="Montserrat"/>
            </a:endParaRPr>
          </a:p>
          <a:p>
            <a:pPr marL="457200" lvl="0" indent="-342900" algn="l" rtl="0">
              <a:spcBef>
                <a:spcPts val="12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Even simple activities like going out with friends or taking a peaceful shower can be difficult for busy parents.</a:t>
            </a:r>
            <a:endParaRPr sz="18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8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800" b="1">
                <a:solidFill>
                  <a:schemeClr val="dk1"/>
                </a:solidFill>
                <a:latin typeface="Montserrat"/>
                <a:ea typeface="Montserrat"/>
                <a:cs typeface="Montserrat"/>
                <a:sym typeface="Montserrat"/>
              </a:rPr>
              <a:t>Try This:</a:t>
            </a:r>
            <a:endParaRPr sz="1800" b="1">
              <a:solidFill>
                <a:schemeClr val="dk1"/>
              </a:solidFill>
              <a:latin typeface="Montserrat"/>
              <a:ea typeface="Montserrat"/>
              <a:cs typeface="Montserrat"/>
              <a:sym typeface="Montserrat"/>
            </a:endParaRPr>
          </a:p>
          <a:p>
            <a:pPr marL="457200" lvl="0" indent="-342900" algn="l" rtl="0">
              <a:spcBef>
                <a:spcPts val="1200"/>
              </a:spcBef>
              <a:spcAft>
                <a:spcPts val="0"/>
              </a:spcAft>
              <a:buClr>
                <a:schemeClr val="dk1"/>
              </a:buClr>
              <a:buSzPts val="1800"/>
              <a:buChar char="●"/>
            </a:pPr>
            <a:r>
              <a:rPr lang="en-US" sz="1800">
                <a:solidFill>
                  <a:schemeClr val="dk1"/>
                </a:solidFill>
                <a:latin typeface="Montserrat"/>
                <a:ea typeface="Montserrat"/>
                <a:cs typeface="Montserrat"/>
                <a:sym typeface="Montserrat"/>
              </a:rPr>
              <a:t>Daily 5-minute “Calm Moments” using one of your 5 senses:</a:t>
            </a:r>
            <a:endParaRPr sz="1800">
              <a:solidFill>
                <a:schemeClr val="dk1"/>
              </a:solidFill>
              <a:latin typeface="Montserrat"/>
              <a:ea typeface="Montserrat"/>
              <a:cs typeface="Montserrat"/>
              <a:sym typeface="Montserrat"/>
            </a:endParaRPr>
          </a:p>
          <a:p>
            <a:pPr marL="914400" lvl="1" indent="-342900" algn="l" rtl="0">
              <a:lnSpc>
                <a:spcPct val="100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Vision</a:t>
            </a:r>
            <a:endParaRPr sz="1800">
              <a:solidFill>
                <a:schemeClr val="dk1"/>
              </a:solidFill>
              <a:latin typeface="Montserrat"/>
              <a:ea typeface="Montserrat"/>
              <a:cs typeface="Montserrat"/>
              <a:sym typeface="Montserrat"/>
            </a:endParaRPr>
          </a:p>
          <a:p>
            <a:pPr marL="914400" lvl="1" indent="-342900" algn="l" rtl="0">
              <a:lnSpc>
                <a:spcPct val="100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Smell</a:t>
            </a:r>
            <a:endParaRPr sz="1800">
              <a:solidFill>
                <a:schemeClr val="dk1"/>
              </a:solidFill>
              <a:latin typeface="Montserrat"/>
              <a:ea typeface="Montserrat"/>
              <a:cs typeface="Montserrat"/>
              <a:sym typeface="Montserrat"/>
            </a:endParaRPr>
          </a:p>
          <a:p>
            <a:pPr marL="914400" lvl="1" indent="-342900" algn="l" rtl="0">
              <a:lnSpc>
                <a:spcPct val="100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Taste</a:t>
            </a:r>
            <a:endParaRPr sz="1800">
              <a:solidFill>
                <a:schemeClr val="dk1"/>
              </a:solidFill>
              <a:latin typeface="Montserrat"/>
              <a:ea typeface="Montserrat"/>
              <a:cs typeface="Montserrat"/>
              <a:sym typeface="Montserrat"/>
            </a:endParaRPr>
          </a:p>
          <a:p>
            <a:pPr marL="914400" lvl="1" indent="-342900" algn="l" rtl="0">
              <a:lnSpc>
                <a:spcPct val="100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Touch</a:t>
            </a:r>
            <a:endParaRPr sz="1800">
              <a:solidFill>
                <a:schemeClr val="dk1"/>
              </a:solidFill>
              <a:latin typeface="Montserrat"/>
              <a:ea typeface="Montserrat"/>
              <a:cs typeface="Montserrat"/>
              <a:sym typeface="Montserrat"/>
            </a:endParaRPr>
          </a:p>
          <a:p>
            <a:pPr marL="914400" lvl="1" indent="-342900" algn="l" rtl="0">
              <a:lnSpc>
                <a:spcPct val="100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Hearing</a:t>
            </a:r>
            <a:endParaRPr sz="1900">
              <a:solidFill>
                <a:schemeClr val="dk1"/>
              </a:solidFill>
              <a:latin typeface="Montserrat"/>
              <a:ea typeface="Montserrat"/>
              <a:cs typeface="Montserrat"/>
              <a:sym typeface="Montserrat"/>
            </a:endParaRPr>
          </a:p>
          <a:p>
            <a:pPr marL="285750" lvl="0" indent="-196850" algn="l" rtl="0">
              <a:lnSpc>
                <a:spcPct val="100000"/>
              </a:lnSpc>
              <a:spcBef>
                <a:spcPts val="1200"/>
              </a:spcBef>
              <a:spcAft>
                <a:spcPts val="0"/>
              </a:spcAft>
              <a:buClr>
                <a:srgbClr val="DADAD6"/>
              </a:buClr>
              <a:buSzPts val="1400"/>
              <a:buFont typeface="Arial"/>
              <a:buNone/>
            </a:pPr>
            <a:endParaRPr sz="1800" b="1">
              <a:solidFill>
                <a:schemeClr val="dk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9"/>
          <p:cNvSpPr txBox="1">
            <a:spLocks noGrp="1"/>
          </p:cNvSpPr>
          <p:nvPr>
            <p:ph type="body" idx="1"/>
          </p:nvPr>
        </p:nvSpPr>
        <p:spPr>
          <a:xfrm>
            <a:off x="311700" y="4501350"/>
            <a:ext cx="8520600" cy="46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i="1"/>
              <a:t>When could you squeeze in these calm moments during the day?</a:t>
            </a:r>
            <a:endParaRPr i="1"/>
          </a:p>
        </p:txBody>
      </p:sp>
      <p:pic>
        <p:nvPicPr>
          <p:cNvPr id="251" name="Google Shape;251;p39"/>
          <p:cNvPicPr preferRelativeResize="0"/>
          <p:nvPr/>
        </p:nvPicPr>
        <p:blipFill>
          <a:blip r:embed="rId3">
            <a:alphaModFix/>
          </a:blip>
          <a:stretch>
            <a:fillRect/>
          </a:stretch>
        </p:blipFill>
        <p:spPr>
          <a:xfrm>
            <a:off x="851213" y="985124"/>
            <a:ext cx="7441575" cy="3516225"/>
          </a:xfrm>
          <a:prstGeom prst="rect">
            <a:avLst/>
          </a:prstGeom>
          <a:noFill/>
          <a:ln>
            <a:noFill/>
          </a:ln>
        </p:spPr>
      </p:pic>
      <p:sp>
        <p:nvSpPr>
          <p:cNvPr id="252" name="Google Shape;252;p39"/>
          <p:cNvSpPr txBox="1"/>
          <p:nvPr/>
        </p:nvSpPr>
        <p:spPr>
          <a:xfrm>
            <a:off x="-12" y="521525"/>
            <a:ext cx="9144000" cy="42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1700">
                <a:solidFill>
                  <a:srgbClr val="007D99"/>
                </a:solidFill>
                <a:latin typeface="Montserrat SemiBold"/>
                <a:ea typeface="Montserrat SemiBold"/>
                <a:cs typeface="Montserrat SemiBold"/>
                <a:sym typeface="Montserrat SemiBold"/>
              </a:rPr>
              <a:t>Reflect: What Brief Activities/Experiences give you joy, peace or calm?</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57"/>
        <p:cNvGrpSpPr/>
        <p:nvPr/>
      </p:nvGrpSpPr>
      <p:grpSpPr>
        <a:xfrm>
          <a:off x="0" y="0"/>
          <a:ext cx="0" cy="0"/>
          <a:chOff x="0" y="0"/>
          <a:chExt cx="0" cy="0"/>
        </a:xfrm>
      </p:grpSpPr>
      <p:sp>
        <p:nvSpPr>
          <p:cNvPr id="258" name="Google Shape;258;p40"/>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7A9B"/>
                </a:solidFill>
              </a:rPr>
              <a:t>Home Practice</a:t>
            </a:r>
            <a:endParaRPr>
              <a:solidFill>
                <a:srgbClr val="007A9B"/>
              </a:solidFill>
            </a:endParaRPr>
          </a:p>
          <a:p>
            <a:pPr marL="0" lvl="0" indent="0" algn="l" rtl="0">
              <a:spcBef>
                <a:spcPts val="0"/>
              </a:spcBef>
              <a:spcAft>
                <a:spcPts val="0"/>
              </a:spcAft>
              <a:buClr>
                <a:schemeClr val="dk1"/>
              </a:buClr>
              <a:buSzPts val="1100"/>
              <a:buFont typeface="Arial"/>
              <a:buNone/>
            </a:pP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cxnSp>
        <p:nvCxnSpPr>
          <p:cNvPr id="259" name="Google Shape;259;p40"/>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260" name="Google Shape;260;p40"/>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261" name="Google Shape;261;p40"/>
          <p:cNvSpPr txBox="1">
            <a:spLocks noGrp="1"/>
          </p:cNvSpPr>
          <p:nvPr>
            <p:ph type="body" idx="3"/>
          </p:nvPr>
        </p:nvSpPr>
        <p:spPr>
          <a:xfrm>
            <a:off x="451236" y="1047750"/>
            <a:ext cx="7702200" cy="403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latin typeface="Montserrat"/>
                <a:ea typeface="Montserrat"/>
                <a:cs typeface="Montserrat"/>
                <a:sym typeface="Montserrat"/>
              </a:rPr>
              <a:t>Tune into a challenging behavior</a:t>
            </a:r>
            <a:endParaRPr sz="1800" b="1">
              <a:solidFill>
                <a:schemeClr val="dk1"/>
              </a:solidFill>
              <a:latin typeface="Montserrat"/>
              <a:ea typeface="Montserrat"/>
              <a:cs typeface="Montserrat"/>
              <a:sym typeface="Montserrat"/>
            </a:endParaRPr>
          </a:p>
          <a:p>
            <a:pPr marL="457200" lvl="0" indent="-342900" algn="l" rtl="0">
              <a:spcBef>
                <a:spcPts val="1200"/>
              </a:spcBef>
              <a:spcAft>
                <a:spcPts val="0"/>
              </a:spcAft>
              <a:buClr>
                <a:schemeClr val="dk1"/>
              </a:buClr>
              <a:buSzPts val="1800"/>
              <a:buFont typeface="Montserrat"/>
              <a:buChar char="●"/>
            </a:pPr>
            <a:r>
              <a:rPr lang="en-US" sz="1900">
                <a:solidFill>
                  <a:schemeClr val="dk1"/>
                </a:solidFill>
                <a:latin typeface="Montserrat"/>
                <a:ea typeface="Montserrat"/>
                <a:cs typeface="Montserrat"/>
                <a:sym typeface="Montserrat"/>
              </a:rPr>
              <a:t>What is your child trying to say?</a:t>
            </a:r>
            <a:endParaRPr sz="1900">
              <a:solidFill>
                <a:schemeClr val="dk1"/>
              </a:solidFill>
              <a:latin typeface="Montserrat"/>
              <a:ea typeface="Montserrat"/>
              <a:cs typeface="Montserrat"/>
              <a:sym typeface="Montserrat"/>
            </a:endParaRPr>
          </a:p>
          <a:p>
            <a:pPr marL="457200" lvl="0" indent="-349250" algn="l" rtl="0">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Can I predict what triggers the behavior</a:t>
            </a:r>
            <a:endParaRPr sz="1900">
              <a:solidFill>
                <a:schemeClr val="dk1"/>
              </a:solidFill>
              <a:latin typeface="Montserrat"/>
              <a:ea typeface="Montserrat"/>
              <a:cs typeface="Montserrat"/>
              <a:sym typeface="Montserrat"/>
            </a:endParaRPr>
          </a:p>
          <a:p>
            <a:pPr marL="0" lvl="0" indent="0" algn="l" rtl="0">
              <a:spcBef>
                <a:spcPts val="1200"/>
              </a:spcBef>
              <a:spcAft>
                <a:spcPts val="0"/>
              </a:spcAft>
              <a:buNone/>
            </a:pPr>
            <a:endParaRPr sz="1900">
              <a:solidFill>
                <a:schemeClr val="dk1"/>
              </a:solidFill>
              <a:latin typeface="Montserrat"/>
              <a:ea typeface="Montserrat"/>
              <a:cs typeface="Montserrat"/>
              <a:sym typeface="Montserrat"/>
            </a:endParaRPr>
          </a:p>
          <a:p>
            <a:pPr marL="0" lvl="0" indent="0" algn="l" rtl="0">
              <a:spcBef>
                <a:spcPts val="1200"/>
              </a:spcBef>
              <a:spcAft>
                <a:spcPts val="0"/>
              </a:spcAft>
              <a:buNone/>
            </a:pPr>
            <a:r>
              <a:rPr lang="en-US" sz="1900" b="1">
                <a:solidFill>
                  <a:schemeClr val="dk1"/>
                </a:solidFill>
                <a:latin typeface="Montserrat"/>
                <a:ea typeface="Montserrat"/>
                <a:cs typeface="Montserrat"/>
                <a:sym typeface="Montserrat"/>
              </a:rPr>
              <a:t>Parent self-care</a:t>
            </a:r>
            <a:endParaRPr sz="1900" b="1">
              <a:solidFill>
                <a:schemeClr val="dk1"/>
              </a:solidFill>
              <a:latin typeface="Montserrat"/>
              <a:ea typeface="Montserrat"/>
              <a:cs typeface="Montserrat"/>
              <a:sym typeface="Montserrat"/>
            </a:endParaRPr>
          </a:p>
          <a:p>
            <a:pPr marL="457200" lvl="0" indent="-349250" algn="l" rtl="0">
              <a:spcBef>
                <a:spcPts val="120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5-minute coping </a:t>
            </a:r>
            <a:endParaRPr sz="1900">
              <a:solidFill>
                <a:schemeClr val="dk1"/>
              </a:solidFill>
              <a:latin typeface="Montserrat"/>
              <a:ea typeface="Montserrat"/>
              <a:cs typeface="Montserrat"/>
              <a:sym typeface="Montserrat"/>
            </a:endParaRPr>
          </a:p>
          <a:p>
            <a:pPr marL="285750" lvl="0" indent="-196850" algn="l" rtl="0">
              <a:lnSpc>
                <a:spcPct val="100000"/>
              </a:lnSpc>
              <a:spcBef>
                <a:spcPts val="1200"/>
              </a:spcBef>
              <a:spcAft>
                <a:spcPts val="0"/>
              </a:spcAft>
              <a:buClr>
                <a:srgbClr val="DADAD6"/>
              </a:buClr>
              <a:buSzPts val="1400"/>
              <a:buFont typeface="Arial"/>
              <a:buNone/>
            </a:pPr>
            <a:endParaRPr sz="1800" b="1">
              <a:solidFill>
                <a:schemeClr val="dk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p:cNvSpPr txBox="1">
            <a:spLocks noGrp="1"/>
          </p:cNvSpPr>
          <p:nvPr>
            <p:ph type="body" idx="1"/>
          </p:nvPr>
        </p:nvSpPr>
        <p:spPr>
          <a:xfrm>
            <a:off x="969075" y="882750"/>
            <a:ext cx="6636900" cy="443400"/>
          </a:xfrm>
          <a:prstGeom prst="rect">
            <a:avLst/>
          </a:prstGeom>
          <a:noFill/>
          <a:ln>
            <a:noFill/>
          </a:ln>
        </p:spPr>
        <p:txBody>
          <a:bodyPr spcFirstLastPara="1" wrap="square" lIns="91425" tIns="45700" rIns="91425" bIns="45700" anchor="t" anchorCtr="0">
            <a:noAutofit/>
          </a:bodyPr>
          <a:lstStyle/>
          <a:p>
            <a:pPr marL="1828800" lvl="0" indent="457200" algn="l" rtl="0">
              <a:lnSpc>
                <a:spcPct val="90000"/>
              </a:lnSpc>
              <a:spcBef>
                <a:spcPts val="0"/>
              </a:spcBef>
              <a:spcAft>
                <a:spcPts val="0"/>
              </a:spcAft>
              <a:buClr>
                <a:schemeClr val="lt1"/>
              </a:buClr>
              <a:buSzPts val="2800"/>
              <a:buNone/>
            </a:pPr>
            <a:r>
              <a:rPr lang="en-US"/>
              <a:t>Week 2</a:t>
            </a:r>
            <a:endParaRPr/>
          </a:p>
          <a:p>
            <a:pPr marL="0" lvl="0" indent="0" algn="l" rtl="0">
              <a:lnSpc>
                <a:spcPct val="90000"/>
              </a:lnSpc>
              <a:spcBef>
                <a:spcPts val="0"/>
              </a:spcBef>
              <a:spcAft>
                <a:spcPts val="0"/>
              </a:spcAft>
              <a:buClr>
                <a:schemeClr val="lt1"/>
              </a:buClr>
              <a:buSzPts val="2800"/>
              <a:buNone/>
            </a:pPr>
            <a:endParaRPr/>
          </a:p>
          <a:p>
            <a:pPr marL="0" lvl="0" indent="0" algn="l" rtl="0">
              <a:lnSpc>
                <a:spcPct val="90000"/>
              </a:lnSpc>
              <a:spcBef>
                <a:spcPts val="0"/>
              </a:spcBef>
              <a:spcAft>
                <a:spcPts val="0"/>
              </a:spcAft>
              <a:buClr>
                <a:schemeClr val="lt1"/>
              </a:buClr>
              <a:buSzPts val="2800"/>
              <a:buNone/>
            </a:pPr>
            <a:r>
              <a:rPr lang="en-US"/>
              <a:t>Serve &amp; Return and Special Time</a:t>
            </a:r>
            <a:endParaRPr/>
          </a:p>
        </p:txBody>
      </p:sp>
      <p:pic>
        <p:nvPicPr>
          <p:cNvPr id="267" name="Google Shape;267;p41" descr="Sensory Play"/>
          <p:cNvPicPr preferRelativeResize="0"/>
          <p:nvPr/>
        </p:nvPicPr>
        <p:blipFill>
          <a:blip r:embed="rId3">
            <a:alphaModFix/>
          </a:blip>
          <a:stretch>
            <a:fillRect/>
          </a:stretch>
        </p:blipFill>
        <p:spPr>
          <a:xfrm>
            <a:off x="2741925" y="2311550"/>
            <a:ext cx="2801818" cy="2266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72"/>
        <p:cNvGrpSpPr/>
        <p:nvPr/>
      </p:nvGrpSpPr>
      <p:grpSpPr>
        <a:xfrm>
          <a:off x="0" y="0"/>
          <a:ext cx="0" cy="0"/>
          <a:chOff x="0" y="0"/>
          <a:chExt cx="0" cy="0"/>
        </a:xfrm>
      </p:grpSpPr>
      <p:sp>
        <p:nvSpPr>
          <p:cNvPr id="273" name="Google Shape;273;p42"/>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Welcome back!</a:t>
            </a:r>
            <a:endParaRPr/>
          </a:p>
        </p:txBody>
      </p:sp>
      <p:sp>
        <p:nvSpPr>
          <p:cNvPr id="274" name="Google Shape;274;p42"/>
          <p:cNvSpPr txBox="1">
            <a:spLocks noGrp="1"/>
          </p:cNvSpPr>
          <p:nvPr>
            <p:ph type="body" idx="3"/>
          </p:nvPr>
        </p:nvSpPr>
        <p:spPr>
          <a:xfrm>
            <a:off x="462511" y="1047750"/>
            <a:ext cx="7702200" cy="403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1800" u="sng">
                <a:solidFill>
                  <a:schemeClr val="dk1"/>
                </a:solidFill>
                <a:latin typeface="Montserrat"/>
                <a:ea typeface="Montserrat"/>
                <a:cs typeface="Montserrat"/>
                <a:sym typeface="Montserrat"/>
              </a:rPr>
              <a:t>Home Practice review: </a:t>
            </a:r>
            <a:endParaRPr sz="1800" u="sng">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800"/>
              <a:buNone/>
            </a:pPr>
            <a:endParaRPr sz="18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800"/>
              <a:buNone/>
            </a:pPr>
            <a:r>
              <a:rPr lang="en-US" sz="1800">
                <a:solidFill>
                  <a:schemeClr val="dk1"/>
                </a:solidFill>
                <a:latin typeface="Montserrat"/>
                <a:ea typeface="Montserrat"/>
                <a:cs typeface="Montserrat"/>
                <a:sym typeface="Montserrat"/>
              </a:rPr>
              <a:t>Parent Coping</a:t>
            </a:r>
            <a:endParaRPr>
              <a:latin typeface="Montserrat"/>
              <a:ea typeface="Montserrat"/>
              <a:cs typeface="Montserrat"/>
              <a:sym typeface="Montserrat"/>
            </a:endParaRPr>
          </a:p>
          <a:p>
            <a:pPr marL="285750" lvl="0" indent="-285750" algn="l" rtl="0">
              <a:lnSpc>
                <a:spcPct val="100000"/>
              </a:lnSpc>
              <a:spcBef>
                <a:spcPts val="12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What did you do?</a:t>
            </a:r>
            <a:endParaRPr sz="1800">
              <a:solidFill>
                <a:schemeClr val="dk1"/>
              </a:solidFill>
              <a:latin typeface="Montserrat"/>
              <a:ea typeface="Montserrat"/>
              <a:cs typeface="Montserrat"/>
              <a:sym typeface="Montserrat"/>
            </a:endParaRPr>
          </a:p>
          <a:p>
            <a:pPr marL="285750" lvl="0" indent="-285750" algn="l" rtl="0">
              <a:lnSpc>
                <a:spcPct val="100000"/>
              </a:lnSpc>
              <a:spcBef>
                <a:spcPts val="12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How did it feel to prioritize yourself</a:t>
            </a:r>
            <a:endParaRPr sz="1800">
              <a:solidFill>
                <a:schemeClr val="dk1"/>
              </a:solidFill>
              <a:latin typeface="Montserrat"/>
              <a:ea typeface="Montserrat"/>
              <a:cs typeface="Montserrat"/>
              <a:sym typeface="Montserrat"/>
            </a:endParaRPr>
          </a:p>
          <a:p>
            <a:pPr marL="0" lvl="0" indent="0" algn="l" rtl="0">
              <a:lnSpc>
                <a:spcPct val="100000"/>
              </a:lnSpc>
              <a:spcBef>
                <a:spcPts val="1200"/>
              </a:spcBef>
              <a:spcAft>
                <a:spcPts val="0"/>
              </a:spcAft>
              <a:buNone/>
            </a:pPr>
            <a:r>
              <a:rPr lang="en-US" sz="1800">
                <a:solidFill>
                  <a:schemeClr val="dk1"/>
                </a:solidFill>
                <a:latin typeface="Montserrat"/>
                <a:ea typeface="Montserrat"/>
                <a:cs typeface="Montserrat"/>
                <a:sym typeface="Montserrat"/>
              </a:rPr>
              <a:t>Tuning into Challenging Behavior</a:t>
            </a:r>
            <a:endParaRPr sz="1800">
              <a:solidFill>
                <a:schemeClr val="dk1"/>
              </a:solidFill>
              <a:latin typeface="Montserrat"/>
              <a:ea typeface="Montserrat"/>
              <a:cs typeface="Montserrat"/>
              <a:sym typeface="Montserrat"/>
            </a:endParaRPr>
          </a:p>
          <a:p>
            <a:pPr marL="457200" lvl="0" indent="-342900" algn="l" rtl="0">
              <a:lnSpc>
                <a:spcPct val="150000"/>
              </a:lnSpc>
              <a:spcBef>
                <a:spcPts val="12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What did you notice?</a:t>
            </a:r>
            <a:endParaRPr sz="1800">
              <a:solidFill>
                <a:schemeClr val="dk1"/>
              </a:solidFill>
              <a:latin typeface="Montserrat"/>
              <a:ea typeface="Montserrat"/>
              <a:cs typeface="Montserrat"/>
              <a:sym typeface="Montserrat"/>
            </a:endParaRPr>
          </a:p>
          <a:p>
            <a:pPr marL="457200" lvl="0" indent="-342900" algn="l" rtl="0">
              <a:lnSpc>
                <a:spcPct val="100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Were you able to prevent any challenging behaviors?</a:t>
            </a:r>
            <a:endParaRPr sz="1800">
              <a:solidFill>
                <a:schemeClr val="dk1"/>
              </a:solidFill>
              <a:latin typeface="Montserrat"/>
              <a:ea typeface="Montserrat"/>
              <a:cs typeface="Montserrat"/>
              <a:sym typeface="Montserrat"/>
            </a:endParaRPr>
          </a:p>
          <a:p>
            <a:pPr marL="285750" lvl="0" indent="-196850" algn="l" rtl="0">
              <a:lnSpc>
                <a:spcPct val="100000"/>
              </a:lnSpc>
              <a:spcBef>
                <a:spcPts val="1800"/>
              </a:spcBef>
              <a:spcAft>
                <a:spcPts val="0"/>
              </a:spcAft>
              <a:buClr>
                <a:srgbClr val="DADAD6"/>
              </a:buClr>
              <a:buSzPts val="1400"/>
              <a:buFont typeface="Arial"/>
              <a:buNone/>
            </a:pPr>
            <a:endParaRPr>
              <a:solidFill>
                <a:schemeClr val="dk1"/>
              </a:solidFill>
              <a:latin typeface="Montserrat"/>
              <a:ea typeface="Montserrat"/>
              <a:cs typeface="Montserrat"/>
              <a:sym typeface="Montserrat"/>
            </a:endParaRPr>
          </a:p>
          <a:p>
            <a:pPr marL="285750" lvl="0" indent="-196850" algn="l" rtl="0">
              <a:lnSpc>
                <a:spcPct val="100000"/>
              </a:lnSpc>
              <a:spcBef>
                <a:spcPts val="1200"/>
              </a:spcBef>
              <a:spcAft>
                <a:spcPts val="0"/>
              </a:spcAft>
              <a:buClr>
                <a:srgbClr val="DADAD6"/>
              </a:buClr>
              <a:buSzPts val="1400"/>
              <a:buFont typeface="Arial"/>
              <a:buNone/>
            </a:pPr>
            <a:endParaRPr>
              <a:solidFill>
                <a:schemeClr val="dk1"/>
              </a:solidFill>
              <a:latin typeface="Montserrat"/>
              <a:ea typeface="Montserrat"/>
              <a:cs typeface="Montserrat"/>
              <a:sym typeface="Montserrat"/>
            </a:endParaRPr>
          </a:p>
          <a:p>
            <a:pPr marL="285750" lvl="0" indent="-196850" algn="l" rtl="0">
              <a:lnSpc>
                <a:spcPct val="100000"/>
              </a:lnSpc>
              <a:spcBef>
                <a:spcPts val="1200"/>
              </a:spcBef>
              <a:spcAft>
                <a:spcPts val="0"/>
              </a:spcAft>
              <a:buClr>
                <a:srgbClr val="DADAD6"/>
              </a:buClr>
              <a:buSzPts val="1400"/>
              <a:buFont typeface="Arial"/>
              <a:buNone/>
            </a:pPr>
            <a:endParaRPr>
              <a:solidFill>
                <a:schemeClr val="dk1"/>
              </a:solidFill>
              <a:latin typeface="Montserrat"/>
              <a:ea typeface="Montserrat"/>
              <a:cs typeface="Montserrat"/>
              <a:sym typeface="Montserrat"/>
            </a:endParaRPr>
          </a:p>
        </p:txBody>
      </p:sp>
      <p:cxnSp>
        <p:nvCxnSpPr>
          <p:cNvPr id="275" name="Google Shape;275;p42"/>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276" name="Google Shape;276;p42"/>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277" name="Google Shape;277;p42"/>
          <p:cNvSpPr/>
          <p:nvPr/>
        </p:nvSpPr>
        <p:spPr>
          <a:xfrm>
            <a:off x="6019800" y="1244378"/>
            <a:ext cx="2750058" cy="2654748"/>
          </a:xfrm>
          <a:prstGeom prst="irregularSeal1">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Montserrat Medium"/>
                <a:ea typeface="Montserrat Medium"/>
                <a:cs typeface="Montserrat Medium"/>
                <a:sym typeface="Montserrat Medium"/>
              </a:rPr>
              <a:t>Observations?</a:t>
            </a:r>
            <a:endParaRPr/>
          </a:p>
          <a:p>
            <a:pPr marL="0" marR="0" lvl="0" indent="0" algn="ctr" rtl="0">
              <a:spcBef>
                <a:spcPts val="0"/>
              </a:spcBef>
              <a:spcAft>
                <a:spcPts val="0"/>
              </a:spcAft>
              <a:buNone/>
            </a:pPr>
            <a:r>
              <a:rPr lang="en-US" sz="1400">
                <a:solidFill>
                  <a:schemeClr val="lt1"/>
                </a:solidFill>
                <a:latin typeface="Montserrat Medium"/>
                <a:ea typeface="Montserrat Medium"/>
                <a:cs typeface="Montserrat Medium"/>
                <a:sym typeface="Montserrat Medium"/>
              </a:rPr>
              <a:t>Insight?</a:t>
            </a:r>
            <a:br>
              <a:rPr lang="en-US" sz="1400">
                <a:solidFill>
                  <a:schemeClr val="lt1"/>
                </a:solidFill>
                <a:latin typeface="Montserrat Medium"/>
                <a:ea typeface="Montserrat Medium"/>
                <a:cs typeface="Montserrat Medium"/>
                <a:sym typeface="Montserrat Medium"/>
              </a:rPr>
            </a:br>
            <a:r>
              <a:rPr lang="en-US" sz="1400">
                <a:solidFill>
                  <a:schemeClr val="lt1"/>
                </a:solidFill>
                <a:latin typeface="Montserrat Medium"/>
                <a:ea typeface="Montserrat Medium"/>
                <a:cs typeface="Montserrat Medium"/>
                <a:sym typeface="Montserrat Medium"/>
              </a:rPr>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body" idx="1"/>
          </p:nvPr>
        </p:nvSpPr>
        <p:spPr>
          <a:xfrm>
            <a:off x="604000" y="830749"/>
            <a:ext cx="8509800" cy="684300"/>
          </a:xfrm>
          <a:prstGeom prst="rect">
            <a:avLst/>
          </a:prstGeom>
          <a:noFill/>
          <a:ln>
            <a:noFill/>
          </a:ln>
        </p:spPr>
        <p:txBody>
          <a:bodyPr spcFirstLastPara="1" wrap="square" lIns="91425" tIns="45700" rIns="91425" bIns="45700" anchor="t" anchorCtr="0">
            <a:noAutofit/>
          </a:bodyPr>
          <a:lstStyle/>
          <a:p>
            <a:pPr marL="2743200" lvl="0" indent="457200" algn="l" rtl="0">
              <a:lnSpc>
                <a:spcPct val="90000"/>
              </a:lnSpc>
              <a:spcBef>
                <a:spcPts val="0"/>
              </a:spcBef>
              <a:spcAft>
                <a:spcPts val="0"/>
              </a:spcAft>
              <a:buClr>
                <a:schemeClr val="lt1"/>
              </a:buClr>
              <a:buSzPts val="2800"/>
              <a:buFont typeface="Arial"/>
              <a:buNone/>
            </a:pPr>
            <a:r>
              <a:rPr lang="en-US"/>
              <a:t>Week 1</a:t>
            </a:r>
            <a:endParaRPr/>
          </a:p>
          <a:p>
            <a:pPr marL="2286000" lvl="0" indent="457200" algn="l" rtl="0">
              <a:lnSpc>
                <a:spcPct val="90000"/>
              </a:lnSpc>
              <a:spcBef>
                <a:spcPts val="0"/>
              </a:spcBef>
              <a:spcAft>
                <a:spcPts val="0"/>
              </a:spcAft>
              <a:buClr>
                <a:schemeClr val="lt1"/>
              </a:buClr>
              <a:buSzPts val="2800"/>
              <a:buFont typeface="Arial"/>
              <a:buNone/>
            </a:pPr>
            <a:endParaRPr/>
          </a:p>
          <a:p>
            <a:pPr marL="0" lvl="0" indent="0" algn="l" rtl="0">
              <a:lnSpc>
                <a:spcPct val="90000"/>
              </a:lnSpc>
              <a:spcBef>
                <a:spcPts val="0"/>
              </a:spcBef>
              <a:spcAft>
                <a:spcPts val="0"/>
              </a:spcAft>
              <a:buClr>
                <a:schemeClr val="lt1"/>
              </a:buClr>
              <a:buSzPts val="2800"/>
              <a:buFont typeface="Arial"/>
              <a:buNone/>
            </a:pPr>
            <a:r>
              <a:rPr lang="en-US"/>
              <a:t> 		Boost your Child’s Development</a:t>
            </a:r>
            <a:endParaRPr/>
          </a:p>
        </p:txBody>
      </p:sp>
      <p:pic>
        <p:nvPicPr>
          <p:cNvPr id="130" name="Google Shape;130;p25" descr="Redefining Army Support for Soldier-parents"/>
          <p:cNvPicPr preferRelativeResize="0"/>
          <p:nvPr/>
        </p:nvPicPr>
        <p:blipFill>
          <a:blip r:embed="rId3">
            <a:alphaModFix/>
          </a:blip>
          <a:stretch>
            <a:fillRect/>
          </a:stretch>
        </p:blipFill>
        <p:spPr>
          <a:xfrm>
            <a:off x="2990888" y="2416275"/>
            <a:ext cx="3162225" cy="2106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82"/>
        <p:cNvGrpSpPr/>
        <p:nvPr/>
      </p:nvGrpSpPr>
      <p:grpSpPr>
        <a:xfrm>
          <a:off x="0" y="0"/>
          <a:ext cx="0" cy="0"/>
          <a:chOff x="0" y="0"/>
          <a:chExt cx="0" cy="0"/>
        </a:xfrm>
      </p:grpSpPr>
      <p:sp>
        <p:nvSpPr>
          <p:cNvPr id="283" name="Google Shape;283;p43"/>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What is Serve &amp; Return?</a:t>
            </a:r>
            <a:endParaRPr/>
          </a:p>
        </p:txBody>
      </p:sp>
      <p:sp>
        <p:nvSpPr>
          <p:cNvPr id="284" name="Google Shape;284;p43"/>
          <p:cNvSpPr txBox="1">
            <a:spLocks noGrp="1"/>
          </p:cNvSpPr>
          <p:nvPr>
            <p:ph type="body" idx="3"/>
          </p:nvPr>
        </p:nvSpPr>
        <p:spPr>
          <a:xfrm>
            <a:off x="451236" y="1047750"/>
            <a:ext cx="7702200" cy="40386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r>
              <a:rPr lang="en-US" sz="1600" b="1">
                <a:solidFill>
                  <a:schemeClr val="dk1"/>
                </a:solidFill>
                <a:latin typeface="Montserrat"/>
                <a:ea typeface="Montserrat"/>
                <a:cs typeface="Montserrat"/>
                <a:sym typeface="Montserrat"/>
              </a:rPr>
              <a:t>Goal: </a:t>
            </a:r>
            <a:r>
              <a:rPr lang="en-US" sz="1600">
                <a:solidFill>
                  <a:schemeClr val="dk1"/>
                </a:solidFill>
                <a:latin typeface="Montserrat"/>
                <a:ea typeface="Montserrat"/>
                <a:cs typeface="Montserrat"/>
                <a:sym typeface="Montserrat"/>
              </a:rPr>
              <a:t>Respond positively to your child’s cues to build strong brain connections.</a:t>
            </a:r>
            <a:endParaRPr sz="16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600" b="1">
                <a:solidFill>
                  <a:schemeClr val="dk1"/>
                </a:solidFill>
                <a:latin typeface="Montserrat"/>
                <a:ea typeface="Montserrat"/>
                <a:cs typeface="Montserrat"/>
                <a:sym typeface="Montserrat"/>
              </a:rPr>
              <a:t>How to: </a:t>
            </a:r>
            <a:endParaRPr sz="1600" b="1">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AutoNum type="arabicParenR"/>
            </a:pPr>
            <a:r>
              <a:rPr lang="en-US" sz="1600" b="1">
                <a:solidFill>
                  <a:schemeClr val="dk1"/>
                </a:solidFill>
                <a:latin typeface="Montserrat"/>
                <a:ea typeface="Montserrat"/>
                <a:cs typeface="Montserrat"/>
                <a:sym typeface="Montserrat"/>
              </a:rPr>
              <a:t>Child “Serves”</a:t>
            </a:r>
            <a:endParaRPr sz="1600" b="1">
              <a:solidFill>
                <a:schemeClr val="dk1"/>
              </a:solidFill>
              <a:latin typeface="Montserrat"/>
              <a:ea typeface="Montserrat"/>
              <a:cs typeface="Montserrat"/>
              <a:sym typeface="Montserrat"/>
            </a:endParaRPr>
          </a:p>
          <a:p>
            <a:pPr marL="9144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They say, look at, or do something.</a:t>
            </a:r>
            <a:endParaRPr sz="16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600" b="1">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AutoNum type="arabicParenR"/>
            </a:pPr>
            <a:r>
              <a:rPr lang="en-US" sz="1600" b="1">
                <a:solidFill>
                  <a:schemeClr val="dk1"/>
                </a:solidFill>
                <a:latin typeface="Montserrat"/>
                <a:ea typeface="Montserrat"/>
                <a:cs typeface="Montserrat"/>
                <a:sym typeface="Montserrat"/>
              </a:rPr>
              <a:t>You “Return” the Serve</a:t>
            </a:r>
            <a:endParaRPr sz="1600" b="1">
              <a:solidFill>
                <a:schemeClr val="dk1"/>
              </a:solidFill>
              <a:latin typeface="Montserrat"/>
              <a:ea typeface="Montserrat"/>
              <a:cs typeface="Montserrat"/>
              <a:sym typeface="Montserrat"/>
            </a:endParaRPr>
          </a:p>
          <a:p>
            <a:pPr marL="9144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Name or copy what they are doing, looking at, or experiencing.</a:t>
            </a:r>
            <a:endParaRPr sz="1600">
              <a:solidFill>
                <a:schemeClr val="dk1"/>
              </a:solidFill>
              <a:latin typeface="Montserrat"/>
              <a:ea typeface="Montserrat"/>
              <a:cs typeface="Montserrat"/>
              <a:sym typeface="Montserrat"/>
            </a:endParaRPr>
          </a:p>
          <a:p>
            <a:pPr marL="9144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Provide support and encouragement.</a:t>
            </a:r>
            <a:endParaRPr sz="16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600" b="1">
                <a:solidFill>
                  <a:schemeClr val="dk1"/>
                </a:solidFill>
                <a:latin typeface="Montserrat"/>
                <a:ea typeface="Montserrat"/>
                <a:cs typeface="Montserrat"/>
                <a:sym typeface="Montserrat"/>
              </a:rPr>
              <a:t>Key Reminder:</a:t>
            </a:r>
            <a:endParaRPr sz="1600" b="1">
              <a:solidFill>
                <a:schemeClr val="dk1"/>
              </a:solidFill>
              <a:latin typeface="Montserrat"/>
              <a:ea typeface="Montserrat"/>
              <a:cs typeface="Montserrat"/>
              <a:sym typeface="Montserrat"/>
            </a:endParaRPr>
          </a:p>
          <a:p>
            <a:pPr marL="457200" lvl="0" indent="-330200" algn="l" rtl="0">
              <a:spcBef>
                <a:spcPts val="12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Only “return” neutral, calm, or positive behaviors.</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Do not return aggression or destructive behavior.</a:t>
            </a:r>
            <a:endParaRPr sz="1600" b="1">
              <a:solidFill>
                <a:schemeClr val="dk1"/>
              </a:solidFill>
              <a:latin typeface="Montserrat"/>
              <a:ea typeface="Montserrat"/>
              <a:cs typeface="Montserrat"/>
              <a:sym typeface="Montserrat"/>
            </a:endParaRPr>
          </a:p>
          <a:p>
            <a:pPr marL="88900" lvl="0" indent="0" algn="l" rtl="0">
              <a:lnSpc>
                <a:spcPct val="150000"/>
              </a:lnSpc>
              <a:spcBef>
                <a:spcPts val="1200"/>
              </a:spcBef>
              <a:spcAft>
                <a:spcPts val="0"/>
              </a:spcAft>
              <a:buClr>
                <a:schemeClr val="dk1"/>
              </a:buClr>
              <a:buSzPts val="1100"/>
              <a:buFont typeface="Arial"/>
              <a:buNone/>
            </a:pPr>
            <a:endParaRPr sz="1100" b="1">
              <a:solidFill>
                <a:schemeClr val="dk1"/>
              </a:solidFill>
              <a:latin typeface="Montserrat"/>
              <a:ea typeface="Montserrat"/>
              <a:cs typeface="Montserrat"/>
              <a:sym typeface="Montserrat"/>
            </a:endParaRPr>
          </a:p>
          <a:p>
            <a:pPr marL="0" lvl="0" indent="0" algn="l" rtl="0">
              <a:spcBef>
                <a:spcPts val="1200"/>
              </a:spcBef>
              <a:spcAft>
                <a:spcPts val="0"/>
              </a:spcAft>
              <a:buNone/>
            </a:pPr>
            <a:endParaRPr sz="1100">
              <a:solidFill>
                <a:schemeClr val="dk1"/>
              </a:solidFill>
              <a:latin typeface="Montserrat"/>
              <a:ea typeface="Montserrat"/>
              <a:cs typeface="Montserrat"/>
              <a:sym typeface="Montserrat"/>
            </a:endParaRPr>
          </a:p>
          <a:p>
            <a:pPr marL="88900" lvl="0" indent="0" algn="l" rtl="0">
              <a:lnSpc>
                <a:spcPct val="100000"/>
              </a:lnSpc>
              <a:spcBef>
                <a:spcPts val="1200"/>
              </a:spcBef>
              <a:spcAft>
                <a:spcPts val="0"/>
              </a:spcAft>
              <a:buClr>
                <a:srgbClr val="DADAD6"/>
              </a:buClr>
              <a:buSzPts val="1400"/>
              <a:buFont typeface="Arial"/>
              <a:buNone/>
            </a:pPr>
            <a:endParaRPr>
              <a:solidFill>
                <a:schemeClr val="dk1"/>
              </a:solidFill>
            </a:endParaRPr>
          </a:p>
        </p:txBody>
      </p:sp>
      <p:cxnSp>
        <p:nvCxnSpPr>
          <p:cNvPr id="285" name="Google Shape;285;p43"/>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286" name="Google Shape;286;p43"/>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287" name="Google Shape;287;p43"/>
          <p:cNvSpPr/>
          <p:nvPr/>
        </p:nvSpPr>
        <p:spPr>
          <a:xfrm>
            <a:off x="3484266" y="2387084"/>
            <a:ext cx="2175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Special Time Tips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92"/>
        <p:cNvGrpSpPr/>
        <p:nvPr/>
      </p:nvGrpSpPr>
      <p:grpSpPr>
        <a:xfrm>
          <a:off x="0" y="0"/>
          <a:ext cx="0" cy="0"/>
          <a:chOff x="0" y="0"/>
          <a:chExt cx="0" cy="0"/>
        </a:xfrm>
      </p:grpSpPr>
      <p:sp>
        <p:nvSpPr>
          <p:cNvPr id="293" name="Google Shape;293;p44"/>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What is Serve &amp; Return?</a:t>
            </a:r>
            <a:endParaRPr/>
          </a:p>
        </p:txBody>
      </p:sp>
      <p:sp>
        <p:nvSpPr>
          <p:cNvPr id="294" name="Google Shape;294;p44"/>
          <p:cNvSpPr txBox="1">
            <a:spLocks noGrp="1"/>
          </p:cNvSpPr>
          <p:nvPr>
            <p:ph type="body" idx="3"/>
          </p:nvPr>
        </p:nvSpPr>
        <p:spPr>
          <a:xfrm>
            <a:off x="462500" y="975125"/>
            <a:ext cx="4895700" cy="40386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r>
              <a:rPr lang="en-US" sz="2100" b="1">
                <a:solidFill>
                  <a:schemeClr val="dk1"/>
                </a:solidFill>
                <a:latin typeface="Montserrat"/>
                <a:ea typeface="Montserrat"/>
                <a:cs typeface="Montserrat"/>
                <a:sym typeface="Montserrat"/>
              </a:rPr>
              <a:t>Example:</a:t>
            </a:r>
            <a:endParaRPr sz="1600">
              <a:solidFill>
                <a:schemeClr val="dk1"/>
              </a:solidFill>
              <a:latin typeface="Montserrat"/>
              <a:ea typeface="Montserrat"/>
              <a:cs typeface="Montserrat"/>
              <a:sym typeface="Montserrat"/>
            </a:endParaRPr>
          </a:p>
          <a:p>
            <a:pPr marL="457200" lvl="0" indent="-330200" algn="l" rtl="0">
              <a:lnSpc>
                <a:spcPct val="150000"/>
              </a:lnSpc>
              <a:spcBef>
                <a:spcPts val="1200"/>
              </a:spcBef>
              <a:spcAft>
                <a:spcPts val="0"/>
              </a:spcAft>
              <a:buClr>
                <a:schemeClr val="dk1"/>
              </a:buClr>
              <a:buSzPts val="1600"/>
              <a:buFont typeface="Montserrat"/>
              <a:buAutoNum type="arabicPeriod"/>
            </a:pPr>
            <a:r>
              <a:rPr lang="en-US" sz="1600">
                <a:solidFill>
                  <a:schemeClr val="dk1"/>
                </a:solidFill>
                <a:latin typeface="Montserrat"/>
                <a:ea typeface="Montserrat"/>
                <a:cs typeface="Montserrat"/>
                <a:sym typeface="Montserrat"/>
              </a:rPr>
              <a:t>Notice what your child is doing or saying.  Your child is picking up an apple. </a:t>
            </a:r>
            <a:endParaRPr sz="1600">
              <a:solidFill>
                <a:schemeClr val="dk1"/>
              </a:solidFill>
              <a:latin typeface="Montserrat"/>
              <a:ea typeface="Montserrat"/>
              <a:cs typeface="Montserrat"/>
              <a:sym typeface="Montserrat"/>
            </a:endParaRPr>
          </a:p>
          <a:p>
            <a:pPr marL="457200" lvl="0" indent="-330200" algn="l" rtl="0">
              <a:lnSpc>
                <a:spcPct val="150000"/>
              </a:lnSpc>
              <a:spcBef>
                <a:spcPts val="1000"/>
              </a:spcBef>
              <a:spcAft>
                <a:spcPts val="0"/>
              </a:spcAft>
              <a:buClr>
                <a:schemeClr val="dk1"/>
              </a:buClr>
              <a:buSzPts val="1600"/>
              <a:buFont typeface="Montserrat"/>
              <a:buAutoNum type="arabicPeriod"/>
            </a:pPr>
            <a:r>
              <a:rPr lang="en-US" sz="1600">
                <a:solidFill>
                  <a:schemeClr val="dk1"/>
                </a:solidFill>
                <a:latin typeface="Montserrat"/>
                <a:ea typeface="Montserrat"/>
                <a:cs typeface="Montserrat"/>
                <a:sym typeface="Montserrat"/>
              </a:rPr>
              <a:t>Copy sounds, words, expressions, actions  “Apple!  You have a RED apple!”</a:t>
            </a:r>
            <a:endParaRPr sz="1600">
              <a:solidFill>
                <a:schemeClr val="dk1"/>
              </a:solidFill>
              <a:latin typeface="Montserrat"/>
              <a:ea typeface="Montserrat"/>
              <a:cs typeface="Montserrat"/>
              <a:sym typeface="Montserrat"/>
            </a:endParaRPr>
          </a:p>
          <a:p>
            <a:pPr marL="457200" lvl="0" indent="-330200" algn="l" rtl="0">
              <a:lnSpc>
                <a:spcPct val="150000"/>
              </a:lnSpc>
              <a:spcBef>
                <a:spcPts val="1200"/>
              </a:spcBef>
              <a:spcAft>
                <a:spcPts val="0"/>
              </a:spcAft>
              <a:buClr>
                <a:schemeClr val="dk1"/>
              </a:buClr>
              <a:buSzPts val="1600"/>
              <a:buFont typeface="Montserrat"/>
              <a:buAutoNum type="arabicPeriod"/>
            </a:pPr>
            <a:r>
              <a:rPr lang="en-US" sz="1600">
                <a:solidFill>
                  <a:schemeClr val="dk1"/>
                </a:solidFill>
                <a:latin typeface="Montserrat"/>
                <a:ea typeface="Montserrat"/>
                <a:cs typeface="Montserrat"/>
                <a:sym typeface="Montserrat"/>
              </a:rPr>
              <a:t>Notice what your child does next? Copy that!  “Now you are biting the apple.”</a:t>
            </a:r>
            <a:endParaRPr sz="2100">
              <a:solidFill>
                <a:schemeClr val="dk1"/>
              </a:solidFill>
              <a:latin typeface="Montserrat"/>
              <a:ea typeface="Montserrat"/>
              <a:cs typeface="Montserrat"/>
              <a:sym typeface="Montserrat"/>
            </a:endParaRPr>
          </a:p>
          <a:p>
            <a:pPr marL="88900" lvl="0" indent="0" algn="l" rtl="0">
              <a:lnSpc>
                <a:spcPct val="150000"/>
              </a:lnSpc>
              <a:spcBef>
                <a:spcPts val="1200"/>
              </a:spcBef>
              <a:spcAft>
                <a:spcPts val="0"/>
              </a:spcAft>
              <a:buClr>
                <a:schemeClr val="dk1"/>
              </a:buClr>
              <a:buSzPts val="1100"/>
              <a:buFont typeface="Arial"/>
              <a:buNone/>
            </a:pPr>
            <a:endParaRPr sz="1600" b="1">
              <a:solidFill>
                <a:schemeClr val="dk1"/>
              </a:solidFill>
              <a:latin typeface="Montserrat"/>
              <a:ea typeface="Montserrat"/>
              <a:cs typeface="Montserrat"/>
              <a:sym typeface="Montserrat"/>
            </a:endParaRPr>
          </a:p>
          <a:p>
            <a:pPr marL="0" lvl="0" indent="0" algn="l" rtl="0">
              <a:spcBef>
                <a:spcPts val="1200"/>
              </a:spcBef>
              <a:spcAft>
                <a:spcPts val="0"/>
              </a:spcAft>
              <a:buNone/>
            </a:pPr>
            <a:endParaRPr sz="1600">
              <a:solidFill>
                <a:schemeClr val="dk1"/>
              </a:solidFill>
              <a:latin typeface="Montserrat"/>
              <a:ea typeface="Montserrat"/>
              <a:cs typeface="Montserrat"/>
              <a:sym typeface="Montserrat"/>
            </a:endParaRPr>
          </a:p>
          <a:p>
            <a:pPr marL="88900" lvl="0" indent="0" algn="l" rtl="0">
              <a:lnSpc>
                <a:spcPct val="100000"/>
              </a:lnSpc>
              <a:spcBef>
                <a:spcPts val="1200"/>
              </a:spcBef>
              <a:spcAft>
                <a:spcPts val="0"/>
              </a:spcAft>
              <a:buClr>
                <a:srgbClr val="DADAD6"/>
              </a:buClr>
              <a:buSzPts val="1400"/>
              <a:buFont typeface="Arial"/>
              <a:buNone/>
            </a:pPr>
            <a:endParaRPr sz="1900">
              <a:solidFill>
                <a:schemeClr val="dk1"/>
              </a:solidFill>
            </a:endParaRPr>
          </a:p>
        </p:txBody>
      </p:sp>
      <p:cxnSp>
        <p:nvCxnSpPr>
          <p:cNvPr id="295" name="Google Shape;295;p44"/>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296" name="Google Shape;296;p44"/>
          <p:cNvPicPr preferRelativeResize="0"/>
          <p:nvPr/>
        </p:nvPicPr>
        <p:blipFill rotWithShape="1">
          <a:blip r:embed="rId3">
            <a:alphaModFix/>
          </a:blip>
          <a:srcRect t="-8330"/>
          <a:stretch/>
        </p:blipFill>
        <p:spPr>
          <a:xfrm>
            <a:off x="8329246" y="142951"/>
            <a:ext cx="586154" cy="635000"/>
          </a:xfrm>
          <a:prstGeom prst="rect">
            <a:avLst/>
          </a:prstGeom>
          <a:noFill/>
          <a:ln>
            <a:noFill/>
          </a:ln>
        </p:spPr>
      </p:pic>
      <p:pic>
        <p:nvPicPr>
          <p:cNvPr id="297" name="Google Shape;297;p44"/>
          <p:cNvPicPr preferRelativeResize="0"/>
          <p:nvPr/>
        </p:nvPicPr>
        <p:blipFill rotWithShape="1">
          <a:blip r:embed="rId4">
            <a:alphaModFix/>
          </a:blip>
          <a:srcRect l="27712" r="24801"/>
          <a:stretch/>
        </p:blipFill>
        <p:spPr>
          <a:xfrm>
            <a:off x="5902900" y="1179625"/>
            <a:ext cx="2717326" cy="3207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02"/>
        <p:cNvGrpSpPr/>
        <p:nvPr/>
      </p:nvGrpSpPr>
      <p:grpSpPr>
        <a:xfrm>
          <a:off x="0" y="0"/>
          <a:ext cx="0" cy="0"/>
          <a:chOff x="0" y="0"/>
          <a:chExt cx="0" cy="0"/>
        </a:xfrm>
      </p:grpSpPr>
      <p:sp>
        <p:nvSpPr>
          <p:cNvPr id="303" name="Google Shape;303;p45"/>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Serve and Return Benefits</a:t>
            </a:r>
            <a:endParaRPr>
              <a:solidFill>
                <a:srgbClr val="007A9B"/>
              </a:solidFill>
            </a:endParaRPr>
          </a:p>
        </p:txBody>
      </p:sp>
      <p:cxnSp>
        <p:nvCxnSpPr>
          <p:cNvPr id="304" name="Google Shape;304;p45"/>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305" name="Google Shape;305;p45"/>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306" name="Google Shape;306;p45"/>
          <p:cNvSpPr txBox="1">
            <a:spLocks noGrp="1"/>
          </p:cNvSpPr>
          <p:nvPr>
            <p:ph type="body" idx="3"/>
          </p:nvPr>
        </p:nvSpPr>
        <p:spPr>
          <a:xfrm>
            <a:off x="462511" y="975125"/>
            <a:ext cx="7702200" cy="403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600" b="1">
                <a:solidFill>
                  <a:schemeClr val="dk1"/>
                </a:solidFill>
                <a:latin typeface="Montserrat"/>
                <a:ea typeface="Montserrat"/>
                <a:cs typeface="Montserrat"/>
                <a:sym typeface="Montserrat"/>
              </a:rPr>
              <a:t>Benefits</a:t>
            </a:r>
            <a:endParaRPr sz="1600" b="1">
              <a:solidFill>
                <a:schemeClr val="dk1"/>
              </a:solidFill>
              <a:latin typeface="Montserrat"/>
              <a:ea typeface="Montserrat"/>
              <a:cs typeface="Montserrat"/>
              <a:sym typeface="Montserrat"/>
            </a:endParaRPr>
          </a:p>
          <a:p>
            <a:pPr marL="457200" lvl="0" indent="-330200" algn="l" rtl="0">
              <a:spcBef>
                <a:spcPts val="12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Promotes connection and mimics turn-taking.</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Fosters focused attention.</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Builds language and communication skills.</a:t>
            </a:r>
            <a:endParaRPr sz="16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600" b="1">
                <a:solidFill>
                  <a:schemeClr val="dk1"/>
                </a:solidFill>
                <a:latin typeface="Montserrat"/>
                <a:ea typeface="Montserrat"/>
                <a:cs typeface="Montserrat"/>
                <a:sym typeface="Montserrat"/>
              </a:rPr>
              <a:t>Impact</a:t>
            </a:r>
            <a:endParaRPr sz="1600" b="1">
              <a:solidFill>
                <a:schemeClr val="dk1"/>
              </a:solidFill>
              <a:latin typeface="Montserrat"/>
              <a:ea typeface="Montserrat"/>
              <a:cs typeface="Montserrat"/>
              <a:sym typeface="Montserrat"/>
            </a:endParaRPr>
          </a:p>
          <a:p>
            <a:pPr marL="457200" lvl="0" indent="-330200" algn="l" rtl="0">
              <a:spcBef>
                <a:spcPts val="12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Helps children communicate when angry or overwhelmed.</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Provides a foundation for setting limits and managing challenging behaviors.</a:t>
            </a:r>
            <a:endParaRPr sz="1600">
              <a:solidFill>
                <a:srgbClr val="4A4F55"/>
              </a:solidFill>
              <a:latin typeface="Montserrat"/>
              <a:ea typeface="Montserrat"/>
              <a:cs typeface="Montserrat"/>
              <a:sym typeface="Montserrat"/>
            </a:endParaRPr>
          </a:p>
          <a:p>
            <a:pPr marL="285750" lvl="0" indent="-196850" algn="l" rtl="0">
              <a:lnSpc>
                <a:spcPct val="100000"/>
              </a:lnSpc>
              <a:spcBef>
                <a:spcPts val="1200"/>
              </a:spcBef>
              <a:spcAft>
                <a:spcPts val="0"/>
              </a:spcAft>
              <a:buClr>
                <a:srgbClr val="DADAD6"/>
              </a:buClr>
              <a:buSzPts val="1400"/>
              <a:buFont typeface="Arial"/>
              <a:buNone/>
            </a:pPr>
            <a:endParaRPr sz="1600" b="1">
              <a:solidFill>
                <a:schemeClr val="dk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a:spLocks noGrp="1"/>
          </p:cNvSpPr>
          <p:nvPr>
            <p:ph type="body" idx="3"/>
          </p:nvPr>
        </p:nvSpPr>
        <p:spPr>
          <a:xfrm>
            <a:off x="2044700" y="569050"/>
            <a:ext cx="5097600" cy="500100"/>
          </a:xfrm>
          <a:prstGeom prst="rect">
            <a:avLst/>
          </a:prstGeom>
          <a:noFill/>
          <a:ln>
            <a:noFill/>
          </a:ln>
        </p:spPr>
        <p:txBody>
          <a:bodyPr spcFirstLastPara="1" wrap="square" lIns="0" tIns="0" rIns="91425" bIns="45700" anchor="t" anchorCtr="0">
            <a:noAutofit/>
          </a:bodyPr>
          <a:lstStyle/>
          <a:p>
            <a:pPr marL="0" lvl="0" indent="0" algn="l" rtl="0">
              <a:lnSpc>
                <a:spcPct val="90000"/>
              </a:lnSpc>
              <a:spcBef>
                <a:spcPts val="0"/>
              </a:spcBef>
              <a:spcAft>
                <a:spcPts val="0"/>
              </a:spcAft>
              <a:buClr>
                <a:srgbClr val="7A7D81"/>
              </a:buClr>
              <a:buSzPts val="3200"/>
              <a:buFont typeface="Montserrat SemiBold"/>
              <a:buNone/>
            </a:pPr>
            <a:r>
              <a:rPr lang="en-US">
                <a:latin typeface="Montserrat SemiBold"/>
                <a:ea typeface="Montserrat SemiBold"/>
                <a:cs typeface="Montserrat SemiBold"/>
                <a:sym typeface="Montserrat SemiBold"/>
              </a:rPr>
              <a:t>Serve &amp; Return Video </a:t>
            </a:r>
            <a:endParaRPr/>
          </a:p>
        </p:txBody>
      </p:sp>
      <p:sp>
        <p:nvSpPr>
          <p:cNvPr id="313" name="Google Shape;313;p46"/>
          <p:cNvSpPr txBox="1">
            <a:spLocks noGrp="1"/>
          </p:cNvSpPr>
          <p:nvPr>
            <p:ph type="body" idx="5"/>
          </p:nvPr>
        </p:nvSpPr>
        <p:spPr>
          <a:xfrm>
            <a:off x="2044521" y="1440280"/>
            <a:ext cx="3186000" cy="1319100"/>
          </a:xfrm>
          <a:prstGeom prst="rect">
            <a:avLst/>
          </a:prstGeom>
          <a:noFill/>
          <a:ln>
            <a:noFill/>
          </a:ln>
        </p:spPr>
        <p:txBody>
          <a:bodyPr spcFirstLastPara="1" wrap="square" lIns="0" tIns="0" rIns="91425" bIns="45700" anchor="t" anchorCtr="0">
            <a:noAutofit/>
          </a:bodyPr>
          <a:lstStyle/>
          <a:p>
            <a:pPr marL="115887" lvl="0" indent="-33336" algn="l" rtl="0">
              <a:lnSpc>
                <a:spcPct val="90000"/>
              </a:lnSpc>
              <a:spcBef>
                <a:spcPts val="0"/>
              </a:spcBef>
              <a:spcAft>
                <a:spcPts val="0"/>
              </a:spcAft>
              <a:buClr>
                <a:srgbClr val="7A7D81"/>
              </a:buClr>
              <a:buSzPts val="1200"/>
              <a:buFont typeface="Arial"/>
              <a:buNone/>
            </a:pPr>
            <a:endParaRPr/>
          </a:p>
        </p:txBody>
      </p:sp>
      <p:pic>
        <p:nvPicPr>
          <p:cNvPr id="314" name="Google Shape;314;p46" title="5 Steps for Brain-Building Serve and Return"/>
          <p:cNvPicPr preferRelativeResize="0"/>
          <p:nvPr/>
        </p:nvPicPr>
        <p:blipFill rotWithShape="1">
          <a:blip r:embed="rId3">
            <a:alphaModFix/>
          </a:blip>
          <a:srcRect/>
          <a:stretch/>
        </p:blipFill>
        <p:spPr>
          <a:xfrm>
            <a:off x="2046204" y="1282700"/>
            <a:ext cx="4728358" cy="3176555"/>
          </a:xfrm>
          <a:prstGeom prst="rect">
            <a:avLst/>
          </a:prstGeom>
          <a:noFill/>
          <a:ln>
            <a:noFill/>
          </a:ln>
        </p:spPr>
      </p:pic>
      <p:sp>
        <p:nvSpPr>
          <p:cNvPr id="315" name="Google Shape;315;p46"/>
          <p:cNvSpPr txBox="1"/>
          <p:nvPr/>
        </p:nvSpPr>
        <p:spPr>
          <a:xfrm>
            <a:off x="2235350" y="4586475"/>
            <a:ext cx="416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https://www.youtube.com/watch?v=KNrnZag17Ek</a:t>
            </a:r>
            <a:r>
              <a:rPr lang="en-US"/>
              <a:t> </a:t>
            </a:r>
            <a:endParaRPr/>
          </a:p>
        </p:txBody>
      </p:sp>
      <p:pic>
        <p:nvPicPr>
          <p:cNvPr id="316" name="Google Shape;316;p46"/>
          <p:cNvPicPr preferRelativeResize="0"/>
          <p:nvPr/>
        </p:nvPicPr>
        <p:blipFill rotWithShape="1">
          <a:blip r:embed="rId5">
            <a:alphaModFix/>
          </a:blip>
          <a:srcRect t="-8330"/>
          <a:stretch/>
        </p:blipFill>
        <p:spPr>
          <a:xfrm>
            <a:off x="8329246" y="142951"/>
            <a:ext cx="586154" cy="635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21"/>
        <p:cNvGrpSpPr/>
        <p:nvPr/>
      </p:nvGrpSpPr>
      <p:grpSpPr>
        <a:xfrm>
          <a:off x="0" y="0"/>
          <a:ext cx="0" cy="0"/>
          <a:chOff x="0" y="0"/>
          <a:chExt cx="0" cy="0"/>
        </a:xfrm>
      </p:grpSpPr>
      <p:sp>
        <p:nvSpPr>
          <p:cNvPr id="322" name="Google Shape;322;p47"/>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US">
                <a:solidFill>
                  <a:srgbClr val="007A9B"/>
                </a:solidFill>
              </a:rPr>
              <a:t>Activity - Practicing Serve and Return</a:t>
            </a:r>
            <a:endParaRPr>
              <a:solidFill>
                <a:srgbClr val="007A9B"/>
              </a:solidFill>
            </a:endParaRPr>
          </a:p>
          <a:p>
            <a:pPr marL="0" lvl="0" indent="0" algn="l" rtl="0">
              <a:spcBef>
                <a:spcPts val="0"/>
              </a:spcBef>
              <a:spcAft>
                <a:spcPts val="0"/>
              </a:spcAft>
              <a:buClr>
                <a:schemeClr val="dk1"/>
              </a:buClr>
              <a:buSzPts val="1100"/>
              <a:buNone/>
            </a:pP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cxnSp>
        <p:nvCxnSpPr>
          <p:cNvPr id="323" name="Google Shape;323;p47"/>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324" name="Google Shape;324;p47"/>
          <p:cNvPicPr preferRelativeResize="0"/>
          <p:nvPr/>
        </p:nvPicPr>
        <p:blipFill rotWithShape="1">
          <a:blip r:embed="rId3">
            <a:alphaModFix/>
          </a:blip>
          <a:srcRect t="-8330"/>
          <a:stretch/>
        </p:blipFill>
        <p:spPr>
          <a:xfrm>
            <a:off x="8329246" y="142951"/>
            <a:ext cx="586154" cy="635000"/>
          </a:xfrm>
          <a:prstGeom prst="rect">
            <a:avLst/>
          </a:prstGeom>
          <a:noFill/>
          <a:ln>
            <a:noFill/>
          </a:ln>
        </p:spPr>
      </p:pic>
      <p:pic>
        <p:nvPicPr>
          <p:cNvPr id="325" name="Google Shape;325;p47"/>
          <p:cNvPicPr preferRelativeResize="0"/>
          <p:nvPr/>
        </p:nvPicPr>
        <p:blipFill>
          <a:blip r:embed="rId4">
            <a:alphaModFix/>
          </a:blip>
          <a:stretch>
            <a:fillRect/>
          </a:stretch>
        </p:blipFill>
        <p:spPr>
          <a:xfrm>
            <a:off x="3465475" y="1072748"/>
            <a:ext cx="5366817" cy="3816225"/>
          </a:xfrm>
          <a:prstGeom prst="rect">
            <a:avLst/>
          </a:prstGeom>
          <a:noFill/>
          <a:ln>
            <a:noFill/>
          </a:ln>
        </p:spPr>
      </p:pic>
      <p:sp>
        <p:nvSpPr>
          <p:cNvPr id="326" name="Google Shape;326;p47"/>
          <p:cNvSpPr txBox="1"/>
          <p:nvPr/>
        </p:nvSpPr>
        <p:spPr>
          <a:xfrm>
            <a:off x="385375" y="1132525"/>
            <a:ext cx="2973000" cy="37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44546A"/>
                </a:solidFill>
                <a:latin typeface="Montserrat"/>
                <a:ea typeface="Montserrat"/>
                <a:cs typeface="Montserrat"/>
                <a:sym typeface="Montserrat"/>
              </a:rPr>
              <a:t>During calm moments when you see your child wanting to interact, use ‘Serve and Return’ and track how it goes: </a:t>
            </a:r>
            <a:endParaRPr sz="1800">
              <a:solidFill>
                <a:srgbClr val="44546A"/>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31"/>
        <p:cNvGrpSpPr/>
        <p:nvPr/>
      </p:nvGrpSpPr>
      <p:grpSpPr>
        <a:xfrm>
          <a:off x="0" y="0"/>
          <a:ext cx="0" cy="0"/>
          <a:chOff x="0" y="0"/>
          <a:chExt cx="0" cy="0"/>
        </a:xfrm>
      </p:grpSpPr>
      <p:sp>
        <p:nvSpPr>
          <p:cNvPr id="332" name="Google Shape;332;p48"/>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Font typeface="Arial"/>
              <a:buNone/>
            </a:pPr>
            <a:r>
              <a:rPr lang="en-US">
                <a:solidFill>
                  <a:srgbClr val="007A9B"/>
                </a:solidFill>
              </a:rPr>
              <a:t>Special Time</a:t>
            </a:r>
            <a:endParaRPr/>
          </a:p>
        </p:txBody>
      </p:sp>
      <p:sp>
        <p:nvSpPr>
          <p:cNvPr id="333" name="Google Shape;333;p48"/>
          <p:cNvSpPr txBox="1">
            <a:spLocks noGrp="1"/>
          </p:cNvSpPr>
          <p:nvPr>
            <p:ph type="body" idx="3"/>
          </p:nvPr>
        </p:nvSpPr>
        <p:spPr>
          <a:xfrm>
            <a:off x="451236" y="1047750"/>
            <a:ext cx="7702164" cy="40386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r>
              <a:rPr lang="en-US" sz="1500" b="1">
                <a:solidFill>
                  <a:schemeClr val="dk1"/>
                </a:solidFill>
                <a:latin typeface="Montserrat"/>
                <a:ea typeface="Montserrat"/>
                <a:cs typeface="Montserrat"/>
                <a:sym typeface="Montserrat"/>
              </a:rPr>
              <a:t>Goal</a:t>
            </a:r>
            <a:endParaRPr sz="1500" b="1">
              <a:solidFill>
                <a:schemeClr val="dk1"/>
              </a:solidFill>
              <a:latin typeface="Montserrat"/>
              <a:ea typeface="Montserrat"/>
              <a:cs typeface="Montserrat"/>
              <a:sym typeface="Montserrat"/>
            </a:endParaRPr>
          </a:p>
          <a:p>
            <a:pPr marL="457200" lvl="0" indent="-323850" algn="l" rtl="0">
              <a:spcBef>
                <a:spcPts val="120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Use play to strengthen your relationship with your child and teach skills like sharing and cooperation.</a:t>
            </a:r>
            <a:endParaRPr sz="15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5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500" b="1">
                <a:solidFill>
                  <a:schemeClr val="dk1"/>
                </a:solidFill>
                <a:latin typeface="Montserrat"/>
                <a:ea typeface="Montserrat"/>
                <a:cs typeface="Montserrat"/>
                <a:sym typeface="Montserrat"/>
              </a:rPr>
              <a:t>The Value of Play</a:t>
            </a:r>
            <a:endParaRPr sz="1500" b="1">
              <a:solidFill>
                <a:schemeClr val="dk1"/>
              </a:solidFill>
              <a:latin typeface="Montserrat"/>
              <a:ea typeface="Montserrat"/>
              <a:cs typeface="Montserrat"/>
              <a:sym typeface="Montserrat"/>
            </a:endParaRPr>
          </a:p>
          <a:p>
            <a:pPr marL="457200" lvl="0" indent="-323850" algn="l" rtl="0">
              <a:spcBef>
                <a:spcPts val="120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Children learn about emotions and positive behavior through play.</a:t>
            </a:r>
            <a:endParaRPr sz="1500">
              <a:solidFill>
                <a:schemeClr val="dk1"/>
              </a:solidFill>
              <a:latin typeface="Montserrat"/>
              <a:ea typeface="Montserrat"/>
              <a:cs typeface="Montserrat"/>
              <a:sym typeface="Montserrat"/>
            </a:endParaRPr>
          </a:p>
          <a:p>
            <a:pPr marL="457200" lvl="0" indent="-323850" algn="l" rtl="0">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Playful “serve and return” builds communication and brain development.</a:t>
            </a:r>
            <a:endParaRPr sz="15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5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500" b="1">
                <a:solidFill>
                  <a:schemeClr val="dk1"/>
                </a:solidFill>
                <a:latin typeface="Montserrat"/>
                <a:ea typeface="Montserrat"/>
                <a:cs typeface="Montserrat"/>
                <a:sym typeface="Montserrat"/>
              </a:rPr>
              <a:t>How Special Time Helps</a:t>
            </a:r>
            <a:endParaRPr sz="1500" b="1">
              <a:solidFill>
                <a:schemeClr val="dk1"/>
              </a:solidFill>
              <a:latin typeface="Montserrat"/>
              <a:ea typeface="Montserrat"/>
              <a:cs typeface="Montserrat"/>
              <a:sym typeface="Montserrat"/>
            </a:endParaRPr>
          </a:p>
          <a:p>
            <a:pPr marL="457200" lvl="0" indent="-323850" algn="l" rtl="0">
              <a:spcBef>
                <a:spcPts val="120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Improves child behavior.</a:t>
            </a:r>
            <a:endParaRPr sz="1500">
              <a:solidFill>
                <a:schemeClr val="dk1"/>
              </a:solidFill>
              <a:latin typeface="Montserrat"/>
              <a:ea typeface="Montserrat"/>
              <a:cs typeface="Montserrat"/>
              <a:sym typeface="Montserrat"/>
            </a:endParaRPr>
          </a:p>
          <a:p>
            <a:pPr marL="457200" lvl="0" indent="-323850" algn="l" rtl="0">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Boosts motivation to cooperate.</a:t>
            </a:r>
            <a:endParaRPr sz="1500">
              <a:solidFill>
                <a:schemeClr val="dk1"/>
              </a:solidFill>
              <a:latin typeface="Montserrat"/>
              <a:ea typeface="Montserrat"/>
              <a:cs typeface="Montserrat"/>
              <a:sym typeface="Montserrat"/>
            </a:endParaRPr>
          </a:p>
          <a:p>
            <a:pPr marL="457200" lvl="0" indent="-323850" algn="l" rtl="0">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Strengthens connection and self-esteem.</a:t>
            </a:r>
            <a:endParaRPr sz="15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800">
              <a:solidFill>
                <a:schemeClr val="dk1"/>
              </a:solidFill>
              <a:latin typeface="Montserrat"/>
              <a:ea typeface="Montserrat"/>
              <a:cs typeface="Montserrat"/>
              <a:sym typeface="Montserrat"/>
            </a:endParaRPr>
          </a:p>
          <a:p>
            <a:pPr marL="285750" lvl="0" indent="-196850" algn="l" rtl="0">
              <a:lnSpc>
                <a:spcPct val="100000"/>
              </a:lnSpc>
              <a:spcBef>
                <a:spcPts val="1200"/>
              </a:spcBef>
              <a:spcAft>
                <a:spcPts val="0"/>
              </a:spcAft>
              <a:buClr>
                <a:srgbClr val="DADAD6"/>
              </a:buClr>
              <a:buSzPts val="1400"/>
              <a:buFont typeface="Arial"/>
              <a:buNone/>
            </a:pPr>
            <a:endParaRPr sz="2400">
              <a:solidFill>
                <a:schemeClr val="dk1"/>
              </a:solidFill>
              <a:latin typeface="Montserrat"/>
              <a:ea typeface="Montserrat"/>
              <a:cs typeface="Montserrat"/>
              <a:sym typeface="Montserrat"/>
            </a:endParaRPr>
          </a:p>
        </p:txBody>
      </p:sp>
      <p:cxnSp>
        <p:nvCxnSpPr>
          <p:cNvPr id="334" name="Google Shape;334;p48"/>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335" name="Google Shape;335;p48"/>
          <p:cNvPicPr preferRelativeResize="0"/>
          <p:nvPr/>
        </p:nvPicPr>
        <p:blipFill rotWithShape="1">
          <a:blip r:embed="rId3">
            <a:alphaModFix/>
          </a:blip>
          <a:srcRect t="-8333"/>
          <a:stretch/>
        </p:blipFill>
        <p:spPr>
          <a:xfrm>
            <a:off x="8329246" y="142951"/>
            <a:ext cx="586154" cy="635000"/>
          </a:xfrm>
          <a:prstGeom prst="rect">
            <a:avLst/>
          </a:prstGeom>
          <a:noFill/>
          <a:ln>
            <a:noFill/>
          </a:ln>
        </p:spPr>
      </p:pic>
      <p:pic>
        <p:nvPicPr>
          <p:cNvPr id="336" name="Google Shape;336;p48" descr="LEGO Marvel: Team Spidey at Green Goblin's Lighthouse (10790 ..."/>
          <p:cNvPicPr preferRelativeResize="0"/>
          <p:nvPr/>
        </p:nvPicPr>
        <p:blipFill rotWithShape="1">
          <a:blip r:embed="rId4">
            <a:alphaModFix/>
          </a:blip>
          <a:srcRect t="40337"/>
          <a:stretch/>
        </p:blipFill>
        <p:spPr>
          <a:xfrm>
            <a:off x="5335600" y="3216525"/>
            <a:ext cx="2589199" cy="1544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41"/>
        <p:cNvGrpSpPr/>
        <p:nvPr/>
      </p:nvGrpSpPr>
      <p:grpSpPr>
        <a:xfrm>
          <a:off x="0" y="0"/>
          <a:ext cx="0" cy="0"/>
          <a:chOff x="0" y="0"/>
          <a:chExt cx="0" cy="0"/>
        </a:xfrm>
      </p:grpSpPr>
      <p:sp>
        <p:nvSpPr>
          <p:cNvPr id="342" name="Google Shape;342;p49"/>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How to Practice Special Time</a:t>
            </a:r>
            <a:endParaRPr/>
          </a:p>
        </p:txBody>
      </p:sp>
      <p:cxnSp>
        <p:nvCxnSpPr>
          <p:cNvPr id="343" name="Google Shape;343;p49"/>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344" name="Google Shape;344;p49"/>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345" name="Google Shape;345;p49"/>
          <p:cNvSpPr txBox="1"/>
          <p:nvPr/>
        </p:nvSpPr>
        <p:spPr>
          <a:xfrm>
            <a:off x="311700" y="1304875"/>
            <a:ext cx="8520600" cy="337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a:solidFill>
                  <a:srgbClr val="000000"/>
                </a:solidFill>
                <a:latin typeface="Montserrat"/>
                <a:ea typeface="Montserrat"/>
                <a:cs typeface="Montserrat"/>
                <a:sym typeface="Montserrat"/>
              </a:rPr>
              <a:t>Schedule 10-15 minutes daily</a:t>
            </a:r>
            <a:endParaRPr sz="1600" b="1">
              <a:solidFill>
                <a:srgbClr val="000000"/>
              </a:solidFill>
              <a:latin typeface="Montserrat"/>
              <a:ea typeface="Montserrat"/>
              <a:cs typeface="Montserrat"/>
              <a:sym typeface="Montserrat"/>
            </a:endParaRPr>
          </a:p>
          <a:p>
            <a:pPr marL="457200" lvl="0" indent="-330200" algn="l" rtl="0">
              <a:spcBef>
                <a:spcPts val="1200"/>
              </a:spcBef>
              <a:spcAft>
                <a:spcPts val="0"/>
              </a:spcAft>
              <a:buClr>
                <a:srgbClr val="000000"/>
              </a:buClr>
              <a:buSzPts val="1600"/>
              <a:buFont typeface="Montserrat"/>
              <a:buChar char="●"/>
            </a:pPr>
            <a:r>
              <a:rPr lang="en-US" sz="1600">
                <a:solidFill>
                  <a:srgbClr val="000000"/>
                </a:solidFill>
                <a:latin typeface="Montserrat"/>
                <a:ea typeface="Montserrat"/>
                <a:cs typeface="Montserrat"/>
                <a:sym typeface="Montserrat"/>
              </a:rPr>
              <a:t>One-on-one if possible.</a:t>
            </a:r>
            <a:endParaRPr sz="1600">
              <a:solidFill>
                <a:srgbClr val="000000"/>
              </a:solidFill>
              <a:latin typeface="Montserrat"/>
              <a:ea typeface="Montserrat"/>
              <a:cs typeface="Montserrat"/>
              <a:sym typeface="Montserrat"/>
            </a:endParaRPr>
          </a:p>
          <a:p>
            <a:pPr marL="0" lvl="0" indent="0" algn="l" rtl="0">
              <a:spcBef>
                <a:spcPts val="0"/>
              </a:spcBef>
              <a:spcAft>
                <a:spcPts val="0"/>
              </a:spcAft>
              <a:buNone/>
            </a:pPr>
            <a:endParaRPr sz="1600" b="1">
              <a:latin typeface="Montserrat"/>
              <a:ea typeface="Montserrat"/>
              <a:cs typeface="Montserrat"/>
              <a:sym typeface="Montserrat"/>
            </a:endParaRPr>
          </a:p>
          <a:p>
            <a:pPr marL="0" lvl="0" indent="0" algn="l" rtl="0">
              <a:spcBef>
                <a:spcPts val="0"/>
              </a:spcBef>
              <a:spcAft>
                <a:spcPts val="0"/>
              </a:spcAft>
              <a:buNone/>
            </a:pPr>
            <a:r>
              <a:rPr lang="en-US" sz="1600" b="1">
                <a:solidFill>
                  <a:srgbClr val="000000"/>
                </a:solidFill>
                <a:latin typeface="Montserrat"/>
                <a:ea typeface="Montserrat"/>
                <a:cs typeface="Montserrat"/>
                <a:sym typeface="Montserrat"/>
              </a:rPr>
              <a:t>Let your child lead</a:t>
            </a:r>
            <a:endParaRPr sz="1600" b="1">
              <a:solidFill>
                <a:srgbClr val="000000"/>
              </a:solidFill>
              <a:latin typeface="Montserrat"/>
              <a:ea typeface="Montserrat"/>
              <a:cs typeface="Montserrat"/>
              <a:sym typeface="Montserrat"/>
            </a:endParaRPr>
          </a:p>
          <a:p>
            <a:pPr marL="457200" lvl="0" indent="-330200" algn="l" rtl="0">
              <a:spcBef>
                <a:spcPts val="1200"/>
              </a:spcBef>
              <a:spcAft>
                <a:spcPts val="0"/>
              </a:spcAft>
              <a:buClr>
                <a:srgbClr val="000000"/>
              </a:buClr>
              <a:buSzPts val="1600"/>
              <a:buFont typeface="Montserrat"/>
              <a:buChar char="●"/>
            </a:pPr>
            <a:r>
              <a:rPr lang="en-US" sz="1600">
                <a:solidFill>
                  <a:srgbClr val="000000"/>
                </a:solidFill>
                <a:latin typeface="Montserrat"/>
                <a:ea typeface="Montserrat"/>
                <a:cs typeface="Montserrat"/>
                <a:sym typeface="Montserrat"/>
              </a:rPr>
              <a:t>Offer activity choices and let them pick.</a:t>
            </a:r>
            <a:endParaRPr sz="1600">
              <a:solidFill>
                <a:srgbClr val="000000"/>
              </a:solidFill>
              <a:latin typeface="Montserrat"/>
              <a:ea typeface="Montserrat"/>
              <a:cs typeface="Montserrat"/>
              <a:sym typeface="Montserrat"/>
            </a:endParaRPr>
          </a:p>
          <a:p>
            <a:pPr marL="0" lvl="0" indent="0" algn="l" rtl="0">
              <a:spcBef>
                <a:spcPts val="0"/>
              </a:spcBef>
              <a:spcAft>
                <a:spcPts val="0"/>
              </a:spcAft>
              <a:buNone/>
            </a:pPr>
            <a:endParaRPr sz="1600" b="1">
              <a:latin typeface="Montserrat"/>
              <a:ea typeface="Montserrat"/>
              <a:cs typeface="Montserrat"/>
              <a:sym typeface="Montserrat"/>
            </a:endParaRPr>
          </a:p>
          <a:p>
            <a:pPr marL="0" lvl="0" indent="0" algn="l" rtl="0">
              <a:spcBef>
                <a:spcPts val="0"/>
              </a:spcBef>
              <a:spcAft>
                <a:spcPts val="0"/>
              </a:spcAft>
              <a:buNone/>
            </a:pPr>
            <a:r>
              <a:rPr lang="en-US" sz="1600" b="1">
                <a:solidFill>
                  <a:srgbClr val="000000"/>
                </a:solidFill>
                <a:latin typeface="Montserrat"/>
                <a:ea typeface="Montserrat"/>
                <a:cs typeface="Montserrat"/>
                <a:sym typeface="Montserrat"/>
              </a:rPr>
              <a:t>Use “serve and return”</a:t>
            </a:r>
            <a:endParaRPr sz="1600" b="1">
              <a:solidFill>
                <a:srgbClr val="000000"/>
              </a:solidFill>
              <a:latin typeface="Montserrat"/>
              <a:ea typeface="Montserrat"/>
              <a:cs typeface="Montserrat"/>
              <a:sym typeface="Montserrat"/>
            </a:endParaRPr>
          </a:p>
          <a:p>
            <a:pPr marL="457200" lvl="0" indent="-330200" algn="l" rtl="0">
              <a:spcBef>
                <a:spcPts val="1200"/>
              </a:spcBef>
              <a:spcAft>
                <a:spcPts val="0"/>
              </a:spcAft>
              <a:buClr>
                <a:srgbClr val="000000"/>
              </a:buClr>
              <a:buSzPts val="1600"/>
              <a:buFont typeface="Montserrat"/>
              <a:buChar char="●"/>
            </a:pPr>
            <a:r>
              <a:rPr lang="en-US" sz="1600">
                <a:solidFill>
                  <a:srgbClr val="000000"/>
                </a:solidFill>
                <a:latin typeface="Montserrat"/>
                <a:ea typeface="Montserrat"/>
                <a:cs typeface="Montserrat"/>
                <a:sym typeface="Montserrat"/>
              </a:rPr>
              <a:t>Respond to what they are looking at, doing, or saying.</a:t>
            </a:r>
            <a:endParaRPr sz="1600">
              <a:solidFill>
                <a:srgbClr val="000000"/>
              </a:solidFill>
              <a:latin typeface="Montserrat"/>
              <a:ea typeface="Montserrat"/>
              <a:cs typeface="Montserrat"/>
              <a:sym typeface="Montserrat"/>
            </a:endParaRPr>
          </a:p>
          <a:p>
            <a:pPr marL="0" lvl="0" indent="0" algn="l" rtl="0">
              <a:spcBef>
                <a:spcPts val="0"/>
              </a:spcBef>
              <a:spcAft>
                <a:spcPts val="0"/>
              </a:spcAft>
              <a:buNone/>
            </a:pPr>
            <a:endParaRPr sz="1600" b="1">
              <a:latin typeface="Montserrat"/>
              <a:ea typeface="Montserrat"/>
              <a:cs typeface="Montserrat"/>
              <a:sym typeface="Montserrat"/>
            </a:endParaRPr>
          </a:p>
          <a:p>
            <a:pPr marL="0" lvl="0" indent="0" algn="l" rtl="0">
              <a:spcBef>
                <a:spcPts val="0"/>
              </a:spcBef>
              <a:spcAft>
                <a:spcPts val="0"/>
              </a:spcAft>
              <a:buNone/>
            </a:pPr>
            <a:r>
              <a:rPr lang="en-US" sz="1600" b="1">
                <a:solidFill>
                  <a:srgbClr val="000000"/>
                </a:solidFill>
                <a:latin typeface="Montserrat"/>
                <a:ea typeface="Montserrat"/>
                <a:cs typeface="Montserrat"/>
                <a:sym typeface="Montserrat"/>
              </a:rPr>
              <a:t>Be a “Sports Commentator”</a:t>
            </a:r>
            <a:endParaRPr sz="1600" b="1">
              <a:solidFill>
                <a:srgbClr val="000000"/>
              </a:solidFill>
              <a:latin typeface="Montserrat"/>
              <a:ea typeface="Montserrat"/>
              <a:cs typeface="Montserrat"/>
              <a:sym typeface="Montserrat"/>
            </a:endParaRPr>
          </a:p>
          <a:p>
            <a:pPr marL="457200" lvl="0" indent="-330200" algn="l" rtl="0">
              <a:spcBef>
                <a:spcPts val="1200"/>
              </a:spcBef>
              <a:spcAft>
                <a:spcPts val="0"/>
              </a:spcAft>
              <a:buClr>
                <a:srgbClr val="000000"/>
              </a:buClr>
              <a:buSzPts val="1600"/>
              <a:buFont typeface="Montserrat"/>
              <a:buChar char="●"/>
            </a:pPr>
            <a:r>
              <a:rPr lang="en-US" sz="1600">
                <a:solidFill>
                  <a:srgbClr val="000000"/>
                </a:solidFill>
                <a:latin typeface="Montserrat"/>
                <a:ea typeface="Montserrat"/>
                <a:cs typeface="Montserrat"/>
                <a:sym typeface="Montserrat"/>
              </a:rPr>
              <a:t>Describe out loud any positive behavior, just like narrating a game on the radio.</a:t>
            </a:r>
            <a:endParaRPr sz="1600">
              <a:solidFill>
                <a:srgbClr val="000000"/>
              </a:solidFill>
              <a:latin typeface="Montserrat"/>
              <a:ea typeface="Montserrat"/>
              <a:cs typeface="Montserrat"/>
              <a:sym typeface="Montserrat"/>
            </a:endParaRPr>
          </a:p>
          <a:p>
            <a:pPr marL="0" lvl="0" indent="0" algn="l" rtl="0">
              <a:spcBef>
                <a:spcPts val="0"/>
              </a:spcBef>
              <a:spcAft>
                <a:spcPts val="0"/>
              </a:spcAft>
              <a:buNone/>
            </a:pPr>
            <a:endParaRPr sz="1900">
              <a:latin typeface="Montserrat"/>
              <a:ea typeface="Montserrat"/>
              <a:cs typeface="Montserrat"/>
              <a:sym typeface="Montserrat"/>
            </a:endParaRPr>
          </a:p>
        </p:txBody>
      </p:sp>
      <p:pic>
        <p:nvPicPr>
          <p:cNvPr id="346" name="Google Shape;346;p49"/>
          <p:cNvPicPr preferRelativeResize="0"/>
          <p:nvPr/>
        </p:nvPicPr>
        <p:blipFill>
          <a:blip r:embed="rId4">
            <a:alphaModFix/>
          </a:blip>
          <a:stretch>
            <a:fillRect/>
          </a:stretch>
        </p:blipFill>
        <p:spPr>
          <a:xfrm>
            <a:off x="5967263" y="1074500"/>
            <a:ext cx="2714625" cy="1828800"/>
          </a:xfrm>
          <a:prstGeom prst="rect">
            <a:avLst/>
          </a:prstGeom>
          <a:noFill/>
          <a:ln>
            <a:noFill/>
          </a:ln>
        </p:spPr>
      </p:pic>
      <p:sp>
        <p:nvSpPr>
          <p:cNvPr id="347" name="Google Shape;347;p49"/>
          <p:cNvSpPr txBox="1"/>
          <p:nvPr/>
        </p:nvSpPr>
        <p:spPr>
          <a:xfrm>
            <a:off x="6303325" y="2998475"/>
            <a:ext cx="2714700" cy="6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i="1">
                <a:solidFill>
                  <a:srgbClr val="44546A"/>
                </a:solidFill>
              </a:rPr>
              <a:t>“You’re focusing so carefully, sorting the pieces by color.”</a:t>
            </a:r>
            <a:endParaRPr sz="1300" i="1">
              <a:solidFill>
                <a:srgbClr val="44546A"/>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52"/>
        <p:cNvGrpSpPr/>
        <p:nvPr/>
      </p:nvGrpSpPr>
      <p:grpSpPr>
        <a:xfrm>
          <a:off x="0" y="0"/>
          <a:ext cx="0" cy="0"/>
          <a:chOff x="0" y="0"/>
          <a:chExt cx="0" cy="0"/>
        </a:xfrm>
      </p:grpSpPr>
      <p:sp>
        <p:nvSpPr>
          <p:cNvPr id="353" name="Google Shape;353;p50"/>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Special Time Do’s and Don’ts</a:t>
            </a:r>
            <a:endParaRPr/>
          </a:p>
        </p:txBody>
      </p:sp>
      <p:cxnSp>
        <p:nvCxnSpPr>
          <p:cNvPr id="354" name="Google Shape;354;p50"/>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355" name="Google Shape;355;p50"/>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356" name="Google Shape;356;p50"/>
          <p:cNvSpPr txBox="1"/>
          <p:nvPr/>
        </p:nvSpPr>
        <p:spPr>
          <a:xfrm>
            <a:off x="311700" y="1509375"/>
            <a:ext cx="4260300" cy="2427000"/>
          </a:xfrm>
          <a:prstGeom prst="rect">
            <a:avLst/>
          </a:prstGeom>
          <a:noFill/>
          <a:ln>
            <a:noFill/>
          </a:ln>
        </p:spPr>
        <p:txBody>
          <a:bodyPr spcFirstLastPara="1" wrap="square" lIns="91425" tIns="91425" rIns="91425" bIns="91425" anchor="ctr" anchorCtr="0">
            <a:noAutofit/>
          </a:bodyPr>
          <a:lstStyle/>
          <a:p>
            <a:pPr marL="0" lvl="0" indent="0" algn="l" rtl="0">
              <a:spcBef>
                <a:spcPts val="1200"/>
              </a:spcBef>
              <a:spcAft>
                <a:spcPts val="0"/>
              </a:spcAft>
              <a:buNone/>
            </a:pPr>
            <a:r>
              <a:rPr lang="en-US" b="1">
                <a:solidFill>
                  <a:srgbClr val="000000"/>
                </a:solidFill>
                <a:latin typeface="Montserrat"/>
                <a:ea typeface="Montserrat"/>
                <a:cs typeface="Montserrat"/>
                <a:sym typeface="Montserrat"/>
              </a:rPr>
              <a:t>Special Time DOs</a:t>
            </a:r>
            <a:endParaRPr b="1">
              <a:solidFill>
                <a:srgbClr val="000000"/>
              </a:solidFill>
              <a:latin typeface="Montserrat"/>
              <a:ea typeface="Montserrat"/>
              <a:cs typeface="Montserrat"/>
              <a:sym typeface="Montserrat"/>
            </a:endParaRPr>
          </a:p>
          <a:p>
            <a:pPr marL="457200" lvl="0" indent="-317500" algn="l" rtl="0">
              <a:spcBef>
                <a:spcPts val="1200"/>
              </a:spcBef>
              <a:spcAft>
                <a:spcPts val="0"/>
              </a:spcAft>
              <a:buClr>
                <a:srgbClr val="000000"/>
              </a:buClr>
              <a:buSzPts val="1400"/>
              <a:buFont typeface="Montserrat"/>
              <a:buChar char="●"/>
            </a:pPr>
            <a:r>
              <a:rPr lang="en-US">
                <a:solidFill>
                  <a:srgbClr val="000000"/>
                </a:solidFill>
                <a:latin typeface="Montserrat"/>
                <a:ea typeface="Montserrat"/>
                <a:cs typeface="Montserrat"/>
                <a:sym typeface="Montserrat"/>
              </a:rPr>
              <a:t>Set a timer.</a:t>
            </a:r>
            <a:endParaRPr>
              <a:solidFill>
                <a:srgbClr val="000000"/>
              </a:solidFill>
              <a:latin typeface="Montserrat"/>
              <a:ea typeface="Montserrat"/>
              <a:cs typeface="Montserrat"/>
              <a:sym typeface="Montserrat"/>
            </a:endParaRPr>
          </a:p>
          <a:p>
            <a:pPr marL="457200" lvl="0" indent="-317500" algn="l" rtl="0">
              <a:spcBef>
                <a:spcPts val="0"/>
              </a:spcBef>
              <a:spcAft>
                <a:spcPts val="0"/>
              </a:spcAft>
              <a:buClr>
                <a:srgbClr val="000000"/>
              </a:buClr>
              <a:buSzPts val="1400"/>
              <a:buFont typeface="Montserrat"/>
              <a:buChar char="●"/>
            </a:pPr>
            <a:r>
              <a:rPr lang="en-US">
                <a:solidFill>
                  <a:srgbClr val="000000"/>
                </a:solidFill>
                <a:latin typeface="Montserrat"/>
                <a:ea typeface="Montserrat"/>
                <a:cs typeface="Montserrat"/>
                <a:sym typeface="Montserrat"/>
              </a:rPr>
              <a:t>Let your child choose and lead the activity (offer options if needed).</a:t>
            </a:r>
            <a:endParaRPr>
              <a:solidFill>
                <a:srgbClr val="000000"/>
              </a:solidFill>
              <a:latin typeface="Montserrat"/>
              <a:ea typeface="Montserrat"/>
              <a:cs typeface="Montserrat"/>
              <a:sym typeface="Montserrat"/>
            </a:endParaRPr>
          </a:p>
          <a:p>
            <a:pPr marL="457200" lvl="0" indent="-317500" algn="l" rtl="0">
              <a:spcBef>
                <a:spcPts val="0"/>
              </a:spcBef>
              <a:spcAft>
                <a:spcPts val="0"/>
              </a:spcAft>
              <a:buClr>
                <a:srgbClr val="000000"/>
              </a:buClr>
              <a:buSzPts val="1400"/>
              <a:buFont typeface="Montserrat"/>
              <a:buChar char="●"/>
            </a:pPr>
            <a:r>
              <a:rPr lang="en-US">
                <a:solidFill>
                  <a:srgbClr val="000000"/>
                </a:solidFill>
                <a:latin typeface="Montserrat"/>
                <a:ea typeface="Montserrat"/>
                <a:cs typeface="Montserrat"/>
                <a:sym typeface="Montserrat"/>
              </a:rPr>
              <a:t>Keep “Sports Commentator” comments flowing!</a:t>
            </a:r>
            <a:endParaRPr>
              <a:solidFill>
                <a:srgbClr val="000000"/>
              </a:solidFill>
              <a:latin typeface="Montserrat"/>
              <a:ea typeface="Montserrat"/>
              <a:cs typeface="Montserrat"/>
              <a:sym typeface="Montserrat"/>
            </a:endParaRPr>
          </a:p>
          <a:p>
            <a:pPr marL="457200" lvl="0" indent="-317500" algn="l" rtl="0">
              <a:spcBef>
                <a:spcPts val="0"/>
              </a:spcBef>
              <a:spcAft>
                <a:spcPts val="0"/>
              </a:spcAft>
              <a:buClr>
                <a:srgbClr val="000000"/>
              </a:buClr>
              <a:buSzPts val="1400"/>
              <a:buFont typeface="Montserrat"/>
              <a:buChar char="●"/>
            </a:pPr>
            <a:r>
              <a:rPr lang="en-US">
                <a:solidFill>
                  <a:srgbClr val="000000"/>
                </a:solidFill>
                <a:latin typeface="Montserrat"/>
                <a:ea typeface="Montserrat"/>
                <a:cs typeface="Montserrat"/>
                <a:sym typeface="Montserrat"/>
              </a:rPr>
              <a:t>Follow along if your child changes activities.</a:t>
            </a:r>
            <a:endParaRPr>
              <a:solidFill>
                <a:srgbClr val="000000"/>
              </a:solidFill>
              <a:latin typeface="Montserrat"/>
              <a:ea typeface="Montserrat"/>
              <a:cs typeface="Montserrat"/>
              <a:sym typeface="Montserrat"/>
            </a:endParaRPr>
          </a:p>
          <a:p>
            <a:pPr marL="457200" lvl="0" indent="-317500" algn="l" rtl="0">
              <a:spcBef>
                <a:spcPts val="0"/>
              </a:spcBef>
              <a:spcAft>
                <a:spcPts val="0"/>
              </a:spcAft>
              <a:buClr>
                <a:srgbClr val="000000"/>
              </a:buClr>
              <a:buSzPts val="1400"/>
              <a:buChar char="●"/>
            </a:pPr>
            <a:r>
              <a:rPr lang="en-US" b="1">
                <a:solidFill>
                  <a:srgbClr val="000000"/>
                </a:solidFill>
                <a:latin typeface="Montserrat"/>
                <a:ea typeface="Montserrat"/>
                <a:cs typeface="Montserrat"/>
                <a:sym typeface="Montserrat"/>
              </a:rPr>
              <a:t>Ignore minor misbehaviors</a:t>
            </a:r>
            <a:r>
              <a:rPr lang="en-US">
                <a:solidFill>
                  <a:srgbClr val="000000"/>
                </a:solidFill>
                <a:latin typeface="Montserrat"/>
                <a:ea typeface="Montserrat"/>
                <a:cs typeface="Montserrat"/>
                <a:sym typeface="Montserrat"/>
              </a:rPr>
              <a:t> (e.g., messiness).</a:t>
            </a:r>
            <a:endParaRPr>
              <a:solidFill>
                <a:srgbClr val="000000"/>
              </a:solidFill>
              <a:latin typeface="Montserrat"/>
              <a:ea typeface="Montserrat"/>
              <a:cs typeface="Montserrat"/>
              <a:sym typeface="Montserrat"/>
            </a:endParaRPr>
          </a:p>
          <a:p>
            <a:pPr marL="457200" lvl="0" indent="-317500" algn="l" rtl="0">
              <a:spcBef>
                <a:spcPts val="0"/>
              </a:spcBef>
              <a:spcAft>
                <a:spcPts val="0"/>
              </a:spcAft>
              <a:buClr>
                <a:srgbClr val="000000"/>
              </a:buClr>
              <a:buSzPts val="1400"/>
              <a:buFont typeface="Montserrat"/>
              <a:buChar char="●"/>
            </a:pPr>
            <a:r>
              <a:rPr lang="en-US">
                <a:solidFill>
                  <a:srgbClr val="000000"/>
                </a:solidFill>
                <a:latin typeface="Montserrat"/>
                <a:ea typeface="Montserrat"/>
                <a:cs typeface="Montserrat"/>
                <a:sym typeface="Montserrat"/>
              </a:rPr>
              <a:t>Praise positive behaviors like:</a:t>
            </a:r>
            <a:endParaRPr>
              <a:solidFill>
                <a:srgbClr val="000000"/>
              </a:solidFill>
              <a:latin typeface="Montserrat"/>
              <a:ea typeface="Montserrat"/>
              <a:cs typeface="Montserrat"/>
              <a:sym typeface="Montserrat"/>
            </a:endParaRPr>
          </a:p>
          <a:p>
            <a:pPr marL="914400" lvl="1" indent="-317500" algn="l" rtl="0">
              <a:spcBef>
                <a:spcPts val="0"/>
              </a:spcBef>
              <a:spcAft>
                <a:spcPts val="0"/>
              </a:spcAft>
              <a:buClr>
                <a:srgbClr val="000000"/>
              </a:buClr>
              <a:buSzPts val="1400"/>
              <a:buFont typeface="Montserrat"/>
              <a:buChar char="○"/>
            </a:pPr>
            <a:r>
              <a:rPr lang="en-US">
                <a:solidFill>
                  <a:srgbClr val="000000"/>
                </a:solidFill>
                <a:latin typeface="Montserrat"/>
                <a:ea typeface="Montserrat"/>
                <a:cs typeface="Montserrat"/>
                <a:sym typeface="Montserrat"/>
              </a:rPr>
              <a:t>Sharing, cooperation, persistence, problem-solving, coping, and focus.</a:t>
            </a:r>
            <a:endParaRPr>
              <a:solidFill>
                <a:srgbClr val="000000"/>
              </a:solidFill>
              <a:latin typeface="Montserrat"/>
              <a:ea typeface="Montserrat"/>
              <a:cs typeface="Montserrat"/>
              <a:sym typeface="Montserrat"/>
            </a:endParaRPr>
          </a:p>
          <a:p>
            <a:pPr marL="0" lvl="0" indent="0" algn="l" rtl="0">
              <a:spcBef>
                <a:spcPts val="0"/>
              </a:spcBef>
              <a:spcAft>
                <a:spcPts val="0"/>
              </a:spcAft>
              <a:buNone/>
            </a:pPr>
            <a:endParaRPr sz="1700">
              <a:latin typeface="Montserrat"/>
              <a:ea typeface="Montserrat"/>
              <a:cs typeface="Montserrat"/>
              <a:sym typeface="Montserrat"/>
            </a:endParaRPr>
          </a:p>
        </p:txBody>
      </p:sp>
      <p:sp>
        <p:nvSpPr>
          <p:cNvPr id="357" name="Google Shape;357;p50"/>
          <p:cNvSpPr txBox="1"/>
          <p:nvPr/>
        </p:nvSpPr>
        <p:spPr>
          <a:xfrm>
            <a:off x="4773850" y="1205975"/>
            <a:ext cx="3814500" cy="334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b="1">
                <a:solidFill>
                  <a:srgbClr val="000000"/>
                </a:solidFill>
                <a:latin typeface="Montserrat"/>
                <a:ea typeface="Montserrat"/>
                <a:cs typeface="Montserrat"/>
                <a:sym typeface="Montserrat"/>
              </a:rPr>
              <a:t>Special Time DON’Ts</a:t>
            </a:r>
            <a:endParaRPr b="1">
              <a:solidFill>
                <a:srgbClr val="000000"/>
              </a:solidFill>
              <a:latin typeface="Montserrat"/>
              <a:ea typeface="Montserrat"/>
              <a:cs typeface="Montserrat"/>
              <a:sym typeface="Montserrat"/>
            </a:endParaRPr>
          </a:p>
          <a:p>
            <a:pPr marL="457200" lvl="0" indent="-317500" algn="l" rtl="0">
              <a:lnSpc>
                <a:spcPct val="115000"/>
              </a:lnSpc>
              <a:spcBef>
                <a:spcPts val="1200"/>
              </a:spcBef>
              <a:spcAft>
                <a:spcPts val="0"/>
              </a:spcAft>
              <a:buClr>
                <a:srgbClr val="000000"/>
              </a:buClr>
              <a:buSzPts val="1400"/>
              <a:buFont typeface="Montserrat"/>
              <a:buChar char="●"/>
            </a:pPr>
            <a:r>
              <a:rPr lang="en-US">
                <a:solidFill>
                  <a:srgbClr val="000000"/>
                </a:solidFill>
                <a:latin typeface="Montserrat"/>
                <a:ea typeface="Montserrat"/>
                <a:cs typeface="Montserrat"/>
                <a:sym typeface="Montserrat"/>
              </a:rPr>
              <a:t>Giving instructions or suggestions.</a:t>
            </a:r>
            <a:endParaRPr>
              <a:solidFill>
                <a:srgbClr val="000000"/>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00000"/>
              </a:buClr>
              <a:buSzPts val="1400"/>
              <a:buFont typeface="Montserrat"/>
              <a:buChar char="●"/>
            </a:pPr>
            <a:r>
              <a:rPr lang="en-US">
                <a:solidFill>
                  <a:srgbClr val="000000"/>
                </a:solidFill>
                <a:latin typeface="Montserrat"/>
                <a:ea typeface="Montserrat"/>
                <a:cs typeface="Montserrat"/>
                <a:sym typeface="Montserrat"/>
              </a:rPr>
              <a:t>Asking questions (interrupts their flow).</a:t>
            </a:r>
            <a:endParaRPr>
              <a:solidFill>
                <a:srgbClr val="000000"/>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00000"/>
              </a:buClr>
              <a:buSzPts val="1400"/>
              <a:buFont typeface="Montserrat"/>
              <a:buChar char="●"/>
            </a:pPr>
            <a:r>
              <a:rPr lang="en-US">
                <a:solidFill>
                  <a:srgbClr val="000000"/>
                </a:solidFill>
                <a:latin typeface="Montserrat"/>
                <a:ea typeface="Montserrat"/>
                <a:cs typeface="Montserrat"/>
                <a:sym typeface="Montserrat"/>
              </a:rPr>
              <a:t>Teaching the “right way” to do something.</a:t>
            </a:r>
            <a:endParaRPr>
              <a:solidFill>
                <a:srgbClr val="000000"/>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00000"/>
              </a:buClr>
              <a:buSzPts val="1400"/>
              <a:buFont typeface="Montserrat"/>
              <a:buChar char="●"/>
            </a:pPr>
            <a:r>
              <a:rPr lang="en-US">
                <a:solidFill>
                  <a:srgbClr val="000000"/>
                </a:solidFill>
                <a:latin typeface="Montserrat"/>
                <a:ea typeface="Montserrat"/>
                <a:cs typeface="Montserrat"/>
                <a:sym typeface="Montserrat"/>
              </a:rPr>
              <a:t>Criticizing or correcting minor misbehaviors (e.g., making noises).</a:t>
            </a:r>
            <a:endParaRPr>
              <a:solidFill>
                <a:srgbClr val="000000"/>
              </a:solidFill>
              <a:latin typeface="Montserrat"/>
              <a:ea typeface="Montserrat"/>
              <a:cs typeface="Montserrat"/>
              <a:sym typeface="Montserrat"/>
            </a:endParaRPr>
          </a:p>
          <a:p>
            <a:pPr marL="0" lvl="0" indent="0" algn="l" rtl="0">
              <a:lnSpc>
                <a:spcPct val="115000"/>
              </a:lnSpc>
              <a:spcBef>
                <a:spcPts val="1200"/>
              </a:spcBef>
              <a:spcAft>
                <a:spcPts val="0"/>
              </a:spcAft>
              <a:buNone/>
            </a:pPr>
            <a:r>
              <a:rPr lang="en-US" b="1">
                <a:solidFill>
                  <a:srgbClr val="000000"/>
                </a:solidFill>
                <a:latin typeface="Montserrat"/>
                <a:ea typeface="Montserrat"/>
                <a:cs typeface="Montserrat"/>
                <a:sym typeface="Montserrat"/>
              </a:rPr>
              <a:t>Why Avoid These?</a:t>
            </a:r>
            <a:endParaRPr b="1">
              <a:solidFill>
                <a:srgbClr val="000000"/>
              </a:solidFill>
              <a:latin typeface="Montserrat"/>
              <a:ea typeface="Montserrat"/>
              <a:cs typeface="Montserrat"/>
              <a:sym typeface="Montserrat"/>
            </a:endParaRPr>
          </a:p>
          <a:p>
            <a:pPr marL="457200" lvl="0" indent="-317500" algn="l" rtl="0">
              <a:lnSpc>
                <a:spcPct val="115000"/>
              </a:lnSpc>
              <a:spcBef>
                <a:spcPts val="1200"/>
              </a:spcBef>
              <a:spcAft>
                <a:spcPts val="0"/>
              </a:spcAft>
              <a:buClr>
                <a:srgbClr val="000000"/>
              </a:buClr>
              <a:buSzPts val="1400"/>
              <a:buFont typeface="Montserrat"/>
              <a:buChar char="●"/>
            </a:pPr>
            <a:r>
              <a:rPr lang="en-US">
                <a:solidFill>
                  <a:srgbClr val="000000"/>
                </a:solidFill>
                <a:latin typeface="Montserrat"/>
                <a:ea typeface="Montserrat"/>
                <a:cs typeface="Montserrat"/>
                <a:sym typeface="Montserrat"/>
              </a:rPr>
              <a:t>They work against the goal of boosting a positive connection.</a:t>
            </a:r>
            <a:endParaRPr sz="1700">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62"/>
        <p:cNvGrpSpPr/>
        <p:nvPr/>
      </p:nvGrpSpPr>
      <p:grpSpPr>
        <a:xfrm>
          <a:off x="0" y="0"/>
          <a:ext cx="0" cy="0"/>
          <a:chOff x="0" y="0"/>
          <a:chExt cx="0" cy="0"/>
        </a:xfrm>
      </p:grpSpPr>
      <p:sp>
        <p:nvSpPr>
          <p:cNvPr id="363" name="Google Shape;363;p51"/>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Special Time Activity Ideas</a:t>
            </a:r>
            <a:endParaRPr/>
          </a:p>
        </p:txBody>
      </p:sp>
      <p:cxnSp>
        <p:nvCxnSpPr>
          <p:cNvPr id="364" name="Google Shape;364;p51"/>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365" name="Google Shape;365;p51"/>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366" name="Google Shape;366;p51"/>
          <p:cNvSpPr txBox="1"/>
          <p:nvPr/>
        </p:nvSpPr>
        <p:spPr>
          <a:xfrm>
            <a:off x="1214425" y="972075"/>
            <a:ext cx="6001800" cy="2427000"/>
          </a:xfrm>
          <a:prstGeom prst="rect">
            <a:avLst/>
          </a:prstGeom>
          <a:noFill/>
          <a:ln>
            <a:noFill/>
          </a:ln>
        </p:spPr>
        <p:txBody>
          <a:bodyPr spcFirstLastPara="1" wrap="square" lIns="91425" tIns="91425" rIns="91425" bIns="91425" anchor="ctr" anchorCtr="0">
            <a:noAutofit/>
          </a:bodyPr>
          <a:lstStyle/>
          <a:p>
            <a:pPr marL="0" lvl="0" indent="0" algn="l" rtl="0">
              <a:spcBef>
                <a:spcPts val="1200"/>
              </a:spcBef>
              <a:spcAft>
                <a:spcPts val="0"/>
              </a:spcAft>
              <a:buNone/>
            </a:pPr>
            <a:endParaRPr sz="1500" b="1">
              <a:latin typeface="Montserrat"/>
              <a:ea typeface="Montserrat"/>
              <a:cs typeface="Montserrat"/>
              <a:sym typeface="Montserrat"/>
            </a:endParaRPr>
          </a:p>
          <a:p>
            <a:pPr marL="914400" lvl="1" indent="-323850" algn="l" rtl="0">
              <a:spcBef>
                <a:spcPts val="1200"/>
              </a:spcBef>
              <a:spcAft>
                <a:spcPts val="0"/>
              </a:spcAft>
              <a:buSzPts val="1500"/>
              <a:buFont typeface="Montserrat"/>
              <a:buChar char="○"/>
            </a:pPr>
            <a:r>
              <a:rPr lang="en-US" sz="1500">
                <a:latin typeface="Montserrat"/>
                <a:ea typeface="Montserrat"/>
                <a:cs typeface="Montserrat"/>
                <a:sym typeface="Montserrat"/>
              </a:rPr>
              <a:t>Dolls, action figures, animal figures.</a:t>
            </a:r>
            <a:endParaRPr sz="1500">
              <a:latin typeface="Montserrat"/>
              <a:ea typeface="Montserrat"/>
              <a:cs typeface="Montserrat"/>
              <a:sym typeface="Montserrat"/>
            </a:endParaRPr>
          </a:p>
          <a:p>
            <a:pPr marL="914400" lvl="1" indent="-323850" algn="l" rtl="0">
              <a:spcBef>
                <a:spcPts val="0"/>
              </a:spcBef>
              <a:spcAft>
                <a:spcPts val="0"/>
              </a:spcAft>
              <a:buSzPts val="1500"/>
              <a:buFont typeface="Montserrat"/>
              <a:buChar char="○"/>
            </a:pPr>
            <a:r>
              <a:rPr lang="en-US" sz="1500">
                <a:latin typeface="Montserrat"/>
                <a:ea typeface="Montserrat"/>
                <a:cs typeface="Montserrat"/>
                <a:sym typeface="Montserrat"/>
              </a:rPr>
              <a:t>Play pretend or dress-up (e.g., house, superheroes).</a:t>
            </a:r>
            <a:endParaRPr sz="1600">
              <a:latin typeface="Montserrat"/>
              <a:ea typeface="Montserrat"/>
              <a:cs typeface="Montserrat"/>
              <a:sym typeface="Montserrat"/>
            </a:endParaRPr>
          </a:p>
          <a:p>
            <a:pPr marL="914400" lvl="1" indent="-323850" algn="l" rtl="0">
              <a:spcBef>
                <a:spcPts val="0"/>
              </a:spcBef>
              <a:spcAft>
                <a:spcPts val="0"/>
              </a:spcAft>
              <a:buSzPts val="1500"/>
              <a:buFont typeface="Montserrat"/>
              <a:buChar char="○"/>
            </a:pPr>
            <a:r>
              <a:rPr lang="en-US" sz="1500">
                <a:latin typeface="Montserrat"/>
                <a:ea typeface="Montserrat"/>
                <a:cs typeface="Montserrat"/>
                <a:sym typeface="Montserrat"/>
              </a:rPr>
              <a:t>Child “reading” or looking at a book.</a:t>
            </a:r>
            <a:endParaRPr sz="1500">
              <a:latin typeface="Montserrat"/>
              <a:ea typeface="Montserrat"/>
              <a:cs typeface="Montserrat"/>
              <a:sym typeface="Montserrat"/>
            </a:endParaRPr>
          </a:p>
          <a:p>
            <a:pPr marL="914400" lvl="1" indent="-323850" algn="l" rtl="0">
              <a:spcBef>
                <a:spcPts val="0"/>
              </a:spcBef>
              <a:spcAft>
                <a:spcPts val="0"/>
              </a:spcAft>
              <a:buSzPts val="1500"/>
              <a:buFont typeface="Montserrat"/>
              <a:buChar char="○"/>
            </a:pPr>
            <a:r>
              <a:rPr lang="en-US" sz="1500">
                <a:latin typeface="Montserrat"/>
                <a:ea typeface="Montserrat"/>
                <a:cs typeface="Montserrat"/>
                <a:sym typeface="Montserrat"/>
              </a:rPr>
              <a:t>Go outside or take a walk.</a:t>
            </a:r>
            <a:endParaRPr sz="1500">
              <a:latin typeface="Montserrat"/>
              <a:ea typeface="Montserrat"/>
              <a:cs typeface="Montserrat"/>
              <a:sym typeface="Montserrat"/>
            </a:endParaRPr>
          </a:p>
          <a:p>
            <a:pPr marL="914400" lvl="1" indent="-323850" algn="l" rtl="0">
              <a:spcBef>
                <a:spcPts val="0"/>
              </a:spcBef>
              <a:spcAft>
                <a:spcPts val="0"/>
              </a:spcAft>
              <a:buSzPts val="1500"/>
              <a:buFont typeface="Montserrat"/>
              <a:buChar char="○"/>
            </a:pPr>
            <a:r>
              <a:rPr lang="en-US" sz="1500">
                <a:latin typeface="Montserrat"/>
                <a:ea typeface="Montserrat"/>
                <a:cs typeface="Montserrat"/>
                <a:sym typeface="Montserrat"/>
              </a:rPr>
              <a:t>Build a fort.</a:t>
            </a:r>
            <a:endParaRPr sz="1500">
              <a:latin typeface="Montserrat"/>
              <a:ea typeface="Montserrat"/>
              <a:cs typeface="Montserrat"/>
              <a:sym typeface="Montserrat"/>
            </a:endParaRPr>
          </a:p>
          <a:p>
            <a:pPr marL="914400" lvl="1" indent="-323850" algn="l" rtl="0">
              <a:spcBef>
                <a:spcPts val="0"/>
              </a:spcBef>
              <a:spcAft>
                <a:spcPts val="0"/>
              </a:spcAft>
              <a:buSzPts val="1500"/>
              <a:buFont typeface="Montserrat"/>
              <a:buChar char="○"/>
            </a:pPr>
            <a:r>
              <a:rPr lang="en-US" sz="1500">
                <a:latin typeface="Montserrat"/>
                <a:ea typeface="Montserrat"/>
                <a:cs typeface="Montserrat"/>
                <a:sym typeface="Montserrat"/>
              </a:rPr>
              <a:t>LEGOs or blocks.</a:t>
            </a:r>
            <a:endParaRPr sz="1500">
              <a:latin typeface="Montserrat"/>
              <a:ea typeface="Montserrat"/>
              <a:cs typeface="Montserrat"/>
              <a:sym typeface="Montserrat"/>
            </a:endParaRPr>
          </a:p>
          <a:p>
            <a:pPr marL="914400" lvl="1" indent="-323850" algn="l" rtl="0">
              <a:spcBef>
                <a:spcPts val="0"/>
              </a:spcBef>
              <a:spcAft>
                <a:spcPts val="0"/>
              </a:spcAft>
              <a:buSzPts val="1500"/>
              <a:buFont typeface="Montserrat"/>
              <a:buChar char="○"/>
            </a:pPr>
            <a:r>
              <a:rPr lang="en-US" sz="1500">
                <a:latin typeface="Montserrat"/>
                <a:ea typeface="Montserrat"/>
                <a:cs typeface="Montserrat"/>
                <a:sym typeface="Montserrat"/>
              </a:rPr>
              <a:t>Crafts, coloring, or drawing.</a:t>
            </a:r>
            <a:endParaRPr sz="1500">
              <a:latin typeface="Montserrat"/>
              <a:ea typeface="Montserrat"/>
              <a:cs typeface="Montserrat"/>
              <a:sym typeface="Montserrat"/>
            </a:endParaRPr>
          </a:p>
          <a:p>
            <a:pPr marL="914400" lvl="1" indent="-323850" algn="l" rtl="0">
              <a:spcBef>
                <a:spcPts val="0"/>
              </a:spcBef>
              <a:spcAft>
                <a:spcPts val="0"/>
              </a:spcAft>
              <a:buSzPts val="1500"/>
              <a:buFont typeface="Montserrat"/>
              <a:buChar char="○"/>
            </a:pPr>
            <a:r>
              <a:rPr lang="en-US" sz="1500">
                <a:latin typeface="Montserrat"/>
                <a:ea typeface="Montserrat"/>
                <a:cs typeface="Montserrat"/>
                <a:sym typeface="Montserrat"/>
              </a:rPr>
              <a:t>Play with a pet together.</a:t>
            </a:r>
            <a:endParaRPr sz="1500">
              <a:latin typeface="Montserrat"/>
              <a:ea typeface="Montserrat"/>
              <a:cs typeface="Montserrat"/>
              <a:sym typeface="Montserrat"/>
            </a:endParaRPr>
          </a:p>
          <a:p>
            <a:pPr marL="914400" lvl="1" indent="-323850" algn="l" rtl="0">
              <a:spcBef>
                <a:spcPts val="0"/>
              </a:spcBef>
              <a:spcAft>
                <a:spcPts val="0"/>
              </a:spcAft>
              <a:buSzPts val="1500"/>
              <a:buFont typeface="Montserrat"/>
              <a:buChar char="○"/>
            </a:pPr>
            <a:r>
              <a:rPr lang="en-US" sz="1500" b="1">
                <a:latin typeface="Montserrat"/>
                <a:ea typeface="Montserrat"/>
                <a:cs typeface="Montserrat"/>
                <a:sym typeface="Montserrat"/>
              </a:rPr>
              <a:t>What would your child choose?</a:t>
            </a:r>
            <a:endParaRPr sz="1500" b="1">
              <a:latin typeface="Montserrat"/>
              <a:ea typeface="Montserrat"/>
              <a:cs typeface="Montserrat"/>
              <a:sym typeface="Montserrat"/>
            </a:endParaRPr>
          </a:p>
          <a:p>
            <a:pPr marL="0" lvl="0" indent="0" algn="l" rtl="0">
              <a:spcBef>
                <a:spcPts val="0"/>
              </a:spcBef>
              <a:spcAft>
                <a:spcPts val="0"/>
              </a:spcAft>
              <a:buNone/>
            </a:pPr>
            <a:endParaRPr sz="1800">
              <a:latin typeface="Montserrat"/>
              <a:ea typeface="Montserrat"/>
              <a:cs typeface="Montserrat"/>
              <a:sym typeface="Montserrat"/>
            </a:endParaRPr>
          </a:p>
          <a:p>
            <a:pPr marL="0" lvl="0" indent="0" algn="l" rtl="0">
              <a:spcBef>
                <a:spcPts val="0"/>
              </a:spcBef>
              <a:spcAft>
                <a:spcPts val="0"/>
              </a:spcAft>
              <a:buNone/>
            </a:pPr>
            <a:endParaRPr sz="1500" b="1">
              <a:latin typeface="Montserrat"/>
              <a:ea typeface="Montserrat"/>
              <a:cs typeface="Montserrat"/>
              <a:sym typeface="Montserrat"/>
            </a:endParaRPr>
          </a:p>
        </p:txBody>
      </p:sp>
      <p:pic>
        <p:nvPicPr>
          <p:cNvPr id="367" name="Google Shape;367;p51"/>
          <p:cNvPicPr preferRelativeResize="0"/>
          <p:nvPr/>
        </p:nvPicPr>
        <p:blipFill>
          <a:blip r:embed="rId4">
            <a:alphaModFix/>
          </a:blip>
          <a:stretch>
            <a:fillRect/>
          </a:stretch>
        </p:blipFill>
        <p:spPr>
          <a:xfrm>
            <a:off x="1574551" y="3591625"/>
            <a:ext cx="5922375" cy="1342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72"/>
        <p:cNvGrpSpPr/>
        <p:nvPr/>
      </p:nvGrpSpPr>
      <p:grpSpPr>
        <a:xfrm>
          <a:off x="0" y="0"/>
          <a:ext cx="0" cy="0"/>
          <a:chOff x="0" y="0"/>
          <a:chExt cx="0" cy="0"/>
        </a:xfrm>
      </p:grpSpPr>
      <p:sp>
        <p:nvSpPr>
          <p:cNvPr id="373" name="Google Shape;373;p52"/>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7A9B"/>
                </a:solidFill>
              </a:rPr>
              <a:t>3.3 Special Playtime Tracking Sheet:</a:t>
            </a:r>
            <a:endParaRPr>
              <a:solidFill>
                <a:srgbClr val="007A9B"/>
              </a:solidFill>
            </a:endParaRPr>
          </a:p>
          <a:p>
            <a:pPr marL="0" lvl="0" indent="0" algn="l" rtl="0">
              <a:spcBef>
                <a:spcPts val="0"/>
              </a:spcBef>
              <a:spcAft>
                <a:spcPts val="0"/>
              </a:spcAft>
              <a:buClr>
                <a:schemeClr val="dk1"/>
              </a:buClr>
              <a:buSzPts val="1100"/>
              <a:buFont typeface="Arial"/>
              <a:buNone/>
            </a:pP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cxnSp>
        <p:nvCxnSpPr>
          <p:cNvPr id="374" name="Google Shape;374;p52"/>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375" name="Google Shape;375;p52"/>
          <p:cNvPicPr preferRelativeResize="0"/>
          <p:nvPr/>
        </p:nvPicPr>
        <p:blipFill rotWithShape="1">
          <a:blip r:embed="rId3">
            <a:alphaModFix/>
          </a:blip>
          <a:srcRect t="-8330"/>
          <a:stretch/>
        </p:blipFill>
        <p:spPr>
          <a:xfrm>
            <a:off x="8329246" y="142951"/>
            <a:ext cx="586154" cy="635000"/>
          </a:xfrm>
          <a:prstGeom prst="rect">
            <a:avLst/>
          </a:prstGeom>
          <a:noFill/>
          <a:ln>
            <a:noFill/>
          </a:ln>
        </p:spPr>
      </p:pic>
      <p:pic>
        <p:nvPicPr>
          <p:cNvPr id="376" name="Google Shape;376;p52"/>
          <p:cNvPicPr preferRelativeResize="0"/>
          <p:nvPr/>
        </p:nvPicPr>
        <p:blipFill>
          <a:blip r:embed="rId4">
            <a:alphaModFix/>
          </a:blip>
          <a:stretch>
            <a:fillRect/>
          </a:stretch>
        </p:blipFill>
        <p:spPr>
          <a:xfrm>
            <a:off x="378975" y="1017725"/>
            <a:ext cx="7551675" cy="3406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4"/>
        <p:cNvGrpSpPr/>
        <p:nvPr/>
      </p:nvGrpSpPr>
      <p:grpSpPr>
        <a:xfrm>
          <a:off x="0" y="0"/>
          <a:ext cx="0" cy="0"/>
          <a:chOff x="0" y="0"/>
          <a:chExt cx="0" cy="0"/>
        </a:xfrm>
      </p:grpSpPr>
      <p:sp>
        <p:nvSpPr>
          <p:cNvPr id="135" name="Google Shape;135;p26"/>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Welcome to group!</a:t>
            </a:r>
            <a:endParaRPr/>
          </a:p>
        </p:txBody>
      </p:sp>
      <p:sp>
        <p:nvSpPr>
          <p:cNvPr id="136" name="Google Shape;136;p26"/>
          <p:cNvSpPr txBox="1">
            <a:spLocks noGrp="1"/>
          </p:cNvSpPr>
          <p:nvPr>
            <p:ph type="body" idx="3"/>
          </p:nvPr>
        </p:nvSpPr>
        <p:spPr>
          <a:xfrm>
            <a:off x="451236" y="1047750"/>
            <a:ext cx="7702164" cy="40386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Please log into Zoom early, we will start right on time</a:t>
            </a:r>
            <a:endParaRPr>
              <a:latin typeface="Montserrat"/>
              <a:ea typeface="Montserrat"/>
              <a:cs typeface="Montserrat"/>
              <a:sym typeface="Montserrat"/>
            </a:endParaRPr>
          </a:p>
          <a:p>
            <a:pPr marL="285750" lvl="0" indent="-285750" algn="l" rtl="0">
              <a:lnSpc>
                <a:spcPct val="100000"/>
              </a:lnSpc>
              <a:spcBef>
                <a:spcPts val="120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Label yourself on Zoom: </a:t>
            </a:r>
            <a:endParaRPr>
              <a:latin typeface="Montserrat"/>
              <a:ea typeface="Montserrat"/>
              <a:cs typeface="Montserrat"/>
              <a:sym typeface="Montserrat"/>
            </a:endParaRPr>
          </a:p>
          <a:p>
            <a:pPr marL="800100" lvl="1" indent="-342900" algn="l" rtl="0">
              <a:lnSpc>
                <a:spcPct val="2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Your name (child’s name – age)</a:t>
            </a:r>
            <a:endParaRPr>
              <a:latin typeface="Montserrat"/>
              <a:ea typeface="Montserrat"/>
              <a:cs typeface="Montserrat"/>
              <a:sym typeface="Montserrat"/>
            </a:endParaRPr>
          </a:p>
          <a:p>
            <a:pPr marL="800100" lvl="1" indent="-342900" algn="l" rtl="0">
              <a:lnSpc>
                <a:spcPct val="200000"/>
              </a:lnSpc>
              <a:spcBef>
                <a:spcPts val="6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Example: Tim &amp; Ellen (Lina- 4)</a:t>
            </a:r>
            <a:endParaRPr>
              <a:latin typeface="Montserrat"/>
              <a:ea typeface="Montserrat"/>
              <a:cs typeface="Montserrat"/>
              <a:sym typeface="Montserrat"/>
            </a:endParaRPr>
          </a:p>
        </p:txBody>
      </p:sp>
      <p:cxnSp>
        <p:nvCxnSpPr>
          <p:cNvPr id="137" name="Google Shape;137;p26"/>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138" name="Google Shape;138;p26"/>
          <p:cNvPicPr preferRelativeResize="0"/>
          <p:nvPr/>
        </p:nvPicPr>
        <p:blipFill rotWithShape="1">
          <a:blip r:embed="rId3">
            <a:alphaModFix/>
          </a:blip>
          <a:srcRect t="-8333"/>
          <a:stretch/>
        </p:blipFill>
        <p:spPr>
          <a:xfrm>
            <a:off x="8329246" y="142951"/>
            <a:ext cx="586154" cy="635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81"/>
        <p:cNvGrpSpPr/>
        <p:nvPr/>
      </p:nvGrpSpPr>
      <p:grpSpPr>
        <a:xfrm>
          <a:off x="0" y="0"/>
          <a:ext cx="0" cy="0"/>
          <a:chOff x="0" y="0"/>
          <a:chExt cx="0" cy="0"/>
        </a:xfrm>
      </p:grpSpPr>
      <p:sp>
        <p:nvSpPr>
          <p:cNvPr id="382" name="Google Shape;382;p53"/>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US">
                <a:solidFill>
                  <a:srgbClr val="007A9B"/>
                </a:solidFill>
              </a:rPr>
              <a:t>Home Practice</a:t>
            </a: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a:p>
            <a:pPr marL="457200" lvl="0" indent="0" algn="l" rtl="0">
              <a:lnSpc>
                <a:spcPct val="125000"/>
              </a:lnSpc>
              <a:spcBef>
                <a:spcPts val="0"/>
              </a:spcBef>
              <a:spcAft>
                <a:spcPts val="0"/>
              </a:spcAft>
              <a:buNone/>
            </a:pP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Watch video “serve and return” again (optional)</a:t>
            </a:r>
            <a:endParaRPr sz="1600">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1600">
              <a:solidFill>
                <a:schemeClr val="dk1"/>
              </a:solidFill>
              <a:latin typeface="Montserrat"/>
              <a:ea typeface="Montserrat"/>
              <a:cs typeface="Montserrat"/>
              <a:sym typeface="Montserrat"/>
            </a:endParaRPr>
          </a:p>
          <a:p>
            <a:pPr marL="457200" lvl="0" indent="-330200" algn="l" rtl="0">
              <a:lnSpc>
                <a:spcPct val="125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Practice serve and return anytime!</a:t>
            </a:r>
            <a:endParaRPr sz="1600">
              <a:solidFill>
                <a:schemeClr val="dk1"/>
              </a:solidFill>
              <a:latin typeface="Montserrat"/>
              <a:ea typeface="Montserrat"/>
              <a:cs typeface="Montserrat"/>
              <a:sym typeface="Montserrat"/>
            </a:endParaRPr>
          </a:p>
          <a:p>
            <a:pPr marL="457200" lvl="0" indent="0" algn="l" rtl="0">
              <a:lnSpc>
                <a:spcPct val="125000"/>
              </a:lnSpc>
              <a:spcBef>
                <a:spcPts val="0"/>
              </a:spcBef>
              <a:spcAft>
                <a:spcPts val="0"/>
              </a:spcAft>
              <a:buNone/>
            </a:pPr>
            <a:endParaRPr sz="1600">
              <a:solidFill>
                <a:schemeClr val="dk1"/>
              </a:solidFill>
              <a:latin typeface="Montserrat"/>
              <a:ea typeface="Montserrat"/>
              <a:cs typeface="Montserrat"/>
              <a:sym typeface="Montserrat"/>
            </a:endParaRPr>
          </a:p>
          <a:p>
            <a:pPr marL="457200" lvl="0" indent="-330200" algn="l" rtl="0">
              <a:lnSpc>
                <a:spcPct val="125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Schedule and practice Special Time</a:t>
            </a:r>
            <a:endParaRPr sz="1600">
              <a:solidFill>
                <a:schemeClr val="dk1"/>
              </a:solidFill>
              <a:latin typeface="Montserrat"/>
              <a:ea typeface="Montserrat"/>
              <a:cs typeface="Montserrat"/>
              <a:sym typeface="Montserrat"/>
            </a:endParaRPr>
          </a:p>
        </p:txBody>
      </p:sp>
      <p:cxnSp>
        <p:nvCxnSpPr>
          <p:cNvPr id="383" name="Google Shape;383;p53"/>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384" name="Google Shape;384;p53"/>
          <p:cNvPicPr preferRelativeResize="0"/>
          <p:nvPr/>
        </p:nvPicPr>
        <p:blipFill rotWithShape="1">
          <a:blip r:embed="rId3">
            <a:alphaModFix/>
          </a:blip>
          <a:srcRect t="-8330"/>
          <a:stretch/>
        </p:blipFill>
        <p:spPr>
          <a:xfrm>
            <a:off x="8329246" y="142951"/>
            <a:ext cx="586154" cy="635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4"/>
          <p:cNvSpPr txBox="1">
            <a:spLocks noGrp="1"/>
          </p:cNvSpPr>
          <p:nvPr>
            <p:ph type="body" idx="1"/>
          </p:nvPr>
        </p:nvSpPr>
        <p:spPr>
          <a:xfrm>
            <a:off x="1053750" y="619050"/>
            <a:ext cx="6899400" cy="443400"/>
          </a:xfrm>
          <a:prstGeom prst="rect">
            <a:avLst/>
          </a:prstGeom>
          <a:noFill/>
          <a:ln>
            <a:noFill/>
          </a:ln>
        </p:spPr>
        <p:txBody>
          <a:bodyPr spcFirstLastPara="1" wrap="square" lIns="91425" tIns="45700" rIns="91425" bIns="45700" anchor="t" anchorCtr="0">
            <a:noAutofit/>
          </a:bodyPr>
          <a:lstStyle/>
          <a:p>
            <a:pPr marL="2286000" lvl="0" indent="457200" algn="l" rtl="0">
              <a:lnSpc>
                <a:spcPct val="90000"/>
              </a:lnSpc>
              <a:spcBef>
                <a:spcPts val="0"/>
              </a:spcBef>
              <a:spcAft>
                <a:spcPts val="0"/>
              </a:spcAft>
              <a:buClr>
                <a:schemeClr val="lt1"/>
              </a:buClr>
              <a:buSzPts val="2800"/>
              <a:buNone/>
            </a:pPr>
            <a:r>
              <a:rPr lang="en-US"/>
              <a:t>Week 3</a:t>
            </a:r>
            <a:endParaRPr/>
          </a:p>
          <a:p>
            <a:pPr marL="0" lvl="0" indent="0" algn="l" rtl="0">
              <a:lnSpc>
                <a:spcPct val="90000"/>
              </a:lnSpc>
              <a:spcBef>
                <a:spcPts val="0"/>
              </a:spcBef>
              <a:spcAft>
                <a:spcPts val="0"/>
              </a:spcAft>
              <a:buClr>
                <a:schemeClr val="lt1"/>
              </a:buClr>
              <a:buSzPts val="2800"/>
              <a:buNone/>
            </a:pPr>
            <a:r>
              <a:rPr lang="en-US"/>
              <a:t>    </a:t>
            </a:r>
            <a:endParaRPr/>
          </a:p>
          <a:p>
            <a:pPr marL="0" lvl="0" indent="0" algn="l" rtl="0">
              <a:lnSpc>
                <a:spcPct val="90000"/>
              </a:lnSpc>
              <a:spcBef>
                <a:spcPts val="0"/>
              </a:spcBef>
              <a:spcAft>
                <a:spcPts val="0"/>
              </a:spcAft>
              <a:buClr>
                <a:schemeClr val="lt1"/>
              </a:buClr>
              <a:buSzPts val="2800"/>
              <a:buNone/>
            </a:pPr>
            <a:r>
              <a:rPr lang="en-US"/>
              <a:t>          Responding to Emotions</a:t>
            </a:r>
            <a:endParaRPr/>
          </a:p>
        </p:txBody>
      </p:sp>
      <p:pic>
        <p:nvPicPr>
          <p:cNvPr id="390" name="Google Shape;390;p54" descr="Mid-Tantrum | Here's Noah having a tantrum on the kitchen fl… | Flickr"/>
          <p:cNvPicPr preferRelativeResize="0"/>
          <p:nvPr/>
        </p:nvPicPr>
        <p:blipFill>
          <a:blip r:embed="rId3">
            <a:alphaModFix/>
          </a:blip>
          <a:stretch>
            <a:fillRect/>
          </a:stretch>
        </p:blipFill>
        <p:spPr>
          <a:xfrm>
            <a:off x="2906225" y="2214575"/>
            <a:ext cx="3022534" cy="22669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95"/>
        <p:cNvGrpSpPr/>
        <p:nvPr/>
      </p:nvGrpSpPr>
      <p:grpSpPr>
        <a:xfrm>
          <a:off x="0" y="0"/>
          <a:ext cx="0" cy="0"/>
          <a:chOff x="0" y="0"/>
          <a:chExt cx="0" cy="0"/>
        </a:xfrm>
      </p:grpSpPr>
      <p:sp>
        <p:nvSpPr>
          <p:cNvPr id="396" name="Google Shape;396;p55"/>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Welcome back!</a:t>
            </a:r>
            <a:endParaRPr/>
          </a:p>
        </p:txBody>
      </p:sp>
      <p:sp>
        <p:nvSpPr>
          <p:cNvPr id="397" name="Google Shape;397;p55"/>
          <p:cNvSpPr txBox="1">
            <a:spLocks noGrp="1"/>
          </p:cNvSpPr>
          <p:nvPr>
            <p:ph type="body" idx="3"/>
          </p:nvPr>
        </p:nvSpPr>
        <p:spPr>
          <a:xfrm>
            <a:off x="451236" y="1047750"/>
            <a:ext cx="7702164" cy="403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1800">
                <a:solidFill>
                  <a:schemeClr val="dk1"/>
                </a:solidFill>
                <a:latin typeface="Montserrat"/>
                <a:ea typeface="Montserrat"/>
                <a:cs typeface="Montserrat"/>
                <a:sym typeface="Montserrat"/>
              </a:rPr>
              <a:t>Home Practice review: Serve and Return</a:t>
            </a:r>
            <a:endParaRPr>
              <a:latin typeface="Montserrat"/>
              <a:ea typeface="Montserrat"/>
              <a:cs typeface="Montserrat"/>
              <a:sym typeface="Montserrat"/>
            </a:endParaRPr>
          </a:p>
          <a:p>
            <a:pPr marL="285750" lvl="0" indent="-285750" algn="l" rtl="0">
              <a:lnSpc>
                <a:spcPct val="100000"/>
              </a:lnSpc>
              <a:spcBef>
                <a:spcPts val="12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What did you do?</a:t>
            </a:r>
            <a:endParaRPr>
              <a:latin typeface="Montserrat"/>
              <a:ea typeface="Montserrat"/>
              <a:cs typeface="Montserrat"/>
              <a:sym typeface="Montserrat"/>
            </a:endParaRPr>
          </a:p>
          <a:p>
            <a:pPr marL="285750" lvl="0" indent="-285750" algn="l" rtl="0">
              <a:lnSpc>
                <a:spcPct val="100000"/>
              </a:lnSpc>
              <a:spcBef>
                <a:spcPts val="6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Wins and challenges?</a:t>
            </a:r>
            <a:endParaRPr>
              <a:latin typeface="Montserrat"/>
              <a:ea typeface="Montserrat"/>
              <a:cs typeface="Montserrat"/>
              <a:sym typeface="Montserrat"/>
            </a:endParaRPr>
          </a:p>
          <a:p>
            <a:pPr marL="285750" lvl="0" indent="-285750" algn="l" rtl="0">
              <a:lnSpc>
                <a:spcPct val="100000"/>
              </a:lnSpc>
              <a:spcBef>
                <a:spcPts val="6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How did that time affect your child’s </a:t>
            </a:r>
            <a:endParaRPr>
              <a:latin typeface="Montserrat"/>
              <a:ea typeface="Montserrat"/>
              <a:cs typeface="Montserrat"/>
              <a:sym typeface="Montserrat"/>
            </a:endParaRPr>
          </a:p>
          <a:p>
            <a:pPr marL="0" lvl="0" indent="0" algn="l" rtl="0">
              <a:lnSpc>
                <a:spcPct val="100000"/>
              </a:lnSpc>
              <a:spcBef>
                <a:spcPts val="600"/>
              </a:spcBef>
              <a:spcAft>
                <a:spcPts val="0"/>
              </a:spcAft>
              <a:buClr>
                <a:schemeClr val="dk1"/>
              </a:buClr>
              <a:buSzPts val="1800"/>
              <a:buNone/>
            </a:pPr>
            <a:r>
              <a:rPr lang="en-US" sz="1800">
                <a:solidFill>
                  <a:schemeClr val="dk1"/>
                </a:solidFill>
                <a:latin typeface="Montserrat"/>
                <a:ea typeface="Montserrat"/>
                <a:cs typeface="Montserrat"/>
                <a:sym typeface="Montserrat"/>
              </a:rPr>
              <a:t>         behavior?</a:t>
            </a:r>
            <a:endParaRPr sz="1800">
              <a:solidFill>
                <a:schemeClr val="dk1"/>
              </a:solidFill>
              <a:latin typeface="Montserrat"/>
              <a:ea typeface="Montserrat"/>
              <a:cs typeface="Montserrat"/>
              <a:sym typeface="Montserrat"/>
            </a:endParaRPr>
          </a:p>
          <a:p>
            <a:pPr marL="0" lvl="0" indent="0" algn="l" rtl="0">
              <a:lnSpc>
                <a:spcPct val="100000"/>
              </a:lnSpc>
              <a:spcBef>
                <a:spcPts val="600"/>
              </a:spcBef>
              <a:spcAft>
                <a:spcPts val="0"/>
              </a:spcAft>
              <a:buClr>
                <a:schemeClr val="dk1"/>
              </a:buClr>
              <a:buSzPts val="1800"/>
              <a:buNone/>
            </a:pPr>
            <a:endParaRPr sz="1800">
              <a:solidFill>
                <a:schemeClr val="dk1"/>
              </a:solidFill>
              <a:latin typeface="Montserrat"/>
              <a:ea typeface="Montserrat"/>
              <a:cs typeface="Montserrat"/>
              <a:sym typeface="Montserrat"/>
            </a:endParaRPr>
          </a:p>
          <a:p>
            <a:pPr marL="0" lvl="0" indent="0" algn="l" rtl="0">
              <a:lnSpc>
                <a:spcPct val="100000"/>
              </a:lnSpc>
              <a:spcBef>
                <a:spcPts val="600"/>
              </a:spcBef>
              <a:spcAft>
                <a:spcPts val="0"/>
              </a:spcAft>
              <a:buClr>
                <a:schemeClr val="dk1"/>
              </a:buClr>
              <a:buSzPts val="1800"/>
              <a:buNone/>
            </a:pPr>
            <a:r>
              <a:rPr lang="en-US" sz="1800">
                <a:solidFill>
                  <a:schemeClr val="dk1"/>
                </a:solidFill>
                <a:latin typeface="Montserrat"/>
                <a:ea typeface="Montserrat"/>
                <a:cs typeface="Montserrat"/>
                <a:sym typeface="Montserrat"/>
              </a:rPr>
              <a:t>Special Time</a:t>
            </a:r>
            <a:endParaRPr sz="1800">
              <a:solidFill>
                <a:schemeClr val="dk1"/>
              </a:solidFill>
              <a:latin typeface="Montserrat"/>
              <a:ea typeface="Montserrat"/>
              <a:cs typeface="Montserrat"/>
              <a:sym typeface="Montserrat"/>
            </a:endParaRPr>
          </a:p>
          <a:p>
            <a:pPr marL="285750" lvl="0" indent="-196850" algn="l" rtl="0">
              <a:lnSpc>
                <a:spcPct val="100000"/>
              </a:lnSpc>
              <a:spcBef>
                <a:spcPts val="1800"/>
              </a:spcBef>
              <a:spcAft>
                <a:spcPts val="0"/>
              </a:spcAft>
              <a:buClr>
                <a:srgbClr val="DADAD6"/>
              </a:buClr>
              <a:buSzPts val="1400"/>
              <a:buFont typeface="Arial"/>
              <a:buNone/>
            </a:pPr>
            <a:endParaRPr>
              <a:solidFill>
                <a:schemeClr val="dk1"/>
              </a:solidFill>
              <a:latin typeface="Montserrat"/>
              <a:ea typeface="Montserrat"/>
              <a:cs typeface="Montserrat"/>
              <a:sym typeface="Montserrat"/>
            </a:endParaRPr>
          </a:p>
          <a:p>
            <a:pPr marL="285750" lvl="0" indent="-196850" algn="l" rtl="0">
              <a:lnSpc>
                <a:spcPct val="100000"/>
              </a:lnSpc>
              <a:spcBef>
                <a:spcPts val="1200"/>
              </a:spcBef>
              <a:spcAft>
                <a:spcPts val="0"/>
              </a:spcAft>
              <a:buClr>
                <a:srgbClr val="DADAD6"/>
              </a:buClr>
              <a:buSzPts val="1400"/>
              <a:buFont typeface="Arial"/>
              <a:buNone/>
            </a:pPr>
            <a:endParaRPr>
              <a:solidFill>
                <a:schemeClr val="dk1"/>
              </a:solidFill>
              <a:latin typeface="Montserrat"/>
              <a:ea typeface="Montserrat"/>
              <a:cs typeface="Montserrat"/>
              <a:sym typeface="Montserrat"/>
            </a:endParaRPr>
          </a:p>
          <a:p>
            <a:pPr marL="285750" lvl="0" indent="-196850" algn="l" rtl="0">
              <a:lnSpc>
                <a:spcPct val="100000"/>
              </a:lnSpc>
              <a:spcBef>
                <a:spcPts val="1200"/>
              </a:spcBef>
              <a:spcAft>
                <a:spcPts val="0"/>
              </a:spcAft>
              <a:buClr>
                <a:srgbClr val="DADAD6"/>
              </a:buClr>
              <a:buSzPts val="1400"/>
              <a:buFont typeface="Arial"/>
              <a:buNone/>
            </a:pPr>
            <a:endParaRPr>
              <a:solidFill>
                <a:schemeClr val="dk1"/>
              </a:solidFill>
              <a:latin typeface="Montserrat"/>
              <a:ea typeface="Montserrat"/>
              <a:cs typeface="Montserrat"/>
              <a:sym typeface="Montserrat"/>
            </a:endParaRPr>
          </a:p>
        </p:txBody>
      </p:sp>
      <p:cxnSp>
        <p:nvCxnSpPr>
          <p:cNvPr id="398" name="Google Shape;398;p55"/>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399" name="Google Shape;399;p55"/>
          <p:cNvPicPr preferRelativeResize="0"/>
          <p:nvPr/>
        </p:nvPicPr>
        <p:blipFill rotWithShape="1">
          <a:blip r:embed="rId3">
            <a:alphaModFix/>
          </a:blip>
          <a:srcRect t="-8333"/>
          <a:stretch/>
        </p:blipFill>
        <p:spPr>
          <a:xfrm>
            <a:off x="8329246" y="142951"/>
            <a:ext cx="586154" cy="635000"/>
          </a:xfrm>
          <a:prstGeom prst="rect">
            <a:avLst/>
          </a:prstGeom>
          <a:noFill/>
          <a:ln>
            <a:noFill/>
          </a:ln>
        </p:spPr>
      </p:pic>
      <p:sp>
        <p:nvSpPr>
          <p:cNvPr id="400" name="Google Shape;400;p55"/>
          <p:cNvSpPr/>
          <p:nvPr/>
        </p:nvSpPr>
        <p:spPr>
          <a:xfrm>
            <a:off x="6019800" y="1244378"/>
            <a:ext cx="2750033" cy="2654743"/>
          </a:xfrm>
          <a:prstGeom prst="irregularSeal1">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Montserrat Medium"/>
                <a:ea typeface="Montserrat Medium"/>
                <a:cs typeface="Montserrat Medium"/>
                <a:sym typeface="Montserrat Medium"/>
              </a:rPr>
              <a:t>Observations?</a:t>
            </a:r>
            <a:endParaRPr/>
          </a:p>
          <a:p>
            <a:pPr marL="0" marR="0" lvl="0" indent="0" algn="ctr" rtl="0">
              <a:spcBef>
                <a:spcPts val="0"/>
              </a:spcBef>
              <a:spcAft>
                <a:spcPts val="0"/>
              </a:spcAft>
              <a:buNone/>
            </a:pPr>
            <a:r>
              <a:rPr lang="en-US" sz="1400">
                <a:solidFill>
                  <a:schemeClr val="lt1"/>
                </a:solidFill>
                <a:latin typeface="Montserrat Medium"/>
                <a:ea typeface="Montserrat Medium"/>
                <a:cs typeface="Montserrat Medium"/>
                <a:sym typeface="Montserrat Medium"/>
              </a:rPr>
              <a:t>Insight?</a:t>
            </a:r>
            <a:br>
              <a:rPr lang="en-US" sz="1400">
                <a:solidFill>
                  <a:schemeClr val="lt1"/>
                </a:solidFill>
                <a:latin typeface="Montserrat Medium"/>
                <a:ea typeface="Montserrat Medium"/>
                <a:cs typeface="Montserrat Medium"/>
                <a:sym typeface="Montserrat Medium"/>
              </a:rPr>
            </a:br>
            <a:r>
              <a:rPr lang="en-US" sz="1400">
                <a:solidFill>
                  <a:schemeClr val="lt1"/>
                </a:solidFill>
                <a:latin typeface="Montserrat Medium"/>
                <a:ea typeface="Montserrat Medium"/>
                <a:cs typeface="Montserrat Medium"/>
                <a:sym typeface="Montserrat Medium"/>
              </a:rPr>
              <a:t>Questions?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05"/>
        <p:cNvGrpSpPr/>
        <p:nvPr/>
      </p:nvGrpSpPr>
      <p:grpSpPr>
        <a:xfrm>
          <a:off x="0" y="0"/>
          <a:ext cx="0" cy="0"/>
          <a:chOff x="0" y="0"/>
          <a:chExt cx="0" cy="0"/>
        </a:xfrm>
      </p:grpSpPr>
      <p:sp>
        <p:nvSpPr>
          <p:cNvPr id="406" name="Google Shape;406;p56"/>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Child Emotional Development</a:t>
            </a:r>
            <a:endParaRPr/>
          </a:p>
        </p:txBody>
      </p:sp>
      <p:cxnSp>
        <p:nvCxnSpPr>
          <p:cNvPr id="407" name="Google Shape;407;p56"/>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408" name="Google Shape;408;p56"/>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409" name="Google Shape;409;p56"/>
          <p:cNvSpPr txBox="1"/>
          <p:nvPr/>
        </p:nvSpPr>
        <p:spPr>
          <a:xfrm>
            <a:off x="311700" y="1068500"/>
            <a:ext cx="8363100" cy="375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600" b="1">
              <a:solidFill>
                <a:schemeClr val="dk1"/>
              </a:solidFill>
              <a:latin typeface="Montserrat"/>
              <a:ea typeface="Montserrat"/>
              <a:cs typeface="Montserrat"/>
              <a:sym typeface="Montserrat"/>
            </a:endParaRPr>
          </a:p>
          <a:p>
            <a:pPr marL="457200" lvl="0" indent="-349250" algn="l" rtl="0">
              <a:spcBef>
                <a:spcPts val="120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Young children cry, shout, cling, or throw things to communicate needs</a:t>
            </a:r>
            <a:endParaRPr sz="1900">
              <a:solidFill>
                <a:schemeClr val="dk1"/>
              </a:solidFill>
              <a:latin typeface="Montserrat"/>
              <a:ea typeface="Montserrat"/>
              <a:cs typeface="Montserrat"/>
              <a:sym typeface="Montserrat"/>
            </a:endParaRPr>
          </a:p>
          <a:p>
            <a:pPr marL="457200" lvl="0" indent="-349250" algn="l" rtl="0">
              <a:spcBef>
                <a:spcPts val="100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Caregivers can help children:</a:t>
            </a:r>
            <a:endParaRPr sz="1900">
              <a:solidFill>
                <a:schemeClr val="dk1"/>
              </a:solidFill>
              <a:latin typeface="Montserrat"/>
              <a:ea typeface="Montserrat"/>
              <a:cs typeface="Montserrat"/>
              <a:sym typeface="Montserrat"/>
            </a:endParaRPr>
          </a:p>
          <a:p>
            <a:pPr marL="914400" lvl="1" indent="-349250" algn="l" rtl="0">
              <a:spcBef>
                <a:spcPts val="100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Notice and name their feelings</a:t>
            </a:r>
            <a:endParaRPr sz="1900">
              <a:solidFill>
                <a:schemeClr val="dk1"/>
              </a:solidFill>
              <a:latin typeface="Montserrat"/>
              <a:ea typeface="Montserrat"/>
              <a:cs typeface="Montserrat"/>
              <a:sym typeface="Montserrat"/>
            </a:endParaRPr>
          </a:p>
          <a:p>
            <a:pPr marL="914400" lvl="1" indent="-349250" algn="l" rtl="0">
              <a:spcBef>
                <a:spcPts val="100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Tune into others’ feelings</a:t>
            </a:r>
            <a:endParaRPr sz="1900">
              <a:solidFill>
                <a:schemeClr val="dk1"/>
              </a:solidFill>
              <a:latin typeface="Montserrat"/>
              <a:ea typeface="Montserrat"/>
              <a:cs typeface="Montserrat"/>
              <a:sym typeface="Montserrat"/>
            </a:endParaRPr>
          </a:p>
          <a:p>
            <a:pPr marL="914400" lvl="1" indent="-349250" algn="l" rtl="0">
              <a:spcBef>
                <a:spcPts val="100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Learn self-soothing techniques</a:t>
            </a:r>
            <a:endParaRPr sz="1900">
              <a:solidFill>
                <a:schemeClr val="dk1"/>
              </a:solidFill>
              <a:latin typeface="Montserrat"/>
              <a:ea typeface="Montserrat"/>
              <a:cs typeface="Montserrat"/>
              <a:sym typeface="Montserrat"/>
            </a:endParaRPr>
          </a:p>
          <a:p>
            <a:pPr marL="914400" lvl="1" indent="-349250" algn="l" rtl="0">
              <a:spcBef>
                <a:spcPts val="100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Replace problematic behaviors with better communication</a:t>
            </a:r>
            <a:endParaRPr sz="1900" b="1">
              <a:solidFill>
                <a:schemeClr val="dk1"/>
              </a:solidFill>
              <a:latin typeface="Montserrat"/>
              <a:ea typeface="Montserrat"/>
              <a:cs typeface="Montserrat"/>
              <a:sym typeface="Montserrat"/>
            </a:endParaRPr>
          </a:p>
          <a:p>
            <a:pPr marL="457200" lvl="0" indent="-349250" algn="l" rtl="0">
              <a:spcBef>
                <a:spcPts val="120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Early emotion skills contribute to success in school and life</a:t>
            </a:r>
            <a:endParaRPr sz="1900">
              <a:solidFill>
                <a:schemeClr val="dk1"/>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100">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14"/>
        <p:cNvGrpSpPr/>
        <p:nvPr/>
      </p:nvGrpSpPr>
      <p:grpSpPr>
        <a:xfrm>
          <a:off x="0" y="0"/>
          <a:ext cx="0" cy="0"/>
          <a:chOff x="0" y="0"/>
          <a:chExt cx="0" cy="0"/>
        </a:xfrm>
      </p:grpSpPr>
      <p:sp>
        <p:nvSpPr>
          <p:cNvPr id="415" name="Google Shape;415;p57"/>
          <p:cNvSpPr txBox="1">
            <a:spLocks noGrp="1"/>
          </p:cNvSpPr>
          <p:nvPr>
            <p:ph type="body" idx="1"/>
          </p:nvPr>
        </p:nvSpPr>
        <p:spPr>
          <a:xfrm>
            <a:off x="462500" y="358375"/>
            <a:ext cx="78669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000">
                <a:solidFill>
                  <a:srgbClr val="007A9B"/>
                </a:solidFill>
              </a:rPr>
              <a:t>3 Ways to Support Your Child’s Emotional Development</a:t>
            </a:r>
            <a:endParaRPr sz="2000">
              <a:solidFill>
                <a:srgbClr val="007A9B"/>
              </a:solidFill>
            </a:endParaRPr>
          </a:p>
          <a:p>
            <a:pPr marL="0" lvl="0" indent="0" algn="l" rtl="0">
              <a:spcBef>
                <a:spcPts val="0"/>
              </a:spcBef>
              <a:spcAft>
                <a:spcPts val="0"/>
              </a:spcAft>
              <a:buClr>
                <a:schemeClr val="dk1"/>
              </a:buClr>
              <a:buSzPts val="1100"/>
              <a:buFont typeface="Arial"/>
              <a:buNone/>
            </a:pPr>
            <a:endParaRPr sz="2000">
              <a:solidFill>
                <a:srgbClr val="007A9B"/>
              </a:solidFill>
            </a:endParaRPr>
          </a:p>
          <a:p>
            <a:pPr marL="0" lvl="0" indent="0" algn="l" rtl="0">
              <a:lnSpc>
                <a:spcPct val="125000"/>
              </a:lnSpc>
              <a:spcBef>
                <a:spcPts val="0"/>
              </a:spcBef>
              <a:spcAft>
                <a:spcPts val="0"/>
              </a:spcAft>
              <a:buClr>
                <a:srgbClr val="007A9B"/>
              </a:buClr>
              <a:buSzPts val="2400"/>
              <a:buNone/>
            </a:pPr>
            <a:endParaRPr sz="2000">
              <a:solidFill>
                <a:srgbClr val="007A9B"/>
              </a:solidFill>
            </a:endParaRPr>
          </a:p>
        </p:txBody>
      </p:sp>
      <p:cxnSp>
        <p:nvCxnSpPr>
          <p:cNvPr id="416" name="Google Shape;416;p57"/>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417" name="Google Shape;417;p57"/>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418" name="Google Shape;418;p57"/>
          <p:cNvSpPr txBox="1"/>
          <p:nvPr/>
        </p:nvSpPr>
        <p:spPr>
          <a:xfrm>
            <a:off x="313200" y="1462100"/>
            <a:ext cx="8517600" cy="2528400"/>
          </a:xfrm>
          <a:prstGeom prst="rect">
            <a:avLst/>
          </a:prstGeom>
          <a:noFill/>
          <a:ln>
            <a:noFill/>
          </a:ln>
        </p:spPr>
        <p:txBody>
          <a:bodyPr spcFirstLastPara="1" wrap="square" lIns="91425" tIns="91425" rIns="91425" bIns="91425" anchor="ctr" anchorCtr="0">
            <a:noAutofit/>
          </a:bodyPr>
          <a:lstStyle/>
          <a:p>
            <a:pPr marL="457200" lvl="0" indent="0" algn="l" rtl="0">
              <a:spcBef>
                <a:spcPts val="1200"/>
              </a:spcBef>
              <a:spcAft>
                <a:spcPts val="0"/>
              </a:spcAft>
              <a:buNone/>
            </a:pPr>
            <a:endParaRPr b="1">
              <a:latin typeface="Montserrat"/>
              <a:ea typeface="Montserrat"/>
              <a:cs typeface="Montserrat"/>
              <a:sym typeface="Montserrat"/>
            </a:endParaRPr>
          </a:p>
          <a:p>
            <a:pPr marL="457200" lvl="0" indent="0" algn="l" rtl="0">
              <a:spcBef>
                <a:spcPts val="1200"/>
              </a:spcBef>
              <a:spcAft>
                <a:spcPts val="0"/>
              </a:spcAft>
              <a:buNone/>
            </a:pPr>
            <a:endParaRPr b="1">
              <a:latin typeface="Montserrat"/>
              <a:ea typeface="Montserrat"/>
              <a:cs typeface="Montserrat"/>
              <a:sym typeface="Montserrat"/>
            </a:endParaRPr>
          </a:p>
          <a:p>
            <a:pPr marL="457200" lvl="0" indent="0" algn="l" rtl="0">
              <a:spcBef>
                <a:spcPts val="1200"/>
              </a:spcBef>
              <a:spcAft>
                <a:spcPts val="0"/>
              </a:spcAft>
              <a:buNone/>
            </a:pPr>
            <a:r>
              <a:rPr lang="en-US" sz="1600" b="1">
                <a:solidFill>
                  <a:srgbClr val="000000"/>
                </a:solidFill>
                <a:latin typeface="Montserrat"/>
                <a:ea typeface="Montserrat"/>
                <a:cs typeface="Montserrat"/>
                <a:sym typeface="Montserrat"/>
              </a:rPr>
              <a:t>Teach About Emotions</a:t>
            </a:r>
            <a:endParaRPr sz="1600" b="1">
              <a:solidFill>
                <a:srgbClr val="000000"/>
              </a:solidFill>
              <a:latin typeface="Montserrat"/>
              <a:ea typeface="Montserrat"/>
              <a:cs typeface="Montserrat"/>
              <a:sym typeface="Montserrat"/>
            </a:endParaRPr>
          </a:p>
          <a:p>
            <a:pPr marL="914400" lvl="1" indent="-330200" algn="l" rtl="0">
              <a:spcBef>
                <a:spcPts val="1200"/>
              </a:spcBef>
              <a:spcAft>
                <a:spcPts val="0"/>
              </a:spcAft>
              <a:buClr>
                <a:srgbClr val="000000"/>
              </a:buClr>
              <a:buSzPts val="1600"/>
              <a:buFont typeface="Montserrat Medium"/>
              <a:buChar char="○"/>
            </a:pPr>
            <a:r>
              <a:rPr lang="en-US" sz="1600">
                <a:solidFill>
                  <a:srgbClr val="000000"/>
                </a:solidFill>
                <a:latin typeface="Montserrat Medium"/>
                <a:ea typeface="Montserrat Medium"/>
                <a:cs typeface="Montserrat Medium"/>
                <a:sym typeface="Montserrat Medium"/>
              </a:rPr>
              <a:t>Notice and name feelings</a:t>
            </a:r>
            <a:endParaRPr sz="1600">
              <a:solidFill>
                <a:srgbClr val="000000"/>
              </a:solidFill>
              <a:latin typeface="Montserrat Medium"/>
              <a:ea typeface="Montserrat Medium"/>
              <a:cs typeface="Montserrat Medium"/>
              <a:sym typeface="Montserrat Medium"/>
            </a:endParaRPr>
          </a:p>
          <a:p>
            <a:pPr marL="914400" lvl="1" indent="-330200" algn="l" rtl="0">
              <a:spcBef>
                <a:spcPts val="0"/>
              </a:spcBef>
              <a:spcAft>
                <a:spcPts val="0"/>
              </a:spcAft>
              <a:buClr>
                <a:srgbClr val="000000"/>
              </a:buClr>
              <a:buSzPts val="1600"/>
              <a:buFont typeface="Montserrat Medium"/>
              <a:buChar char="○"/>
            </a:pPr>
            <a:r>
              <a:rPr lang="en-US" sz="1600">
                <a:solidFill>
                  <a:srgbClr val="000000"/>
                </a:solidFill>
                <a:latin typeface="Montserrat Medium"/>
                <a:ea typeface="Montserrat Medium"/>
                <a:cs typeface="Montserrat Medium"/>
                <a:sym typeface="Montserrat Medium"/>
              </a:rPr>
              <a:t>Soothe emotions with comfort while minimizing attention to misbehaviors</a:t>
            </a:r>
            <a:endParaRPr sz="1900">
              <a:latin typeface="Montserrat Medium"/>
              <a:ea typeface="Montserrat Medium"/>
              <a:cs typeface="Montserrat Medium"/>
              <a:sym typeface="Montserrat Medium"/>
            </a:endParaRPr>
          </a:p>
          <a:p>
            <a:pPr marL="457200" lvl="0" indent="0" algn="l" rtl="0">
              <a:spcBef>
                <a:spcPts val="1200"/>
              </a:spcBef>
              <a:spcAft>
                <a:spcPts val="0"/>
              </a:spcAft>
              <a:buNone/>
            </a:pPr>
            <a:r>
              <a:rPr lang="en-US" sz="1600" b="1">
                <a:solidFill>
                  <a:srgbClr val="000000"/>
                </a:solidFill>
                <a:latin typeface="Montserrat"/>
                <a:ea typeface="Montserrat"/>
                <a:cs typeface="Montserrat"/>
                <a:sym typeface="Montserrat"/>
              </a:rPr>
              <a:t>Model Coping Skills</a:t>
            </a:r>
            <a:endParaRPr sz="1600" b="1">
              <a:solidFill>
                <a:srgbClr val="000000"/>
              </a:solidFill>
              <a:latin typeface="Montserrat"/>
              <a:ea typeface="Montserrat"/>
              <a:cs typeface="Montserrat"/>
              <a:sym typeface="Montserrat"/>
            </a:endParaRPr>
          </a:p>
          <a:p>
            <a:pPr marL="914400" lvl="1" indent="-330200" algn="l" rtl="0">
              <a:spcBef>
                <a:spcPts val="1200"/>
              </a:spcBef>
              <a:spcAft>
                <a:spcPts val="0"/>
              </a:spcAft>
              <a:buClr>
                <a:srgbClr val="000000"/>
              </a:buClr>
              <a:buSzPts val="1600"/>
              <a:buFont typeface="Montserrat Medium"/>
              <a:buChar char="○"/>
            </a:pPr>
            <a:r>
              <a:rPr lang="en-US" sz="1600">
                <a:solidFill>
                  <a:srgbClr val="000000"/>
                </a:solidFill>
                <a:latin typeface="Montserrat Medium"/>
                <a:ea typeface="Montserrat Medium"/>
                <a:cs typeface="Montserrat Medium"/>
                <a:sym typeface="Montserrat Medium"/>
              </a:rPr>
              <a:t>Talk them through your process</a:t>
            </a:r>
            <a:endParaRPr sz="1600">
              <a:solidFill>
                <a:srgbClr val="000000"/>
              </a:solidFill>
              <a:latin typeface="Montserrat Medium"/>
              <a:ea typeface="Montserrat Medium"/>
              <a:cs typeface="Montserrat Medium"/>
              <a:sym typeface="Montserrat Medium"/>
            </a:endParaRPr>
          </a:p>
          <a:p>
            <a:pPr marL="914400" lvl="1" indent="-330200" algn="l" rtl="0">
              <a:spcBef>
                <a:spcPts val="0"/>
              </a:spcBef>
              <a:spcAft>
                <a:spcPts val="0"/>
              </a:spcAft>
              <a:buClr>
                <a:srgbClr val="000000"/>
              </a:buClr>
              <a:buSzPts val="1600"/>
              <a:buFont typeface="Montserrat Medium"/>
              <a:buChar char="○"/>
            </a:pPr>
            <a:r>
              <a:rPr lang="en-US" sz="1600">
                <a:solidFill>
                  <a:schemeClr val="dk1"/>
                </a:solidFill>
                <a:latin typeface="Montserrat Medium"/>
                <a:ea typeface="Montserrat Medium"/>
                <a:cs typeface="Montserrat Medium"/>
                <a:sym typeface="Montserrat Medium"/>
              </a:rPr>
              <a:t>Show your child how you handle your own emotions</a:t>
            </a:r>
            <a:endParaRPr sz="1600">
              <a:latin typeface="Montserrat Medium"/>
              <a:ea typeface="Montserrat Medium"/>
              <a:cs typeface="Montserrat Medium"/>
              <a:sym typeface="Montserrat Medium"/>
            </a:endParaRPr>
          </a:p>
          <a:p>
            <a:pPr marL="457200" lvl="0" indent="0" algn="l" rtl="0">
              <a:spcBef>
                <a:spcPts val="1200"/>
              </a:spcBef>
              <a:spcAft>
                <a:spcPts val="0"/>
              </a:spcAft>
              <a:buNone/>
            </a:pPr>
            <a:r>
              <a:rPr lang="en-US" sz="1600" b="1">
                <a:solidFill>
                  <a:srgbClr val="000000"/>
                </a:solidFill>
                <a:latin typeface="Montserrat"/>
                <a:ea typeface="Montserrat"/>
                <a:cs typeface="Montserrat"/>
                <a:sym typeface="Montserrat"/>
              </a:rPr>
              <a:t>Soothe and Support</a:t>
            </a:r>
            <a:endParaRPr sz="1600">
              <a:latin typeface="Montserrat Medium"/>
              <a:ea typeface="Montserrat Medium"/>
              <a:cs typeface="Montserrat Medium"/>
              <a:sym typeface="Montserrat Medium"/>
            </a:endParaRPr>
          </a:p>
          <a:p>
            <a:pPr marL="914400" lvl="1" indent="-330200" algn="l" rtl="0">
              <a:spcBef>
                <a:spcPts val="1200"/>
              </a:spcBef>
              <a:spcAft>
                <a:spcPts val="0"/>
              </a:spcAft>
              <a:buClr>
                <a:srgbClr val="000000"/>
              </a:buClr>
              <a:buSzPts val="1600"/>
              <a:buFont typeface="Montserrat"/>
              <a:buChar char="○"/>
            </a:pPr>
            <a:r>
              <a:rPr lang="en-US" sz="1600">
                <a:solidFill>
                  <a:srgbClr val="000000"/>
                </a:solidFill>
                <a:latin typeface="Montserrat Medium"/>
                <a:ea typeface="Montserrat Medium"/>
                <a:cs typeface="Montserrat Medium"/>
                <a:sym typeface="Montserrat Medium"/>
              </a:rPr>
              <a:t>Encourage self-regulation and problem-solving</a:t>
            </a:r>
            <a:endParaRPr sz="1600">
              <a:latin typeface="Montserrat Medium"/>
              <a:ea typeface="Montserrat Medium"/>
              <a:cs typeface="Montserrat Medium"/>
              <a:sym typeface="Montserrat Medium"/>
            </a:endParaRPr>
          </a:p>
          <a:p>
            <a:pPr marL="914400" lvl="1" indent="-330200" algn="l" rtl="0">
              <a:spcBef>
                <a:spcPts val="0"/>
              </a:spcBef>
              <a:spcAft>
                <a:spcPts val="0"/>
              </a:spcAft>
              <a:buClr>
                <a:srgbClr val="000000"/>
              </a:buClr>
              <a:buSzPts val="1600"/>
              <a:buFont typeface="Montserrat"/>
              <a:buChar char="○"/>
            </a:pPr>
            <a:r>
              <a:rPr lang="en-US" sz="1600">
                <a:solidFill>
                  <a:schemeClr val="dk1"/>
                </a:solidFill>
                <a:latin typeface="Montserrat Medium"/>
                <a:ea typeface="Montserrat Medium"/>
                <a:cs typeface="Montserrat Medium"/>
                <a:sym typeface="Montserrat Medium"/>
              </a:rPr>
              <a:t>Provide comfort and reassurance.</a:t>
            </a:r>
            <a:endParaRPr sz="1600">
              <a:solidFill>
                <a:schemeClr val="dk1"/>
              </a:solidFill>
              <a:latin typeface="Montserrat Medium"/>
              <a:ea typeface="Montserrat Medium"/>
              <a:cs typeface="Montserrat Medium"/>
              <a:sym typeface="Montserrat Medium"/>
            </a:endParaRPr>
          </a:p>
          <a:p>
            <a:pPr marL="457200" lvl="0" indent="0" algn="l" rtl="0">
              <a:spcBef>
                <a:spcPts val="1200"/>
              </a:spcBef>
              <a:spcAft>
                <a:spcPts val="0"/>
              </a:spcAft>
              <a:buNone/>
            </a:pPr>
            <a:endParaRPr>
              <a:latin typeface="Montserrat Medium"/>
              <a:ea typeface="Montserrat Medium"/>
              <a:cs typeface="Montserrat Medium"/>
              <a:sym typeface="Montserrat Medium"/>
            </a:endParaRPr>
          </a:p>
          <a:p>
            <a:pPr marL="457200" lvl="0" indent="0" algn="l" rtl="0">
              <a:spcBef>
                <a:spcPts val="1200"/>
              </a:spcBef>
              <a:spcAft>
                <a:spcPts val="0"/>
              </a:spcAft>
              <a:buNone/>
            </a:pPr>
            <a:endParaRPr>
              <a:latin typeface="Montserrat Medium"/>
              <a:ea typeface="Montserrat Medium"/>
              <a:cs typeface="Montserrat Medium"/>
              <a:sym typeface="Montserrat Medium"/>
            </a:endParaRPr>
          </a:p>
          <a:p>
            <a:pPr marL="0" lvl="0" indent="0" algn="l" rtl="0">
              <a:spcBef>
                <a:spcPts val="0"/>
              </a:spcBef>
              <a:spcAft>
                <a:spcPts val="0"/>
              </a:spcAft>
              <a:buNone/>
            </a:pPr>
            <a:endParaRPr sz="1700"/>
          </a:p>
        </p:txBody>
      </p:sp>
      <p:sp>
        <p:nvSpPr>
          <p:cNvPr id="419" name="Google Shape;419;p57"/>
          <p:cNvSpPr txBox="1"/>
          <p:nvPr/>
        </p:nvSpPr>
        <p:spPr>
          <a:xfrm>
            <a:off x="450750" y="4306957"/>
            <a:ext cx="8242500" cy="1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44546A"/>
                </a:solidFill>
              </a:rPr>
              <a:t>Reflect:</a:t>
            </a:r>
            <a:r>
              <a:rPr lang="en-US" sz="1600">
                <a:solidFill>
                  <a:srgbClr val="44546A"/>
                </a:solidFill>
              </a:rPr>
              <a:t> </a:t>
            </a:r>
            <a:r>
              <a:rPr lang="en-US" sz="1600" i="1">
                <a:solidFill>
                  <a:srgbClr val="44546A"/>
                </a:solidFill>
              </a:rPr>
              <a:t>What do you want your child to learn about feelings? How do children learn about feelings?</a:t>
            </a:r>
            <a:endParaRPr sz="1600" i="1">
              <a:solidFill>
                <a:srgbClr val="44546A"/>
              </a:solidFill>
            </a:endParaRPr>
          </a:p>
        </p:txBody>
      </p:sp>
      <p:pic>
        <p:nvPicPr>
          <p:cNvPr id="420" name="Google Shape;420;p57" descr="Icon&#10;&#10;Description automatically generated"/>
          <p:cNvPicPr preferRelativeResize="0"/>
          <p:nvPr/>
        </p:nvPicPr>
        <p:blipFill>
          <a:blip r:embed="rId4">
            <a:alphaModFix/>
          </a:blip>
          <a:stretch>
            <a:fillRect/>
          </a:stretch>
        </p:blipFill>
        <p:spPr>
          <a:xfrm>
            <a:off x="450750" y="1031088"/>
            <a:ext cx="295275" cy="295275"/>
          </a:xfrm>
          <a:prstGeom prst="rect">
            <a:avLst/>
          </a:prstGeom>
          <a:noFill/>
          <a:ln>
            <a:noFill/>
          </a:ln>
        </p:spPr>
      </p:pic>
      <p:pic>
        <p:nvPicPr>
          <p:cNvPr id="421" name="Google Shape;421;p57" descr="Icon&#10;&#10;Description automatically generated"/>
          <p:cNvPicPr preferRelativeResize="0"/>
          <p:nvPr/>
        </p:nvPicPr>
        <p:blipFill>
          <a:blip r:embed="rId5">
            <a:alphaModFix/>
          </a:blip>
          <a:stretch>
            <a:fillRect/>
          </a:stretch>
        </p:blipFill>
        <p:spPr>
          <a:xfrm>
            <a:off x="450750" y="2341200"/>
            <a:ext cx="295275" cy="295275"/>
          </a:xfrm>
          <a:prstGeom prst="rect">
            <a:avLst/>
          </a:prstGeom>
          <a:noFill/>
          <a:ln>
            <a:noFill/>
          </a:ln>
        </p:spPr>
      </p:pic>
      <p:pic>
        <p:nvPicPr>
          <p:cNvPr id="422" name="Google Shape;422;p57" descr="Icon&#10;&#10;Description automatically generated"/>
          <p:cNvPicPr preferRelativeResize="0"/>
          <p:nvPr/>
        </p:nvPicPr>
        <p:blipFill>
          <a:blip r:embed="rId6">
            <a:alphaModFix/>
          </a:blip>
          <a:stretch>
            <a:fillRect/>
          </a:stretch>
        </p:blipFill>
        <p:spPr>
          <a:xfrm>
            <a:off x="450750" y="3410350"/>
            <a:ext cx="295275" cy="2952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27"/>
        <p:cNvGrpSpPr/>
        <p:nvPr/>
      </p:nvGrpSpPr>
      <p:grpSpPr>
        <a:xfrm>
          <a:off x="0" y="0"/>
          <a:ext cx="0" cy="0"/>
          <a:chOff x="0" y="0"/>
          <a:chExt cx="0" cy="0"/>
        </a:xfrm>
      </p:grpSpPr>
      <p:sp>
        <p:nvSpPr>
          <p:cNvPr id="428" name="Google Shape;428;p58"/>
          <p:cNvSpPr txBox="1">
            <a:spLocks noGrp="1"/>
          </p:cNvSpPr>
          <p:nvPr>
            <p:ph type="body" idx="1"/>
          </p:nvPr>
        </p:nvSpPr>
        <p:spPr>
          <a:xfrm>
            <a:off x="966350" y="351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Font typeface="Arial"/>
              <a:buNone/>
            </a:pPr>
            <a:r>
              <a:rPr lang="en-US">
                <a:solidFill>
                  <a:srgbClr val="007A9B"/>
                </a:solidFill>
              </a:rPr>
              <a:t>Teach About Emotions</a:t>
            </a:r>
            <a:endParaRPr/>
          </a:p>
        </p:txBody>
      </p:sp>
      <p:cxnSp>
        <p:nvCxnSpPr>
          <p:cNvPr id="429" name="Google Shape;429;p58"/>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430" name="Google Shape;430;p58"/>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431" name="Google Shape;431;p58"/>
          <p:cNvSpPr txBox="1"/>
          <p:nvPr/>
        </p:nvSpPr>
        <p:spPr>
          <a:xfrm>
            <a:off x="339300" y="1817150"/>
            <a:ext cx="8465400" cy="233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a:latin typeface="Montserrat"/>
                <a:ea typeface="Montserrat"/>
                <a:cs typeface="Montserrat"/>
                <a:sym typeface="Montserrat"/>
              </a:rPr>
              <a:t>Tool 1: Label Parent Feelings</a:t>
            </a:r>
            <a:endParaRPr sz="1800" b="1">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en-US" sz="1800">
                <a:latin typeface="Montserrat"/>
                <a:ea typeface="Montserrat"/>
                <a:cs typeface="Montserrat"/>
                <a:sym typeface="Montserrat"/>
              </a:rPr>
              <a:t>Use simple emotion words for yourself.</a:t>
            </a:r>
            <a:endParaRPr sz="1800">
              <a:latin typeface="Montserrat"/>
              <a:ea typeface="Montserrat"/>
              <a:cs typeface="Montserrat"/>
              <a:sym typeface="Montserrat"/>
            </a:endParaRPr>
          </a:p>
          <a:p>
            <a:pPr marL="914400" lvl="1" indent="-342900" algn="l" rtl="0">
              <a:spcBef>
                <a:spcPts val="0"/>
              </a:spcBef>
              <a:spcAft>
                <a:spcPts val="0"/>
              </a:spcAft>
              <a:buSzPts val="1800"/>
              <a:buFont typeface="Montserrat"/>
              <a:buChar char="○"/>
            </a:pPr>
            <a:r>
              <a:rPr lang="en-US" sz="1800">
                <a:latin typeface="Montserrat"/>
                <a:ea typeface="Montserrat"/>
                <a:cs typeface="Montserrat"/>
                <a:sym typeface="Montserrat"/>
              </a:rPr>
              <a:t>Example: “I’m feeling angry because the dog chewed up my shoe.”</a:t>
            </a:r>
            <a:endParaRPr sz="1800">
              <a:latin typeface="Montserrat"/>
              <a:ea typeface="Montserrat"/>
              <a:cs typeface="Montserrat"/>
              <a:sym typeface="Montserrat"/>
            </a:endParaRPr>
          </a:p>
          <a:p>
            <a:pPr marL="0" lvl="0" indent="0" algn="l" rtl="0">
              <a:spcBef>
                <a:spcPts val="0"/>
              </a:spcBef>
              <a:spcAft>
                <a:spcPts val="0"/>
              </a:spcAft>
              <a:buNone/>
            </a:pPr>
            <a:endParaRPr sz="1800" b="1">
              <a:latin typeface="Montserrat"/>
              <a:ea typeface="Montserrat"/>
              <a:cs typeface="Montserrat"/>
              <a:sym typeface="Montserrat"/>
            </a:endParaRPr>
          </a:p>
          <a:p>
            <a:pPr marL="0" lvl="0" indent="0" algn="l" rtl="0">
              <a:spcBef>
                <a:spcPts val="0"/>
              </a:spcBef>
              <a:spcAft>
                <a:spcPts val="0"/>
              </a:spcAft>
              <a:buNone/>
            </a:pPr>
            <a:r>
              <a:rPr lang="en-US" sz="1800" b="1">
                <a:latin typeface="Montserrat"/>
                <a:ea typeface="Montserrat"/>
                <a:cs typeface="Montserrat"/>
                <a:sym typeface="Montserrat"/>
              </a:rPr>
              <a:t>Tool 2: Label Your Child’s Feelings</a:t>
            </a:r>
            <a:endParaRPr sz="1800" b="1">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en-US" sz="1800">
                <a:latin typeface="Montserrat"/>
                <a:ea typeface="Montserrat"/>
                <a:cs typeface="Montserrat"/>
                <a:sym typeface="Montserrat"/>
              </a:rPr>
              <a:t>Guess and name what your child might be feeling.</a:t>
            </a:r>
            <a:endParaRPr sz="1800">
              <a:latin typeface="Montserrat"/>
              <a:ea typeface="Montserrat"/>
              <a:cs typeface="Montserrat"/>
              <a:sym typeface="Montserrat"/>
            </a:endParaRPr>
          </a:p>
          <a:p>
            <a:pPr marL="0" lvl="0" indent="0" algn="l" rtl="0">
              <a:spcBef>
                <a:spcPts val="0"/>
              </a:spcBef>
              <a:spcAft>
                <a:spcPts val="0"/>
              </a:spcAft>
              <a:buNone/>
            </a:pPr>
            <a:endParaRPr sz="1800">
              <a:latin typeface="Montserrat"/>
              <a:ea typeface="Montserrat"/>
              <a:cs typeface="Montserrat"/>
              <a:sym typeface="Montserrat"/>
            </a:endParaRPr>
          </a:p>
          <a:p>
            <a:pPr marL="0" lvl="0" indent="0" algn="l" rtl="0">
              <a:spcBef>
                <a:spcPts val="0"/>
              </a:spcBef>
              <a:spcAft>
                <a:spcPts val="0"/>
              </a:spcAft>
              <a:buNone/>
            </a:pPr>
            <a:r>
              <a:rPr lang="en-US" sz="1800" b="1">
                <a:latin typeface="Montserrat"/>
                <a:ea typeface="Montserrat"/>
                <a:cs typeface="Montserrat"/>
                <a:sym typeface="Montserrat"/>
              </a:rPr>
              <a:t>Tool 3: Discuss &amp; label feelings in others</a:t>
            </a:r>
            <a:endParaRPr sz="1800" b="1">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en-US" sz="1800">
                <a:latin typeface="Montserrat"/>
                <a:ea typeface="Montserrat"/>
                <a:cs typeface="Montserrat"/>
                <a:sym typeface="Montserrat"/>
              </a:rPr>
              <a:t>Picture books, siblings, other children</a:t>
            </a:r>
            <a:endParaRPr sz="1800">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800">
              <a:latin typeface="Montserrat"/>
              <a:ea typeface="Montserrat"/>
              <a:cs typeface="Montserrat"/>
              <a:sym typeface="Montserrat"/>
            </a:endParaRPr>
          </a:p>
          <a:p>
            <a:pPr marL="0" lvl="0" indent="0" algn="l" rtl="0">
              <a:spcBef>
                <a:spcPts val="0"/>
              </a:spcBef>
              <a:spcAft>
                <a:spcPts val="0"/>
              </a:spcAft>
              <a:buNone/>
            </a:pPr>
            <a:endParaRPr sz="1800">
              <a:latin typeface="Montserrat"/>
              <a:ea typeface="Montserrat"/>
              <a:cs typeface="Montserrat"/>
              <a:sym typeface="Montserrat"/>
            </a:endParaRPr>
          </a:p>
        </p:txBody>
      </p:sp>
      <p:pic>
        <p:nvPicPr>
          <p:cNvPr id="432" name="Google Shape;432;p58"/>
          <p:cNvPicPr preferRelativeResize="0"/>
          <p:nvPr/>
        </p:nvPicPr>
        <p:blipFill>
          <a:blip r:embed="rId4">
            <a:alphaModFix/>
          </a:blip>
          <a:stretch>
            <a:fillRect/>
          </a:stretch>
        </p:blipFill>
        <p:spPr>
          <a:xfrm>
            <a:off x="5610213" y="3520200"/>
            <a:ext cx="3305175" cy="685800"/>
          </a:xfrm>
          <a:prstGeom prst="rect">
            <a:avLst/>
          </a:prstGeom>
          <a:noFill/>
          <a:ln>
            <a:noFill/>
          </a:ln>
        </p:spPr>
      </p:pic>
      <p:pic>
        <p:nvPicPr>
          <p:cNvPr id="433" name="Google Shape;433;p58" descr="Icon&#10;&#10;Description automatically generated"/>
          <p:cNvPicPr preferRelativeResize="0"/>
          <p:nvPr/>
        </p:nvPicPr>
        <p:blipFill>
          <a:blip r:embed="rId5">
            <a:alphaModFix/>
          </a:blip>
          <a:stretch>
            <a:fillRect/>
          </a:stretch>
        </p:blipFill>
        <p:spPr>
          <a:xfrm>
            <a:off x="585350" y="389475"/>
            <a:ext cx="381000" cy="381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38"/>
        <p:cNvGrpSpPr/>
        <p:nvPr/>
      </p:nvGrpSpPr>
      <p:grpSpPr>
        <a:xfrm>
          <a:off x="0" y="0"/>
          <a:ext cx="0" cy="0"/>
          <a:chOff x="0" y="0"/>
          <a:chExt cx="0" cy="0"/>
        </a:xfrm>
      </p:grpSpPr>
      <p:sp>
        <p:nvSpPr>
          <p:cNvPr id="439" name="Google Shape;439;p59"/>
          <p:cNvSpPr txBox="1">
            <a:spLocks noGrp="1"/>
          </p:cNvSpPr>
          <p:nvPr>
            <p:ph type="body" idx="1"/>
          </p:nvPr>
        </p:nvSpPr>
        <p:spPr>
          <a:xfrm>
            <a:off x="533400" y="320750"/>
            <a:ext cx="76797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7A9B"/>
                </a:solidFill>
              </a:rPr>
              <a:t>Emotion Coaching</a:t>
            </a:r>
            <a:endParaRPr>
              <a:solidFill>
                <a:srgbClr val="007A9B"/>
              </a:solidFill>
            </a:endParaRPr>
          </a:p>
          <a:p>
            <a:pPr marL="0" lvl="0" indent="0" algn="l" rtl="0">
              <a:spcBef>
                <a:spcPts val="0"/>
              </a:spcBef>
              <a:spcAft>
                <a:spcPts val="0"/>
              </a:spcAft>
              <a:buClr>
                <a:schemeClr val="dk1"/>
              </a:buClr>
              <a:buSzPts val="1100"/>
              <a:buFont typeface="Arial"/>
              <a:buNone/>
            </a:pP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cxnSp>
        <p:nvCxnSpPr>
          <p:cNvPr id="440" name="Google Shape;440;p59"/>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441" name="Google Shape;441;p59"/>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442" name="Google Shape;442;p59"/>
          <p:cNvSpPr txBox="1"/>
          <p:nvPr/>
        </p:nvSpPr>
        <p:spPr>
          <a:xfrm>
            <a:off x="311700" y="1152475"/>
            <a:ext cx="8520600" cy="1073100"/>
          </a:xfrm>
          <a:prstGeom prst="rect">
            <a:avLst/>
          </a:prstGeom>
          <a:noFill/>
          <a:ln>
            <a:noFill/>
          </a:ln>
        </p:spPr>
        <p:txBody>
          <a:bodyPr spcFirstLastPara="1" wrap="square" lIns="91425" tIns="91425" rIns="91425" bIns="91425" anchor="ctr" anchorCtr="0">
            <a:noAutofit/>
          </a:bodyPr>
          <a:lstStyle/>
          <a:p>
            <a:pPr marL="0" lvl="0" indent="0" algn="l" rtl="0">
              <a:spcBef>
                <a:spcPts val="1200"/>
              </a:spcBef>
              <a:spcAft>
                <a:spcPts val="0"/>
              </a:spcAft>
              <a:buNone/>
            </a:pPr>
            <a:r>
              <a:rPr lang="en-US" sz="1100" b="1">
                <a:solidFill>
                  <a:srgbClr val="000000"/>
                </a:solidFill>
                <a:latin typeface="Montserrat"/>
                <a:ea typeface="Montserrat"/>
                <a:cs typeface="Montserrat"/>
                <a:sym typeface="Montserrat"/>
              </a:rPr>
              <a:t>Coping starts with noticing and naming emotions.</a:t>
            </a:r>
            <a:endParaRPr sz="1100" b="1">
              <a:solidFill>
                <a:srgbClr val="000000"/>
              </a:solidFill>
              <a:latin typeface="Montserrat"/>
              <a:ea typeface="Montserrat"/>
              <a:cs typeface="Montserrat"/>
              <a:sym typeface="Montserrat"/>
            </a:endParaRPr>
          </a:p>
          <a:p>
            <a:pPr marL="457200" lvl="0" indent="-298450" algn="l" rtl="0">
              <a:spcBef>
                <a:spcPts val="1200"/>
              </a:spcBef>
              <a:spcAft>
                <a:spcPts val="0"/>
              </a:spcAft>
              <a:buClr>
                <a:srgbClr val="000000"/>
              </a:buClr>
              <a:buSzPts val="1100"/>
              <a:buFont typeface="Montserrat"/>
              <a:buChar char="●"/>
            </a:pPr>
            <a:r>
              <a:rPr lang="en-US" sz="1100" b="1">
                <a:solidFill>
                  <a:srgbClr val="000000"/>
                </a:solidFill>
                <a:latin typeface="Montserrat"/>
                <a:ea typeface="Montserrat"/>
                <a:cs typeface="Montserrat"/>
                <a:sym typeface="Montserrat"/>
              </a:rPr>
              <a:t>Which emotion words do you want your child to learn?</a:t>
            </a:r>
            <a:endParaRPr sz="1100" b="1" i="1">
              <a:solidFill>
                <a:srgbClr val="000000"/>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443" name="Google Shape;443;p59"/>
          <p:cNvPicPr preferRelativeResize="0"/>
          <p:nvPr/>
        </p:nvPicPr>
        <p:blipFill>
          <a:blip r:embed="rId4">
            <a:alphaModFix/>
          </a:blip>
          <a:stretch>
            <a:fillRect/>
          </a:stretch>
        </p:blipFill>
        <p:spPr>
          <a:xfrm>
            <a:off x="564250" y="2149000"/>
            <a:ext cx="7618000" cy="21765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48"/>
        <p:cNvGrpSpPr/>
        <p:nvPr/>
      </p:nvGrpSpPr>
      <p:grpSpPr>
        <a:xfrm>
          <a:off x="0" y="0"/>
          <a:ext cx="0" cy="0"/>
          <a:chOff x="0" y="0"/>
          <a:chExt cx="0" cy="0"/>
        </a:xfrm>
      </p:grpSpPr>
      <p:sp>
        <p:nvSpPr>
          <p:cNvPr id="449" name="Google Shape;449;p60"/>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Comfort with Words</a:t>
            </a:r>
            <a:endParaRPr/>
          </a:p>
        </p:txBody>
      </p:sp>
      <p:sp>
        <p:nvSpPr>
          <p:cNvPr id="450" name="Google Shape;450;p60"/>
          <p:cNvSpPr txBox="1">
            <a:spLocks noGrp="1"/>
          </p:cNvSpPr>
          <p:nvPr>
            <p:ph type="body" idx="3"/>
          </p:nvPr>
        </p:nvSpPr>
        <p:spPr>
          <a:xfrm>
            <a:off x="451236" y="1047750"/>
            <a:ext cx="7702164" cy="40386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r>
              <a:rPr lang="en-US" sz="1600" b="1">
                <a:solidFill>
                  <a:schemeClr val="dk1"/>
                </a:solidFill>
                <a:latin typeface="Montserrat"/>
                <a:ea typeface="Montserrat"/>
                <a:cs typeface="Montserrat"/>
                <a:sym typeface="Montserrat"/>
              </a:rPr>
              <a:t>The goal: Help your child self-soothe while giving less attention to “not ok” behavior.</a:t>
            </a:r>
            <a:endParaRPr sz="1600" b="1">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b="1">
                <a:solidFill>
                  <a:schemeClr val="dk1"/>
                </a:solidFill>
                <a:latin typeface="Montserrat"/>
                <a:ea typeface="Montserrat"/>
                <a:cs typeface="Montserrat"/>
                <a:sym typeface="Montserrat"/>
              </a:rPr>
              <a:t>Soothing language:</a:t>
            </a:r>
            <a:endParaRPr sz="1600" b="1">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1600" b="1">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1600" b="1">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1600" b="1">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1600" b="1">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b="1">
                <a:solidFill>
                  <a:schemeClr val="dk1"/>
                </a:solidFill>
                <a:latin typeface="Montserrat"/>
                <a:ea typeface="Montserrat"/>
                <a:cs typeface="Montserrat"/>
                <a:sym typeface="Montserrat"/>
              </a:rPr>
              <a:t>Physical Touch: Stay close and get on their level:</a:t>
            </a:r>
            <a:endParaRPr sz="1600" b="1">
              <a:solidFill>
                <a:schemeClr val="dk1"/>
              </a:solidFill>
              <a:latin typeface="Montserrat"/>
              <a:ea typeface="Montserrat"/>
              <a:cs typeface="Montserrat"/>
              <a:sym typeface="Montserrat"/>
            </a:endParaRPr>
          </a:p>
          <a:p>
            <a:pPr marL="914400" lvl="1" indent="-330200" algn="l" rtl="0">
              <a:lnSpc>
                <a:spcPct val="100000"/>
              </a:lnSpc>
              <a:spcBef>
                <a:spcPts val="0"/>
              </a:spcBef>
              <a:spcAft>
                <a:spcPts val="0"/>
              </a:spcAft>
              <a:buClr>
                <a:schemeClr val="dk1"/>
              </a:buClr>
              <a:buSzPts val="1600"/>
              <a:buFont typeface="Montserrat Medium"/>
              <a:buChar char="○"/>
            </a:pPr>
            <a:r>
              <a:rPr lang="en-US" sz="1600">
                <a:solidFill>
                  <a:schemeClr val="dk1"/>
                </a:solidFill>
                <a:latin typeface="Montserrat Medium"/>
                <a:ea typeface="Montserrat Medium"/>
                <a:cs typeface="Montserrat Medium"/>
                <a:sym typeface="Montserrat Medium"/>
              </a:rPr>
              <a:t>Hugs, back rubs, holding hands.</a:t>
            </a:r>
            <a:endParaRPr sz="1600">
              <a:solidFill>
                <a:schemeClr val="dk1"/>
              </a:solidFill>
              <a:latin typeface="Montserrat Medium"/>
              <a:ea typeface="Montserrat Medium"/>
              <a:cs typeface="Montserrat Medium"/>
              <a:sym typeface="Montserrat Medium"/>
            </a:endParaRPr>
          </a:p>
          <a:p>
            <a:pPr marL="914400" lvl="1" indent="-330200" algn="l" rtl="0">
              <a:lnSpc>
                <a:spcPct val="100000"/>
              </a:lnSpc>
              <a:spcBef>
                <a:spcPts val="0"/>
              </a:spcBef>
              <a:spcAft>
                <a:spcPts val="0"/>
              </a:spcAft>
              <a:buClr>
                <a:schemeClr val="dk1"/>
              </a:buClr>
              <a:buSzPts val="1600"/>
              <a:buFont typeface="Montserrat Medium"/>
              <a:buChar char="○"/>
            </a:pPr>
            <a:r>
              <a:rPr lang="en-US" sz="1600">
                <a:solidFill>
                  <a:schemeClr val="dk1"/>
                </a:solidFill>
                <a:latin typeface="Montserrat Medium"/>
                <a:ea typeface="Montserrat Medium"/>
                <a:cs typeface="Montserrat Medium"/>
                <a:sym typeface="Montserrat Medium"/>
              </a:rPr>
              <a:t>Take deep breaths together.</a:t>
            </a:r>
            <a:endParaRPr sz="1600">
              <a:solidFill>
                <a:schemeClr val="dk1"/>
              </a:solidFill>
              <a:latin typeface="Montserrat Medium"/>
              <a:ea typeface="Montserrat Medium"/>
              <a:cs typeface="Montserrat Medium"/>
              <a:sym typeface="Montserrat Medium"/>
            </a:endParaRPr>
          </a:p>
          <a:p>
            <a:pPr marL="914400" lvl="1" indent="-330200" algn="l" rtl="0">
              <a:lnSpc>
                <a:spcPct val="100000"/>
              </a:lnSpc>
              <a:spcBef>
                <a:spcPts val="0"/>
              </a:spcBef>
              <a:spcAft>
                <a:spcPts val="0"/>
              </a:spcAft>
              <a:buClr>
                <a:schemeClr val="dk1"/>
              </a:buClr>
              <a:buSzPts val="1600"/>
              <a:buFont typeface="Montserrat Medium"/>
              <a:buChar char="○"/>
            </a:pPr>
            <a:r>
              <a:rPr lang="en-US" sz="1600">
                <a:solidFill>
                  <a:schemeClr val="dk1"/>
                </a:solidFill>
                <a:latin typeface="Montserrat Medium"/>
                <a:ea typeface="Montserrat Medium"/>
                <a:cs typeface="Montserrat Medium"/>
                <a:sym typeface="Montserrat Medium"/>
              </a:rPr>
              <a:t>It’s okay if they don’t want touch!</a:t>
            </a:r>
            <a:endParaRPr sz="1600" b="1">
              <a:solidFill>
                <a:schemeClr val="dk1"/>
              </a:solidFill>
              <a:latin typeface="Montserrat"/>
              <a:ea typeface="Montserrat"/>
              <a:cs typeface="Montserrat"/>
              <a:sym typeface="Montserrat"/>
            </a:endParaRPr>
          </a:p>
          <a:p>
            <a:pPr marL="0" lvl="0" indent="0" algn="l" rtl="0">
              <a:spcBef>
                <a:spcPts val="0"/>
              </a:spcBef>
              <a:spcAft>
                <a:spcPts val="0"/>
              </a:spcAft>
              <a:buNone/>
            </a:pPr>
            <a:endParaRPr sz="1600" b="1">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b="1">
                <a:solidFill>
                  <a:schemeClr val="dk1"/>
                </a:solidFill>
                <a:latin typeface="Montserrat"/>
                <a:ea typeface="Montserrat"/>
                <a:cs typeface="Montserrat"/>
                <a:sym typeface="Montserrat"/>
              </a:rPr>
              <a:t>Teach Self-Soothing and Distraction</a:t>
            </a:r>
            <a:endParaRPr sz="1600" b="1">
              <a:solidFill>
                <a:schemeClr val="dk1"/>
              </a:solidFill>
              <a:latin typeface="Montserrat"/>
              <a:ea typeface="Montserrat"/>
              <a:cs typeface="Montserrat"/>
              <a:sym typeface="Montserrat"/>
            </a:endParaRPr>
          </a:p>
          <a:p>
            <a:pPr marL="9144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Choose a “calm down” spot (e.g., bean bag, corner).</a:t>
            </a:r>
            <a:endParaRPr sz="1600">
              <a:solidFill>
                <a:schemeClr val="dk1"/>
              </a:solidFill>
              <a:latin typeface="Montserrat"/>
              <a:ea typeface="Montserrat"/>
              <a:cs typeface="Montserrat"/>
              <a:sym typeface="Montserrat"/>
            </a:endParaRPr>
          </a:p>
          <a:p>
            <a:pPr marL="9144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Model coping skills (e.g., deep breaths) and emotion words (“I’m angry, Mommy!”).</a:t>
            </a:r>
            <a:endParaRPr sz="1600">
              <a:solidFill>
                <a:schemeClr val="dk1"/>
              </a:solidFill>
              <a:latin typeface="Montserrat Medium"/>
              <a:ea typeface="Montserrat Medium"/>
              <a:cs typeface="Montserrat Medium"/>
              <a:sym typeface="Montserrat Medium"/>
            </a:endParaRPr>
          </a:p>
          <a:p>
            <a:pPr marL="285750" lvl="0" indent="-196850" algn="l" rtl="0">
              <a:lnSpc>
                <a:spcPct val="100000"/>
              </a:lnSpc>
              <a:spcBef>
                <a:spcPts val="1200"/>
              </a:spcBef>
              <a:spcAft>
                <a:spcPts val="0"/>
              </a:spcAft>
              <a:buClr>
                <a:srgbClr val="DADAD6"/>
              </a:buClr>
              <a:buSzPts val="1400"/>
              <a:buFont typeface="Arial"/>
              <a:buNone/>
            </a:pPr>
            <a:endParaRPr>
              <a:solidFill>
                <a:schemeClr val="dk1"/>
              </a:solidFill>
            </a:endParaRPr>
          </a:p>
        </p:txBody>
      </p:sp>
      <p:cxnSp>
        <p:nvCxnSpPr>
          <p:cNvPr id="451" name="Google Shape;451;p60"/>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452" name="Google Shape;452;p60"/>
          <p:cNvPicPr preferRelativeResize="0"/>
          <p:nvPr/>
        </p:nvPicPr>
        <p:blipFill rotWithShape="1">
          <a:blip r:embed="rId3">
            <a:alphaModFix/>
          </a:blip>
          <a:srcRect t="-8333"/>
          <a:stretch/>
        </p:blipFill>
        <p:spPr>
          <a:xfrm>
            <a:off x="8329246" y="142951"/>
            <a:ext cx="586154" cy="635000"/>
          </a:xfrm>
          <a:prstGeom prst="rect">
            <a:avLst/>
          </a:prstGeom>
          <a:noFill/>
          <a:ln>
            <a:noFill/>
          </a:ln>
        </p:spPr>
      </p:pic>
      <p:pic>
        <p:nvPicPr>
          <p:cNvPr id="453" name="Google Shape;453;p60"/>
          <p:cNvPicPr preferRelativeResize="0"/>
          <p:nvPr/>
        </p:nvPicPr>
        <p:blipFill>
          <a:blip r:embed="rId4">
            <a:alphaModFix/>
          </a:blip>
          <a:stretch>
            <a:fillRect/>
          </a:stretch>
        </p:blipFill>
        <p:spPr>
          <a:xfrm>
            <a:off x="3271463" y="1500813"/>
            <a:ext cx="5057775" cy="12096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58"/>
        <p:cNvGrpSpPr/>
        <p:nvPr/>
      </p:nvGrpSpPr>
      <p:grpSpPr>
        <a:xfrm>
          <a:off x="0" y="0"/>
          <a:ext cx="0" cy="0"/>
          <a:chOff x="0" y="0"/>
          <a:chExt cx="0" cy="0"/>
        </a:xfrm>
      </p:grpSpPr>
      <p:sp>
        <p:nvSpPr>
          <p:cNvPr id="459" name="Google Shape;459;p61"/>
          <p:cNvSpPr txBox="1">
            <a:spLocks noGrp="1"/>
          </p:cNvSpPr>
          <p:nvPr>
            <p:ph type="body" idx="1"/>
          </p:nvPr>
        </p:nvSpPr>
        <p:spPr>
          <a:xfrm>
            <a:off x="1183300" y="320750"/>
            <a:ext cx="77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7A9B"/>
                </a:solidFill>
              </a:rPr>
              <a:t>Model Coping Skills</a:t>
            </a:r>
            <a:endParaRPr>
              <a:solidFill>
                <a:srgbClr val="007A9B"/>
              </a:solidFill>
            </a:endParaRPr>
          </a:p>
          <a:p>
            <a:pPr marL="0" lvl="0" indent="0" algn="l" rtl="0">
              <a:spcBef>
                <a:spcPts val="0"/>
              </a:spcBef>
              <a:spcAft>
                <a:spcPts val="0"/>
              </a:spcAft>
              <a:buClr>
                <a:schemeClr val="dk1"/>
              </a:buClr>
              <a:buSzPts val="1100"/>
              <a:buFont typeface="Arial"/>
              <a:buNone/>
            </a:pP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cxnSp>
        <p:nvCxnSpPr>
          <p:cNvPr id="460" name="Google Shape;460;p61"/>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461" name="Google Shape;461;p61"/>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462" name="Google Shape;462;p61"/>
          <p:cNvSpPr txBox="1"/>
          <p:nvPr/>
        </p:nvSpPr>
        <p:spPr>
          <a:xfrm>
            <a:off x="339650" y="1653525"/>
            <a:ext cx="8017500" cy="2921400"/>
          </a:xfrm>
          <a:prstGeom prst="rect">
            <a:avLst/>
          </a:prstGeom>
          <a:noFill/>
          <a:ln>
            <a:noFill/>
          </a:ln>
        </p:spPr>
        <p:txBody>
          <a:bodyPr spcFirstLastPara="1" wrap="square" lIns="91425" tIns="91425" rIns="91425" bIns="91425" anchor="ctr" anchorCtr="0">
            <a:noAutofit/>
          </a:bodyPr>
          <a:lstStyle/>
          <a:p>
            <a:pPr marL="457200" lvl="0" indent="-355600" algn="l" rtl="0">
              <a:spcBef>
                <a:spcPts val="1200"/>
              </a:spcBef>
              <a:spcAft>
                <a:spcPts val="0"/>
              </a:spcAft>
              <a:buClr>
                <a:schemeClr val="dk1"/>
              </a:buClr>
              <a:buSzPts val="2000"/>
              <a:buFont typeface="Montserrat"/>
              <a:buChar char="●"/>
            </a:pPr>
            <a:r>
              <a:rPr lang="en-US" sz="2000" b="1">
                <a:solidFill>
                  <a:schemeClr val="dk1"/>
                </a:solidFill>
                <a:latin typeface="Montserrat"/>
                <a:ea typeface="Montserrat"/>
                <a:cs typeface="Montserrat"/>
                <a:sym typeface="Montserrat"/>
              </a:rPr>
              <a:t>Kids learn by watching, especially parents!</a:t>
            </a:r>
            <a:endParaRPr sz="2000" b="1">
              <a:solidFill>
                <a:schemeClr val="dk1"/>
              </a:solidFill>
              <a:latin typeface="Montserrat"/>
              <a:ea typeface="Montserrat"/>
              <a:cs typeface="Montserrat"/>
              <a:sym typeface="Montserrat"/>
            </a:endParaRPr>
          </a:p>
          <a:p>
            <a:pPr marL="914400" lvl="1" indent="-355600" algn="l" rtl="0">
              <a:spcBef>
                <a:spcPts val="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Model how to handle emotions when you’re happy, sad, or angry.</a:t>
            </a:r>
            <a:endParaRPr sz="2000">
              <a:solidFill>
                <a:schemeClr val="dk1"/>
              </a:solidFill>
              <a:latin typeface="Montserrat"/>
              <a:ea typeface="Montserrat"/>
              <a:cs typeface="Montserrat"/>
              <a:sym typeface="Montserrat"/>
            </a:endParaRPr>
          </a:p>
          <a:p>
            <a:pPr marL="914400" lvl="1" indent="-355600" algn="l" rtl="0">
              <a:spcBef>
                <a:spcPts val="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Use child-friendly words to talk about your emotions.</a:t>
            </a:r>
            <a:endParaRPr sz="2000">
              <a:solidFill>
                <a:schemeClr val="dk1"/>
              </a:solidFill>
              <a:latin typeface="Montserrat"/>
              <a:ea typeface="Montserrat"/>
              <a:cs typeface="Montserrat"/>
              <a:sym typeface="Montserrat"/>
            </a:endParaRPr>
          </a:p>
          <a:p>
            <a:pPr marL="914400" lvl="0" indent="0" algn="l" rtl="0">
              <a:spcBef>
                <a:spcPts val="1200"/>
              </a:spcBef>
              <a:spcAft>
                <a:spcPts val="0"/>
              </a:spcAft>
              <a:buNone/>
            </a:pPr>
            <a:endParaRPr sz="1800">
              <a:solidFill>
                <a:schemeClr val="dk1"/>
              </a:solidFill>
              <a:latin typeface="Montserrat"/>
              <a:ea typeface="Montserrat"/>
              <a:cs typeface="Montserrat"/>
              <a:sym typeface="Montserrat"/>
            </a:endParaRPr>
          </a:p>
          <a:p>
            <a:pPr marL="457200" lvl="0" indent="-355600" algn="l" rtl="0">
              <a:spcBef>
                <a:spcPts val="1200"/>
              </a:spcBef>
              <a:spcAft>
                <a:spcPts val="0"/>
              </a:spcAft>
              <a:buClr>
                <a:schemeClr val="dk1"/>
              </a:buClr>
              <a:buSzPts val="2000"/>
              <a:buFont typeface="Montserrat"/>
              <a:buChar char="●"/>
            </a:pPr>
            <a:r>
              <a:rPr lang="en-US" sz="2000" b="1">
                <a:solidFill>
                  <a:schemeClr val="dk1"/>
                </a:solidFill>
                <a:latin typeface="Montserrat"/>
                <a:ea typeface="Montserrat"/>
                <a:cs typeface="Montserrat"/>
                <a:sym typeface="Montserrat"/>
              </a:rPr>
              <a:t>Show Self-Soothing Techniques:</a:t>
            </a:r>
            <a:endParaRPr sz="2000" b="1">
              <a:solidFill>
                <a:schemeClr val="dk1"/>
              </a:solidFill>
              <a:latin typeface="Montserrat"/>
              <a:ea typeface="Montserrat"/>
              <a:cs typeface="Montserrat"/>
              <a:sym typeface="Montserrat"/>
            </a:endParaRPr>
          </a:p>
          <a:p>
            <a:pPr marL="914400" lvl="1" indent="-355600" algn="l" rtl="0">
              <a:spcBef>
                <a:spcPts val="0"/>
              </a:spcBef>
              <a:spcAft>
                <a:spcPts val="0"/>
              </a:spcAft>
              <a:buClr>
                <a:schemeClr val="dk1"/>
              </a:buClr>
              <a:buSzPts val="2000"/>
              <a:buChar char="○"/>
            </a:pPr>
            <a:r>
              <a:rPr lang="en-US" sz="2000">
                <a:solidFill>
                  <a:schemeClr val="dk1"/>
                </a:solidFill>
                <a:latin typeface="Montserrat"/>
                <a:ea typeface="Montserrat"/>
                <a:cs typeface="Montserrat"/>
                <a:sym typeface="Montserrat"/>
              </a:rPr>
              <a:t>What are your best coping skills?</a:t>
            </a:r>
            <a:endParaRPr sz="2000">
              <a:solidFill>
                <a:schemeClr val="dk1"/>
              </a:solidFill>
              <a:latin typeface="Montserrat"/>
              <a:ea typeface="Montserrat"/>
              <a:cs typeface="Montserrat"/>
              <a:sym typeface="Montserrat"/>
            </a:endParaRPr>
          </a:p>
          <a:p>
            <a:pPr marL="914400" lvl="1" indent="-355600" algn="l" rtl="0">
              <a:spcBef>
                <a:spcPts val="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How can you narrate/talk through these skills when you use them?</a:t>
            </a:r>
            <a:endParaRPr sz="20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2300">
              <a:solidFill>
                <a:schemeClr val="dk1"/>
              </a:solidFill>
            </a:endParaRPr>
          </a:p>
          <a:p>
            <a:pPr marL="0" lvl="0" indent="0" algn="l" rtl="0">
              <a:spcBef>
                <a:spcPts val="1200"/>
              </a:spcBef>
              <a:spcAft>
                <a:spcPts val="0"/>
              </a:spcAft>
              <a:buNone/>
            </a:pPr>
            <a:endParaRPr sz="2000" b="1">
              <a:solidFill>
                <a:schemeClr val="dk1"/>
              </a:solidFill>
            </a:endParaRPr>
          </a:p>
        </p:txBody>
      </p:sp>
      <p:pic>
        <p:nvPicPr>
          <p:cNvPr id="463" name="Google Shape;463;p61" descr="Icon&#10;&#10;Description automatically generated"/>
          <p:cNvPicPr preferRelativeResize="0"/>
          <p:nvPr/>
        </p:nvPicPr>
        <p:blipFill>
          <a:blip r:embed="rId4">
            <a:alphaModFix/>
          </a:blip>
          <a:stretch>
            <a:fillRect/>
          </a:stretch>
        </p:blipFill>
        <p:spPr>
          <a:xfrm>
            <a:off x="663250" y="358850"/>
            <a:ext cx="419100" cy="419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68"/>
        <p:cNvGrpSpPr/>
        <p:nvPr/>
      </p:nvGrpSpPr>
      <p:grpSpPr>
        <a:xfrm>
          <a:off x="0" y="0"/>
          <a:ext cx="0" cy="0"/>
          <a:chOff x="0" y="0"/>
          <a:chExt cx="0" cy="0"/>
        </a:xfrm>
      </p:grpSpPr>
      <p:sp>
        <p:nvSpPr>
          <p:cNvPr id="469" name="Google Shape;469;p62"/>
          <p:cNvSpPr txBox="1">
            <a:spLocks noGrp="1"/>
          </p:cNvSpPr>
          <p:nvPr>
            <p:ph type="body" idx="1"/>
          </p:nvPr>
        </p:nvSpPr>
        <p:spPr>
          <a:xfrm>
            <a:off x="833375" y="358375"/>
            <a:ext cx="77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7A9B"/>
                </a:solidFill>
              </a:rPr>
              <a:t>Soothing Emotions</a:t>
            </a:r>
            <a:endParaRPr>
              <a:solidFill>
                <a:srgbClr val="007A9B"/>
              </a:solidFill>
            </a:endParaRPr>
          </a:p>
          <a:p>
            <a:pPr marL="0" lvl="0" indent="0" algn="l" rtl="0">
              <a:spcBef>
                <a:spcPts val="0"/>
              </a:spcBef>
              <a:spcAft>
                <a:spcPts val="0"/>
              </a:spcAft>
              <a:buClr>
                <a:schemeClr val="dk1"/>
              </a:buClr>
              <a:buSzPts val="1100"/>
              <a:buFont typeface="Arial"/>
              <a:buNone/>
            </a:pP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cxnSp>
        <p:nvCxnSpPr>
          <p:cNvPr id="470" name="Google Shape;470;p62"/>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471" name="Google Shape;471;p62"/>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472" name="Google Shape;472;p62"/>
          <p:cNvSpPr txBox="1"/>
          <p:nvPr/>
        </p:nvSpPr>
        <p:spPr>
          <a:xfrm>
            <a:off x="311750" y="1366600"/>
            <a:ext cx="8017500" cy="2921400"/>
          </a:xfrm>
          <a:prstGeom prst="rect">
            <a:avLst/>
          </a:prstGeom>
          <a:noFill/>
          <a:ln>
            <a:noFill/>
          </a:ln>
        </p:spPr>
        <p:txBody>
          <a:bodyPr spcFirstLastPara="1" wrap="square" lIns="91425" tIns="91425" rIns="91425" bIns="91425" anchor="ctr" anchorCtr="0">
            <a:noAutofit/>
          </a:bodyPr>
          <a:lstStyle/>
          <a:p>
            <a:pPr marL="457200" lvl="0" indent="-355600" algn="l" rtl="0">
              <a:spcBef>
                <a:spcPts val="1200"/>
              </a:spcBef>
              <a:spcAft>
                <a:spcPts val="0"/>
              </a:spcAft>
              <a:buClr>
                <a:schemeClr val="dk1"/>
              </a:buClr>
              <a:buSzPts val="2000"/>
              <a:buFont typeface="Montserrat"/>
              <a:buChar char="●"/>
            </a:pPr>
            <a:r>
              <a:rPr lang="en-US" sz="2000" b="1">
                <a:solidFill>
                  <a:schemeClr val="dk1"/>
                </a:solidFill>
                <a:latin typeface="Montserrat"/>
                <a:ea typeface="Montserrat"/>
                <a:cs typeface="Montserrat"/>
                <a:sym typeface="Montserrat"/>
              </a:rPr>
              <a:t>Is your child ready to be soothed?</a:t>
            </a:r>
            <a:endParaRPr sz="2000" b="1">
              <a:solidFill>
                <a:schemeClr val="dk1"/>
              </a:solidFill>
              <a:latin typeface="Montserrat"/>
              <a:ea typeface="Montserrat"/>
              <a:cs typeface="Montserrat"/>
              <a:sym typeface="Montserrat"/>
            </a:endParaRPr>
          </a:p>
          <a:p>
            <a:pPr marL="914400" lvl="1" indent="-355600" algn="l" rtl="0">
              <a:spcBef>
                <a:spcPts val="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Physical soothing</a:t>
            </a:r>
            <a:endParaRPr sz="2000">
              <a:solidFill>
                <a:schemeClr val="dk1"/>
              </a:solidFill>
              <a:latin typeface="Montserrat"/>
              <a:ea typeface="Montserrat"/>
              <a:cs typeface="Montserrat"/>
              <a:sym typeface="Montserrat"/>
            </a:endParaRPr>
          </a:p>
          <a:p>
            <a:pPr marL="914400" lvl="1" indent="-355600" algn="l" rtl="0">
              <a:spcBef>
                <a:spcPts val="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Verbal soothing</a:t>
            </a:r>
            <a:endParaRPr sz="2000">
              <a:solidFill>
                <a:schemeClr val="dk1"/>
              </a:solidFill>
              <a:latin typeface="Montserrat"/>
              <a:ea typeface="Montserrat"/>
              <a:cs typeface="Montserrat"/>
              <a:sym typeface="Montserrat"/>
            </a:endParaRPr>
          </a:p>
          <a:p>
            <a:pPr marL="914400" lvl="1" indent="-355600" algn="l" rtl="0">
              <a:spcBef>
                <a:spcPts val="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Using distraction</a:t>
            </a:r>
            <a:endParaRPr sz="2000">
              <a:solidFill>
                <a:schemeClr val="dk1"/>
              </a:solidFill>
              <a:latin typeface="Montserrat"/>
              <a:ea typeface="Montserrat"/>
              <a:cs typeface="Montserrat"/>
              <a:sym typeface="Montserrat"/>
            </a:endParaRPr>
          </a:p>
          <a:p>
            <a:pPr marL="914400" lvl="0" indent="0" algn="l" rtl="0">
              <a:spcBef>
                <a:spcPts val="1200"/>
              </a:spcBef>
              <a:spcAft>
                <a:spcPts val="0"/>
              </a:spcAft>
              <a:buNone/>
            </a:pPr>
            <a:endParaRPr sz="1800">
              <a:solidFill>
                <a:schemeClr val="dk1"/>
              </a:solidFill>
              <a:latin typeface="Montserrat"/>
              <a:ea typeface="Montserrat"/>
              <a:cs typeface="Montserrat"/>
              <a:sym typeface="Montserrat"/>
            </a:endParaRPr>
          </a:p>
          <a:p>
            <a:pPr marL="457200" lvl="0" indent="-355600" algn="l" rtl="0">
              <a:spcBef>
                <a:spcPts val="120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Give LESS attention to unsafe behavior while gently setting physical limits</a:t>
            </a:r>
            <a:endParaRPr sz="20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2300">
              <a:solidFill>
                <a:schemeClr val="dk1"/>
              </a:solidFill>
            </a:endParaRPr>
          </a:p>
          <a:p>
            <a:pPr marL="0" lvl="0" indent="0" algn="l" rtl="0">
              <a:spcBef>
                <a:spcPts val="0"/>
              </a:spcBef>
              <a:spcAft>
                <a:spcPts val="0"/>
              </a:spcAft>
              <a:buClr>
                <a:schemeClr val="dk1"/>
              </a:buClr>
              <a:buSzPts val="1100"/>
              <a:buFont typeface="Arial"/>
              <a:buNone/>
            </a:pPr>
            <a:r>
              <a:rPr lang="en-US" sz="2300">
                <a:solidFill>
                  <a:schemeClr val="dk1"/>
                </a:solidFill>
              </a:rPr>
              <a:t>See handout 4.3</a:t>
            </a:r>
            <a:endParaRPr sz="2300">
              <a:solidFill>
                <a:schemeClr val="dk1"/>
              </a:solidFill>
            </a:endParaRPr>
          </a:p>
          <a:p>
            <a:pPr marL="0" lvl="0" indent="0" algn="l" rtl="0">
              <a:spcBef>
                <a:spcPts val="1200"/>
              </a:spcBef>
              <a:spcAft>
                <a:spcPts val="0"/>
              </a:spcAft>
              <a:buNone/>
            </a:pPr>
            <a:endParaRPr sz="2000" b="1">
              <a:solidFill>
                <a:schemeClr val="dk1"/>
              </a:solidFill>
            </a:endParaRPr>
          </a:p>
        </p:txBody>
      </p:sp>
      <p:pic>
        <p:nvPicPr>
          <p:cNvPr id="473" name="Google Shape;473;p62" descr="Icon&#10;&#10;Description automatically generated"/>
          <p:cNvPicPr preferRelativeResize="0"/>
          <p:nvPr/>
        </p:nvPicPr>
        <p:blipFill>
          <a:blip r:embed="rId4">
            <a:alphaModFix/>
          </a:blip>
          <a:stretch>
            <a:fillRect/>
          </a:stretch>
        </p:blipFill>
        <p:spPr>
          <a:xfrm>
            <a:off x="376175" y="358375"/>
            <a:ext cx="457200"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42"/>
        <p:cNvGrpSpPr/>
        <p:nvPr/>
      </p:nvGrpSpPr>
      <p:grpSpPr>
        <a:xfrm>
          <a:off x="0" y="0"/>
          <a:ext cx="0" cy="0"/>
          <a:chOff x="0" y="0"/>
          <a:chExt cx="0" cy="0"/>
        </a:xfrm>
      </p:grpSpPr>
      <p:sp>
        <p:nvSpPr>
          <p:cNvPr id="143" name="Google Shape;143;p27"/>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TeleGroup guidelines</a:t>
            </a:r>
            <a:endParaRPr/>
          </a:p>
        </p:txBody>
      </p:sp>
      <p:sp>
        <p:nvSpPr>
          <p:cNvPr id="144" name="Google Shape;144;p27"/>
          <p:cNvSpPr txBox="1">
            <a:spLocks noGrp="1"/>
          </p:cNvSpPr>
          <p:nvPr>
            <p:ph type="body" idx="3"/>
          </p:nvPr>
        </p:nvSpPr>
        <p:spPr>
          <a:xfrm>
            <a:off x="451236" y="1047750"/>
            <a:ext cx="7702164" cy="40386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2000"/>
              <a:buFont typeface="Montserrat"/>
              <a:buChar char="•"/>
            </a:pPr>
            <a:r>
              <a:rPr lang="en-US" sz="2000">
                <a:solidFill>
                  <a:schemeClr val="dk1"/>
                </a:solidFill>
                <a:latin typeface="Montserrat Medium"/>
                <a:ea typeface="Montserrat Medium"/>
                <a:cs typeface="Montserrat Medium"/>
                <a:sym typeface="Montserrat Medium"/>
              </a:rPr>
              <a:t>Please do:</a:t>
            </a:r>
            <a:endParaRPr>
              <a:latin typeface="Montserrat"/>
              <a:ea typeface="Montserrat"/>
              <a:cs typeface="Montserrat"/>
              <a:sym typeface="Montserrat"/>
            </a:endParaRPr>
          </a:p>
          <a:p>
            <a:pPr marL="800100" lvl="1" indent="-342900" algn="l" rtl="0">
              <a:lnSpc>
                <a:spcPct val="200000"/>
              </a:lnSpc>
              <a:spcBef>
                <a:spcPts val="6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Turn on your video! </a:t>
            </a:r>
            <a:endParaRPr>
              <a:latin typeface="Montserrat"/>
              <a:ea typeface="Montserrat"/>
              <a:cs typeface="Montserrat"/>
              <a:sym typeface="Montserrat"/>
            </a:endParaRPr>
          </a:p>
          <a:p>
            <a:pPr marL="800100" lvl="1" indent="-342900" algn="l" rtl="0">
              <a:lnSpc>
                <a:spcPct val="200000"/>
              </a:lnSpc>
              <a:spcBef>
                <a:spcPts val="6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Mute when not talking</a:t>
            </a:r>
            <a:endParaRPr>
              <a:latin typeface="Montserrat"/>
              <a:ea typeface="Montserrat"/>
              <a:cs typeface="Montserrat"/>
              <a:sym typeface="Montserrat"/>
            </a:endParaRPr>
          </a:p>
          <a:p>
            <a:pPr marL="800100" lvl="1" indent="-342900" algn="l" rtl="0">
              <a:lnSpc>
                <a:spcPct val="200000"/>
              </a:lnSpc>
              <a:spcBef>
                <a:spcPts val="6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Prop up device</a:t>
            </a:r>
            <a:endParaRPr>
              <a:latin typeface="Montserrat"/>
              <a:ea typeface="Montserrat"/>
              <a:cs typeface="Montserrat"/>
              <a:sym typeface="Montserrat"/>
            </a:endParaRPr>
          </a:p>
          <a:p>
            <a:pPr marL="800100" lvl="1" indent="-342900" algn="l" rtl="0">
              <a:lnSpc>
                <a:spcPct val="200000"/>
              </a:lnSpc>
              <a:spcBef>
                <a:spcPts val="6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Use the chat, hand raising, and “reaction” emojis anytime</a:t>
            </a:r>
            <a:endParaRPr>
              <a:latin typeface="Montserrat"/>
              <a:ea typeface="Montserrat"/>
              <a:cs typeface="Montserrat"/>
              <a:sym typeface="Montserrat"/>
            </a:endParaRPr>
          </a:p>
          <a:p>
            <a:pPr marL="800100" lvl="1" indent="-342900" algn="l" rtl="0">
              <a:lnSpc>
                <a:spcPct val="200000"/>
              </a:lnSpc>
              <a:spcBef>
                <a:spcPts val="6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Use big nonverbal communication to support each other</a:t>
            </a:r>
            <a:endParaRPr>
              <a:latin typeface="Montserrat"/>
              <a:ea typeface="Montserrat"/>
              <a:cs typeface="Montserrat"/>
              <a:sym typeface="Montserrat"/>
            </a:endParaRPr>
          </a:p>
          <a:p>
            <a:pPr marL="800100" lvl="1" indent="-342900" algn="l" rtl="0">
              <a:lnSpc>
                <a:spcPct val="200000"/>
              </a:lnSpc>
              <a:spcBef>
                <a:spcPts val="6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Try to remain in one place</a:t>
            </a:r>
            <a:endParaRPr>
              <a:latin typeface="Montserrat"/>
              <a:ea typeface="Montserrat"/>
              <a:cs typeface="Montserrat"/>
              <a:sym typeface="Montserrat"/>
            </a:endParaRPr>
          </a:p>
          <a:p>
            <a:pPr marL="285750" lvl="0" indent="-196850" algn="l" rtl="0">
              <a:lnSpc>
                <a:spcPct val="100000"/>
              </a:lnSpc>
              <a:spcBef>
                <a:spcPts val="1800"/>
              </a:spcBef>
              <a:spcAft>
                <a:spcPts val="0"/>
              </a:spcAft>
              <a:buClr>
                <a:srgbClr val="DADAD6"/>
              </a:buClr>
              <a:buSzPts val="1400"/>
              <a:buFont typeface="Arial"/>
              <a:buNone/>
            </a:pPr>
            <a:endParaRPr>
              <a:solidFill>
                <a:schemeClr val="dk1"/>
              </a:solidFill>
            </a:endParaRPr>
          </a:p>
        </p:txBody>
      </p:sp>
      <p:cxnSp>
        <p:nvCxnSpPr>
          <p:cNvPr id="145" name="Google Shape;145;p27"/>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146" name="Google Shape;146;p27"/>
          <p:cNvPicPr preferRelativeResize="0"/>
          <p:nvPr/>
        </p:nvPicPr>
        <p:blipFill rotWithShape="1">
          <a:blip r:embed="rId3">
            <a:alphaModFix/>
          </a:blip>
          <a:srcRect t="-8333"/>
          <a:stretch/>
        </p:blipFill>
        <p:spPr>
          <a:xfrm>
            <a:off x="8329246" y="142951"/>
            <a:ext cx="586154" cy="635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78"/>
        <p:cNvGrpSpPr/>
        <p:nvPr/>
      </p:nvGrpSpPr>
      <p:grpSpPr>
        <a:xfrm>
          <a:off x="0" y="0"/>
          <a:ext cx="0" cy="0"/>
          <a:chOff x="0" y="0"/>
          <a:chExt cx="0" cy="0"/>
        </a:xfrm>
      </p:grpSpPr>
      <p:sp>
        <p:nvSpPr>
          <p:cNvPr id="479" name="Google Shape;479;p63"/>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Home Practice</a:t>
            </a:r>
            <a:endParaRPr/>
          </a:p>
        </p:txBody>
      </p:sp>
      <p:cxnSp>
        <p:nvCxnSpPr>
          <p:cNvPr id="480" name="Google Shape;480;p63"/>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481" name="Google Shape;481;p63"/>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482" name="Google Shape;482;p63"/>
          <p:cNvSpPr txBox="1"/>
          <p:nvPr/>
        </p:nvSpPr>
        <p:spPr>
          <a:xfrm>
            <a:off x="311700" y="1152475"/>
            <a:ext cx="5997600" cy="2427000"/>
          </a:xfrm>
          <a:prstGeom prst="rect">
            <a:avLst/>
          </a:prstGeom>
          <a:noFill/>
          <a:ln>
            <a:noFill/>
          </a:ln>
        </p:spPr>
        <p:txBody>
          <a:bodyPr spcFirstLastPara="1" wrap="square" lIns="91425" tIns="91425" rIns="91425" bIns="91425" anchor="ctr" anchorCtr="0">
            <a:noAutofit/>
          </a:bodyPr>
          <a:lstStyle/>
          <a:p>
            <a:pPr marL="457200" lvl="0" indent="-330200" algn="l" rtl="0">
              <a:lnSpc>
                <a:spcPct val="200000"/>
              </a:lnSpc>
              <a:spcBef>
                <a:spcPts val="0"/>
              </a:spcBef>
              <a:spcAft>
                <a:spcPts val="0"/>
              </a:spcAft>
              <a:buSzPts val="1600"/>
              <a:buFont typeface="Montserrat"/>
              <a:buChar char="●"/>
            </a:pPr>
            <a:r>
              <a:rPr lang="en-US" sz="1600">
                <a:latin typeface="Montserrat"/>
                <a:ea typeface="Montserrat"/>
                <a:cs typeface="Montserrat"/>
                <a:sym typeface="Montserrat"/>
              </a:rPr>
              <a:t>Continue Practicing Serve and Return</a:t>
            </a:r>
            <a:endParaRPr sz="1600">
              <a:latin typeface="Montserrat"/>
              <a:ea typeface="Montserrat"/>
              <a:cs typeface="Montserrat"/>
              <a:sym typeface="Montserrat"/>
            </a:endParaRPr>
          </a:p>
          <a:p>
            <a:pPr marL="457200" lvl="0" indent="-330200" algn="l" rtl="0">
              <a:lnSpc>
                <a:spcPct val="200000"/>
              </a:lnSpc>
              <a:spcBef>
                <a:spcPts val="0"/>
              </a:spcBef>
              <a:spcAft>
                <a:spcPts val="0"/>
              </a:spcAft>
              <a:buSzPts val="1600"/>
              <a:buFont typeface="Montserrat"/>
              <a:buChar char="●"/>
            </a:pPr>
            <a:r>
              <a:rPr lang="en-US" sz="1600">
                <a:latin typeface="Montserrat"/>
                <a:ea typeface="Montserrat"/>
                <a:cs typeface="Montserrat"/>
                <a:sym typeface="Montserrat"/>
              </a:rPr>
              <a:t>Schedule Special Time</a:t>
            </a:r>
            <a:endParaRPr sz="1600">
              <a:latin typeface="Montserrat"/>
              <a:ea typeface="Montserrat"/>
              <a:cs typeface="Montserrat"/>
              <a:sym typeface="Montserrat"/>
            </a:endParaRPr>
          </a:p>
          <a:p>
            <a:pPr marL="457200" lvl="0" indent="-330200" algn="l" rtl="0">
              <a:lnSpc>
                <a:spcPct val="200000"/>
              </a:lnSpc>
              <a:spcBef>
                <a:spcPts val="0"/>
              </a:spcBef>
              <a:spcAft>
                <a:spcPts val="0"/>
              </a:spcAft>
              <a:buSzPts val="1600"/>
              <a:buFont typeface="Montserrat"/>
              <a:buChar char="●"/>
            </a:pPr>
            <a:r>
              <a:rPr lang="en-US" sz="1600">
                <a:latin typeface="Montserrat"/>
                <a:ea typeface="Montserrat"/>
                <a:cs typeface="Montserrat"/>
                <a:sym typeface="Montserrat"/>
              </a:rPr>
              <a:t>Label your and your child’s feelings</a:t>
            </a:r>
            <a:endParaRPr sz="1600">
              <a:latin typeface="Montserrat"/>
              <a:ea typeface="Montserrat"/>
              <a:cs typeface="Montserrat"/>
              <a:sym typeface="Montserrat"/>
            </a:endParaRPr>
          </a:p>
          <a:p>
            <a:pPr marL="457200" lvl="0" indent="-330200" algn="l" rtl="0">
              <a:lnSpc>
                <a:spcPct val="200000"/>
              </a:lnSpc>
              <a:spcBef>
                <a:spcPts val="0"/>
              </a:spcBef>
              <a:spcAft>
                <a:spcPts val="0"/>
              </a:spcAft>
              <a:buSzPts val="1600"/>
              <a:buFont typeface="Montserrat"/>
              <a:buChar char="●"/>
            </a:pPr>
            <a:r>
              <a:rPr lang="en-US" sz="1600">
                <a:latin typeface="Montserrat"/>
                <a:ea typeface="Montserrat"/>
                <a:cs typeface="Montserrat"/>
                <a:sym typeface="Montserrat"/>
              </a:rPr>
              <a:t>Which coping skills do you want to model?</a:t>
            </a:r>
            <a:endParaRPr sz="16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4"/>
          <p:cNvSpPr txBox="1">
            <a:spLocks noGrp="1"/>
          </p:cNvSpPr>
          <p:nvPr>
            <p:ph type="body" idx="1"/>
          </p:nvPr>
        </p:nvSpPr>
        <p:spPr>
          <a:xfrm>
            <a:off x="-557600" y="2968150"/>
            <a:ext cx="7368000" cy="712500"/>
          </a:xfrm>
          <a:prstGeom prst="rect">
            <a:avLst/>
          </a:prstGeom>
          <a:noFill/>
          <a:ln>
            <a:noFill/>
          </a:ln>
        </p:spPr>
        <p:txBody>
          <a:bodyPr spcFirstLastPara="1" wrap="square" lIns="91425" tIns="45700" rIns="91425" bIns="45700" anchor="t" anchorCtr="0">
            <a:noAutofit/>
          </a:bodyPr>
          <a:lstStyle/>
          <a:p>
            <a:pPr marL="2286000" lvl="0" indent="457200" algn="ctr" rtl="0">
              <a:lnSpc>
                <a:spcPct val="90000"/>
              </a:lnSpc>
              <a:spcBef>
                <a:spcPts val="0"/>
              </a:spcBef>
              <a:spcAft>
                <a:spcPts val="0"/>
              </a:spcAft>
              <a:buClr>
                <a:schemeClr val="lt1"/>
              </a:buClr>
              <a:buSzPts val="2800"/>
              <a:buNone/>
            </a:pPr>
            <a:r>
              <a:rPr lang="en-US"/>
              <a:t>Week 4</a:t>
            </a:r>
            <a:endParaRPr/>
          </a:p>
          <a:p>
            <a:pPr marL="2286000" lvl="0" indent="457200" algn="ctr" rtl="0">
              <a:lnSpc>
                <a:spcPct val="90000"/>
              </a:lnSpc>
              <a:spcBef>
                <a:spcPts val="0"/>
              </a:spcBef>
              <a:spcAft>
                <a:spcPts val="0"/>
              </a:spcAft>
              <a:buClr>
                <a:schemeClr val="lt1"/>
              </a:buClr>
              <a:buSzPts val="2800"/>
              <a:buNone/>
            </a:pPr>
            <a:endParaRPr/>
          </a:p>
          <a:p>
            <a:pPr marL="2286000" lvl="0" indent="457200" algn="ctr" rtl="0">
              <a:lnSpc>
                <a:spcPct val="90000"/>
              </a:lnSpc>
              <a:spcBef>
                <a:spcPts val="0"/>
              </a:spcBef>
              <a:spcAft>
                <a:spcPts val="0"/>
              </a:spcAft>
              <a:buClr>
                <a:schemeClr val="lt1"/>
              </a:buClr>
              <a:buSzPts val="2800"/>
              <a:buNone/>
            </a:pPr>
            <a:r>
              <a:rPr lang="en-US"/>
              <a:t>Detour: Tantrums!</a:t>
            </a:r>
            <a:endParaRPr/>
          </a:p>
          <a:p>
            <a:pPr marL="0" lvl="0" indent="0" algn="ctr" rtl="0">
              <a:lnSpc>
                <a:spcPct val="90000"/>
              </a:lnSpc>
              <a:spcBef>
                <a:spcPts val="0"/>
              </a:spcBef>
              <a:spcAft>
                <a:spcPts val="0"/>
              </a:spcAft>
              <a:buClr>
                <a:schemeClr val="lt1"/>
              </a:buClr>
              <a:buSzPts val="2800"/>
              <a:buNone/>
            </a:pPr>
            <a:endParaRPr/>
          </a:p>
          <a:p>
            <a:pPr marL="0" lvl="0" indent="0" algn="ctr" rtl="0">
              <a:lnSpc>
                <a:spcPct val="90000"/>
              </a:lnSpc>
              <a:spcBef>
                <a:spcPts val="0"/>
              </a:spcBef>
              <a:spcAft>
                <a:spcPts val="0"/>
              </a:spcAft>
              <a:buClr>
                <a:schemeClr val="lt1"/>
              </a:buClr>
              <a:buSzPts val="2800"/>
              <a:buNone/>
            </a:pPr>
            <a:endParaRPr/>
          </a:p>
        </p:txBody>
      </p:sp>
      <p:pic>
        <p:nvPicPr>
          <p:cNvPr id="488" name="Google Shape;488;p64" descr="File:Crying-girl.jpg - Wikipedia"/>
          <p:cNvPicPr preferRelativeResize="0"/>
          <p:nvPr/>
        </p:nvPicPr>
        <p:blipFill>
          <a:blip r:embed="rId3">
            <a:alphaModFix/>
          </a:blip>
          <a:stretch>
            <a:fillRect/>
          </a:stretch>
        </p:blipFill>
        <p:spPr>
          <a:xfrm>
            <a:off x="3102225" y="726450"/>
            <a:ext cx="2663734" cy="19978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93"/>
        <p:cNvGrpSpPr/>
        <p:nvPr/>
      </p:nvGrpSpPr>
      <p:grpSpPr>
        <a:xfrm>
          <a:off x="0" y="0"/>
          <a:ext cx="0" cy="0"/>
          <a:chOff x="0" y="0"/>
          <a:chExt cx="0" cy="0"/>
        </a:xfrm>
      </p:grpSpPr>
      <p:sp>
        <p:nvSpPr>
          <p:cNvPr id="494" name="Google Shape;494;p65"/>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Welcome back!</a:t>
            </a:r>
            <a:endParaRPr/>
          </a:p>
        </p:txBody>
      </p:sp>
      <p:sp>
        <p:nvSpPr>
          <p:cNvPr id="495" name="Google Shape;495;p65"/>
          <p:cNvSpPr txBox="1">
            <a:spLocks noGrp="1"/>
          </p:cNvSpPr>
          <p:nvPr>
            <p:ph type="body" idx="3"/>
          </p:nvPr>
        </p:nvSpPr>
        <p:spPr>
          <a:xfrm>
            <a:off x="451236" y="1047750"/>
            <a:ext cx="7702164" cy="403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sz="2000">
                <a:solidFill>
                  <a:schemeClr val="dk1"/>
                </a:solidFill>
                <a:latin typeface="Montserrat"/>
                <a:ea typeface="Montserrat"/>
                <a:cs typeface="Montserrat"/>
                <a:sym typeface="Montserrat"/>
              </a:rPr>
              <a:t>Home Practice Review:</a:t>
            </a:r>
            <a:endParaRPr>
              <a:latin typeface="Montserrat"/>
              <a:ea typeface="Montserrat"/>
              <a:cs typeface="Montserrat"/>
              <a:sym typeface="Montserrat"/>
            </a:endParaRPr>
          </a:p>
          <a:p>
            <a:pPr marL="285750" lvl="0" indent="-298450" algn="l" rtl="0">
              <a:lnSpc>
                <a:spcPct val="100000"/>
              </a:lnSpc>
              <a:spcBef>
                <a:spcPts val="6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Special Time</a:t>
            </a:r>
            <a:endParaRPr sz="1800">
              <a:solidFill>
                <a:schemeClr val="dk1"/>
              </a:solidFill>
              <a:latin typeface="Montserrat"/>
              <a:ea typeface="Montserrat"/>
              <a:cs typeface="Montserrat"/>
              <a:sym typeface="Montserrat"/>
            </a:endParaRPr>
          </a:p>
          <a:p>
            <a:pPr marL="285750" lvl="0" indent="-298450" algn="l" rtl="0">
              <a:lnSpc>
                <a:spcPct val="100000"/>
              </a:lnSpc>
              <a:spcBef>
                <a:spcPts val="6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Naming emotions</a:t>
            </a:r>
            <a:endParaRPr sz="1800">
              <a:solidFill>
                <a:schemeClr val="dk1"/>
              </a:solidFill>
              <a:latin typeface="Montserrat"/>
              <a:ea typeface="Montserrat"/>
              <a:cs typeface="Montserrat"/>
              <a:sym typeface="Montserrat"/>
            </a:endParaRPr>
          </a:p>
          <a:p>
            <a:pPr marL="285750" lvl="0" indent="-298450" algn="l" rtl="0">
              <a:lnSpc>
                <a:spcPct val="100000"/>
              </a:lnSpc>
              <a:spcBef>
                <a:spcPts val="6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Self-soothing skills</a:t>
            </a:r>
            <a:endParaRPr sz="1800">
              <a:solidFill>
                <a:schemeClr val="dk1"/>
              </a:solidFill>
              <a:latin typeface="Montserrat"/>
              <a:ea typeface="Montserrat"/>
              <a:cs typeface="Montserrat"/>
              <a:sym typeface="Montserrat"/>
            </a:endParaRPr>
          </a:p>
          <a:p>
            <a:pPr marL="285750" lvl="0" indent="-196850" algn="l" rtl="0">
              <a:lnSpc>
                <a:spcPct val="100000"/>
              </a:lnSpc>
              <a:spcBef>
                <a:spcPts val="1800"/>
              </a:spcBef>
              <a:spcAft>
                <a:spcPts val="0"/>
              </a:spcAft>
              <a:buClr>
                <a:srgbClr val="DADAD6"/>
              </a:buClr>
              <a:buSzPts val="1400"/>
              <a:buFont typeface="Arial"/>
              <a:buNone/>
            </a:pPr>
            <a:endParaRPr>
              <a:solidFill>
                <a:schemeClr val="dk1"/>
              </a:solidFill>
              <a:latin typeface="Montserrat"/>
              <a:ea typeface="Montserrat"/>
              <a:cs typeface="Montserrat"/>
              <a:sym typeface="Montserrat"/>
            </a:endParaRPr>
          </a:p>
          <a:p>
            <a:pPr marL="285750" lvl="0" indent="-196850" algn="l" rtl="0">
              <a:lnSpc>
                <a:spcPct val="100000"/>
              </a:lnSpc>
              <a:spcBef>
                <a:spcPts val="1200"/>
              </a:spcBef>
              <a:spcAft>
                <a:spcPts val="0"/>
              </a:spcAft>
              <a:buClr>
                <a:srgbClr val="DADAD6"/>
              </a:buClr>
              <a:buSzPts val="1400"/>
              <a:buFont typeface="Arial"/>
              <a:buNone/>
            </a:pPr>
            <a:endParaRPr>
              <a:solidFill>
                <a:schemeClr val="dk1"/>
              </a:solidFill>
              <a:latin typeface="Montserrat"/>
              <a:ea typeface="Montserrat"/>
              <a:cs typeface="Montserrat"/>
              <a:sym typeface="Montserrat"/>
            </a:endParaRPr>
          </a:p>
          <a:p>
            <a:pPr marL="285750" lvl="0" indent="-196850" algn="l" rtl="0">
              <a:lnSpc>
                <a:spcPct val="100000"/>
              </a:lnSpc>
              <a:spcBef>
                <a:spcPts val="1200"/>
              </a:spcBef>
              <a:spcAft>
                <a:spcPts val="0"/>
              </a:spcAft>
              <a:buClr>
                <a:srgbClr val="DADAD6"/>
              </a:buClr>
              <a:buSzPts val="1400"/>
              <a:buFont typeface="Arial"/>
              <a:buNone/>
            </a:pPr>
            <a:endParaRPr>
              <a:solidFill>
                <a:schemeClr val="dk1"/>
              </a:solidFill>
              <a:latin typeface="Montserrat"/>
              <a:ea typeface="Montserrat"/>
              <a:cs typeface="Montserrat"/>
              <a:sym typeface="Montserrat"/>
            </a:endParaRPr>
          </a:p>
        </p:txBody>
      </p:sp>
      <p:cxnSp>
        <p:nvCxnSpPr>
          <p:cNvPr id="496" name="Google Shape;496;p65"/>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497" name="Google Shape;497;p65"/>
          <p:cNvPicPr preferRelativeResize="0"/>
          <p:nvPr/>
        </p:nvPicPr>
        <p:blipFill rotWithShape="1">
          <a:blip r:embed="rId3">
            <a:alphaModFix/>
          </a:blip>
          <a:srcRect t="-8333"/>
          <a:stretch/>
        </p:blipFill>
        <p:spPr>
          <a:xfrm>
            <a:off x="8329246" y="142951"/>
            <a:ext cx="586154" cy="635000"/>
          </a:xfrm>
          <a:prstGeom prst="rect">
            <a:avLst/>
          </a:prstGeom>
          <a:noFill/>
          <a:ln>
            <a:noFill/>
          </a:ln>
        </p:spPr>
      </p:pic>
      <p:sp>
        <p:nvSpPr>
          <p:cNvPr id="498" name="Google Shape;498;p65"/>
          <p:cNvSpPr/>
          <p:nvPr/>
        </p:nvSpPr>
        <p:spPr>
          <a:xfrm>
            <a:off x="5907087" y="1127523"/>
            <a:ext cx="2750033" cy="2654743"/>
          </a:xfrm>
          <a:prstGeom prst="irregularSeal1">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Montserrat Medium"/>
                <a:ea typeface="Montserrat Medium"/>
                <a:cs typeface="Montserrat Medium"/>
                <a:sym typeface="Montserrat Medium"/>
              </a:rPr>
              <a:t>Observations?</a:t>
            </a:r>
            <a:endParaRPr/>
          </a:p>
          <a:p>
            <a:pPr marL="0" marR="0" lvl="0" indent="0" algn="ctr" rtl="0">
              <a:spcBef>
                <a:spcPts val="0"/>
              </a:spcBef>
              <a:spcAft>
                <a:spcPts val="0"/>
              </a:spcAft>
              <a:buNone/>
            </a:pPr>
            <a:r>
              <a:rPr lang="en-US" sz="1400">
                <a:solidFill>
                  <a:schemeClr val="lt1"/>
                </a:solidFill>
                <a:latin typeface="Montserrat Medium"/>
                <a:ea typeface="Montserrat Medium"/>
                <a:cs typeface="Montserrat Medium"/>
                <a:sym typeface="Montserrat Medium"/>
              </a:rPr>
              <a:t>Insight?</a:t>
            </a:r>
            <a:br>
              <a:rPr lang="en-US" sz="1400">
                <a:solidFill>
                  <a:schemeClr val="lt1"/>
                </a:solidFill>
                <a:latin typeface="Montserrat Medium"/>
                <a:ea typeface="Montserrat Medium"/>
                <a:cs typeface="Montserrat Medium"/>
                <a:sym typeface="Montserrat Medium"/>
              </a:rPr>
            </a:br>
            <a:r>
              <a:rPr lang="en-US" sz="1400">
                <a:solidFill>
                  <a:schemeClr val="lt1"/>
                </a:solidFill>
                <a:latin typeface="Montserrat Medium"/>
                <a:ea typeface="Montserrat Medium"/>
                <a:cs typeface="Montserrat Medium"/>
                <a:sym typeface="Montserrat Medium"/>
              </a:rPr>
              <a:t>Questions?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03"/>
        <p:cNvGrpSpPr/>
        <p:nvPr/>
      </p:nvGrpSpPr>
      <p:grpSpPr>
        <a:xfrm>
          <a:off x="0" y="0"/>
          <a:ext cx="0" cy="0"/>
          <a:chOff x="0" y="0"/>
          <a:chExt cx="0" cy="0"/>
        </a:xfrm>
      </p:grpSpPr>
      <p:sp>
        <p:nvSpPr>
          <p:cNvPr id="504" name="Google Shape;504;p66"/>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Detour: Tantrums!</a:t>
            </a:r>
            <a:endParaRPr/>
          </a:p>
        </p:txBody>
      </p:sp>
      <p:sp>
        <p:nvSpPr>
          <p:cNvPr id="505" name="Google Shape;505;p66"/>
          <p:cNvSpPr txBox="1">
            <a:spLocks noGrp="1"/>
          </p:cNvSpPr>
          <p:nvPr>
            <p:ph type="body" idx="3"/>
          </p:nvPr>
        </p:nvSpPr>
        <p:spPr>
          <a:xfrm>
            <a:off x="451236" y="1047750"/>
            <a:ext cx="7625964" cy="40386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r>
              <a:rPr lang="en-US" sz="1800" b="1">
                <a:solidFill>
                  <a:schemeClr val="dk1"/>
                </a:solidFill>
                <a:latin typeface="Montserrat"/>
                <a:ea typeface="Montserrat"/>
                <a:cs typeface="Montserrat"/>
                <a:sym typeface="Montserrat"/>
              </a:rPr>
              <a:t>Tantrums Are…</a:t>
            </a:r>
            <a:endParaRPr sz="1800" b="1">
              <a:solidFill>
                <a:schemeClr val="dk1"/>
              </a:solidFill>
              <a:latin typeface="Montserrat"/>
              <a:ea typeface="Montserrat"/>
              <a:cs typeface="Montserrat"/>
              <a:sym typeface="Montserrat"/>
            </a:endParaRPr>
          </a:p>
          <a:p>
            <a:pPr marL="457200" lvl="0" indent="-342900" algn="l" rtl="0">
              <a:spcBef>
                <a:spcPts val="12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Frustrating, disruptive, embarrassing, annoying... and 100% expected!</a:t>
            </a:r>
            <a:endParaRPr sz="1800">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A normal type of early childhood communication</a:t>
            </a:r>
            <a:endParaRPr sz="1800">
              <a:solidFill>
                <a:schemeClr val="dk1"/>
              </a:solidFill>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US" sz="1800" b="1">
                <a:solidFill>
                  <a:schemeClr val="dk1"/>
                </a:solidFill>
                <a:latin typeface="Montserrat"/>
                <a:ea typeface="Montserrat"/>
                <a:cs typeface="Montserrat"/>
                <a:sym typeface="Montserrat"/>
              </a:rPr>
              <a:t>Goal:</a:t>
            </a:r>
            <a:endParaRPr sz="1800" b="1">
              <a:solidFill>
                <a:schemeClr val="dk1"/>
              </a:solidFill>
              <a:latin typeface="Montserrat"/>
              <a:ea typeface="Montserrat"/>
              <a:cs typeface="Montserrat"/>
              <a:sym typeface="Montserrat"/>
            </a:endParaRPr>
          </a:p>
          <a:p>
            <a:pPr marL="457200" lvl="0" indent="-342900" algn="l" rtl="0">
              <a:spcBef>
                <a:spcPts val="12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Predict and avoid tantrums when possible</a:t>
            </a:r>
            <a:endParaRPr sz="1800">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Respond to tantrums calmly and consistently</a:t>
            </a:r>
            <a:endParaRPr sz="1800">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Don’t make it </a:t>
            </a:r>
            <a:r>
              <a:rPr lang="en-US" sz="1800" i="1">
                <a:solidFill>
                  <a:schemeClr val="dk1"/>
                </a:solidFill>
                <a:latin typeface="Montserrat"/>
                <a:ea typeface="Montserrat"/>
                <a:cs typeface="Montserrat"/>
                <a:sym typeface="Montserrat"/>
              </a:rPr>
              <a:t>worse!</a:t>
            </a:r>
            <a:endParaRPr sz="1800" i="1">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US" sz="1800" i="1">
                <a:solidFill>
                  <a:schemeClr val="dk1"/>
                </a:solidFill>
                <a:latin typeface="Montserrat"/>
                <a:ea typeface="Montserrat"/>
                <a:cs typeface="Montserrat"/>
                <a:sym typeface="Montserrat"/>
              </a:rPr>
              <a:t>Model that feelings are ok and you and your child can handle them</a:t>
            </a:r>
            <a:endParaRPr sz="1800" i="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2100">
              <a:solidFill>
                <a:schemeClr val="dk1"/>
              </a:solidFill>
              <a:latin typeface="Montserrat"/>
              <a:ea typeface="Montserrat"/>
              <a:cs typeface="Montserrat"/>
              <a:sym typeface="Montserrat"/>
            </a:endParaRPr>
          </a:p>
          <a:p>
            <a:pPr marL="457200" lvl="1" indent="0" algn="l" rtl="0">
              <a:lnSpc>
                <a:spcPct val="133333"/>
              </a:lnSpc>
              <a:spcBef>
                <a:spcPts val="1200"/>
              </a:spcBef>
              <a:spcAft>
                <a:spcPts val="0"/>
              </a:spcAft>
              <a:buClr>
                <a:schemeClr val="dk1"/>
              </a:buClr>
              <a:buSzPts val="2400"/>
              <a:buNone/>
            </a:pPr>
            <a:endParaRPr sz="2700">
              <a:latin typeface="Montserrat"/>
              <a:ea typeface="Montserrat"/>
              <a:cs typeface="Montserrat"/>
              <a:sym typeface="Montserrat"/>
            </a:endParaRPr>
          </a:p>
        </p:txBody>
      </p:sp>
      <p:cxnSp>
        <p:nvCxnSpPr>
          <p:cNvPr id="506" name="Google Shape;506;p66"/>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507" name="Google Shape;507;p66"/>
          <p:cNvPicPr preferRelativeResize="0"/>
          <p:nvPr/>
        </p:nvPicPr>
        <p:blipFill rotWithShape="1">
          <a:blip r:embed="rId3">
            <a:alphaModFix/>
          </a:blip>
          <a:srcRect t="-8333"/>
          <a:stretch/>
        </p:blipFill>
        <p:spPr>
          <a:xfrm>
            <a:off x="8329246" y="142951"/>
            <a:ext cx="586154" cy="635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12"/>
        <p:cNvGrpSpPr/>
        <p:nvPr/>
      </p:nvGrpSpPr>
      <p:grpSpPr>
        <a:xfrm>
          <a:off x="0" y="0"/>
          <a:ext cx="0" cy="0"/>
          <a:chOff x="0" y="0"/>
          <a:chExt cx="0" cy="0"/>
        </a:xfrm>
      </p:grpSpPr>
      <p:sp>
        <p:nvSpPr>
          <p:cNvPr id="513" name="Google Shape;513;p67"/>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7A9B"/>
                </a:solidFill>
              </a:rPr>
              <a:t>Action Steps for Handling Tantrums</a:t>
            </a:r>
            <a:endParaRPr>
              <a:solidFill>
                <a:srgbClr val="007A9B"/>
              </a:solidFill>
            </a:endParaRPr>
          </a:p>
          <a:p>
            <a:pPr marL="0" lvl="0" indent="0" algn="l" rtl="0">
              <a:spcBef>
                <a:spcPts val="0"/>
              </a:spcBef>
              <a:spcAft>
                <a:spcPts val="0"/>
              </a:spcAft>
              <a:buClr>
                <a:schemeClr val="dk1"/>
              </a:buClr>
              <a:buSzPts val="1100"/>
              <a:buFont typeface="Arial"/>
              <a:buNone/>
            </a:pP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cxnSp>
        <p:nvCxnSpPr>
          <p:cNvPr id="514" name="Google Shape;514;p67"/>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515" name="Google Shape;515;p67"/>
          <p:cNvPicPr preferRelativeResize="0"/>
          <p:nvPr/>
        </p:nvPicPr>
        <p:blipFill rotWithShape="1">
          <a:blip r:embed="rId3">
            <a:alphaModFix/>
          </a:blip>
          <a:srcRect t="-8330"/>
          <a:stretch/>
        </p:blipFill>
        <p:spPr>
          <a:xfrm>
            <a:off x="8329246" y="142951"/>
            <a:ext cx="586154" cy="635000"/>
          </a:xfrm>
          <a:prstGeom prst="rect">
            <a:avLst/>
          </a:prstGeom>
          <a:noFill/>
          <a:ln>
            <a:noFill/>
          </a:ln>
        </p:spPr>
      </p:pic>
      <p:pic>
        <p:nvPicPr>
          <p:cNvPr id="516" name="Google Shape;516;p67" descr="Icon&#10;&#10;Description automatically generated"/>
          <p:cNvPicPr preferRelativeResize="0"/>
          <p:nvPr/>
        </p:nvPicPr>
        <p:blipFill>
          <a:blip r:embed="rId4">
            <a:alphaModFix/>
          </a:blip>
          <a:stretch>
            <a:fillRect/>
          </a:stretch>
        </p:blipFill>
        <p:spPr>
          <a:xfrm>
            <a:off x="1357075" y="1532850"/>
            <a:ext cx="295275" cy="295275"/>
          </a:xfrm>
          <a:prstGeom prst="rect">
            <a:avLst/>
          </a:prstGeom>
          <a:noFill/>
          <a:ln>
            <a:noFill/>
          </a:ln>
        </p:spPr>
      </p:pic>
      <p:pic>
        <p:nvPicPr>
          <p:cNvPr id="517" name="Google Shape;517;p67" descr="Icon&#10;&#10;Description automatically generated"/>
          <p:cNvPicPr preferRelativeResize="0"/>
          <p:nvPr/>
        </p:nvPicPr>
        <p:blipFill>
          <a:blip r:embed="rId5">
            <a:alphaModFix/>
          </a:blip>
          <a:stretch>
            <a:fillRect/>
          </a:stretch>
        </p:blipFill>
        <p:spPr>
          <a:xfrm>
            <a:off x="1357075" y="2672025"/>
            <a:ext cx="295275" cy="295275"/>
          </a:xfrm>
          <a:prstGeom prst="rect">
            <a:avLst/>
          </a:prstGeom>
          <a:noFill/>
          <a:ln>
            <a:noFill/>
          </a:ln>
        </p:spPr>
      </p:pic>
      <p:pic>
        <p:nvPicPr>
          <p:cNvPr id="518" name="Google Shape;518;p67" descr="Icon&#10;&#10;Description automatically generated"/>
          <p:cNvPicPr preferRelativeResize="0"/>
          <p:nvPr/>
        </p:nvPicPr>
        <p:blipFill>
          <a:blip r:embed="rId6">
            <a:alphaModFix/>
          </a:blip>
          <a:stretch>
            <a:fillRect/>
          </a:stretch>
        </p:blipFill>
        <p:spPr>
          <a:xfrm>
            <a:off x="1357075" y="3565800"/>
            <a:ext cx="295275" cy="295275"/>
          </a:xfrm>
          <a:prstGeom prst="rect">
            <a:avLst/>
          </a:prstGeom>
          <a:noFill/>
          <a:ln>
            <a:noFill/>
          </a:ln>
        </p:spPr>
      </p:pic>
      <p:graphicFrame>
        <p:nvGraphicFramePr>
          <p:cNvPr id="519" name="Google Shape;519;p67"/>
          <p:cNvGraphicFramePr/>
          <p:nvPr/>
        </p:nvGraphicFramePr>
        <p:xfrm>
          <a:off x="1733575" y="1417425"/>
          <a:ext cx="3000000" cy="3000000"/>
        </p:xfrm>
        <a:graphic>
          <a:graphicData uri="http://schemas.openxmlformats.org/drawingml/2006/table">
            <a:tbl>
              <a:tblPr bandRow="1" bandCol="1">
                <a:noFill/>
                <a:tableStyleId>{20C3809C-D359-4999-A16C-93A575AAB27A}</a:tableStyleId>
              </a:tblPr>
              <a:tblGrid>
                <a:gridCol w="292417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038225">
                <a:tc>
                  <a:txBody>
                    <a:bodyPr/>
                    <a:lstStyle/>
                    <a:p>
                      <a:pPr marL="114300" lvl="0" indent="0" algn="l" rtl="0">
                        <a:spcBef>
                          <a:spcPts val="0"/>
                        </a:spcBef>
                        <a:spcAft>
                          <a:spcPts val="0"/>
                        </a:spcAft>
                        <a:buNone/>
                      </a:pPr>
                      <a:endParaRPr sz="600">
                        <a:solidFill>
                          <a:srgbClr val="333333"/>
                        </a:solidFill>
                        <a:latin typeface="Montserrat SemiBold"/>
                        <a:ea typeface="Montserrat SemiBold"/>
                        <a:cs typeface="Montserrat SemiBold"/>
                        <a:sym typeface="Montserrat SemiBold"/>
                      </a:endParaRPr>
                    </a:p>
                    <a:p>
                      <a:pPr marL="114300" lvl="0" indent="0" algn="l" rtl="0">
                        <a:spcBef>
                          <a:spcPts val="0"/>
                        </a:spcBef>
                        <a:spcAft>
                          <a:spcPts val="0"/>
                        </a:spcAft>
                        <a:buNone/>
                      </a:pPr>
                      <a:r>
                        <a:rPr lang="en-US" sz="1300" u="sng">
                          <a:solidFill>
                            <a:srgbClr val="1155CC"/>
                          </a:solidFill>
                          <a:latin typeface="Montserrat SemiBold"/>
                          <a:ea typeface="Montserrat SemiBold"/>
                          <a:cs typeface="Montserrat SemiBold"/>
                          <a:sym typeface="Montserrat SemiBold"/>
                          <a:hlinkClick r:id="rId7">
                            <a:extLst>
                              <a:ext uri="{A12FA001-AC4F-418D-AE19-62706E023703}">
                                <ahyp:hlinkClr xmlns:ahyp="http://schemas.microsoft.com/office/drawing/2018/hyperlinkcolor" val="tx"/>
                              </a:ext>
                            </a:extLst>
                          </a:hlinkClick>
                        </a:rPr>
                        <a:t>Plan for tantrums</a:t>
                      </a:r>
                      <a:endParaRPr sz="1500">
                        <a:solidFill>
                          <a:srgbClr val="009FC2"/>
                        </a:solidFill>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txBody>
                  <a:tcPr marL="50800" marR="50800" marT="50800" marB="50800">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tcPr>
                </a:tc>
                <a:tc>
                  <a:txBody>
                    <a:bodyPr/>
                    <a:lstStyle/>
                    <a:p>
                      <a:pPr marL="0" lvl="0" indent="0" algn="l" rtl="0">
                        <a:spcBef>
                          <a:spcPts val="0"/>
                        </a:spcBef>
                        <a:spcAft>
                          <a:spcPts val="0"/>
                        </a:spcAft>
                        <a:buNone/>
                      </a:pPr>
                      <a:endParaRPr sz="600">
                        <a:solidFill>
                          <a:srgbClr val="333333"/>
                        </a:solidFill>
                        <a:latin typeface="Montserrat"/>
                        <a:ea typeface="Montserrat"/>
                        <a:cs typeface="Montserrat"/>
                        <a:sym typeface="Montserrat"/>
                      </a:endParaRPr>
                    </a:p>
                    <a:p>
                      <a:pPr marL="457200" lvl="0" indent="0" algn="l" rtl="0">
                        <a:spcBef>
                          <a:spcPts val="0"/>
                        </a:spcBef>
                        <a:spcAft>
                          <a:spcPts val="0"/>
                        </a:spcAft>
                        <a:buNone/>
                      </a:pPr>
                      <a:r>
                        <a:rPr lang="en-US" sz="1300" i="1">
                          <a:solidFill>
                            <a:srgbClr val="333333"/>
                          </a:solidFill>
                          <a:latin typeface="Montserrat"/>
                          <a:ea typeface="Montserrat"/>
                          <a:cs typeface="Montserrat"/>
                          <a:sym typeface="Montserrat"/>
                        </a:rPr>
                        <a:t>Notice your child’s triggers and warning signs that a tantrum is coming, prevent or plan ahead</a:t>
                      </a:r>
                      <a:endParaRPr sz="700">
                        <a:solidFill>
                          <a:srgbClr val="009FC2"/>
                        </a:solidFill>
                        <a:latin typeface="Montserrat SemiBold"/>
                        <a:ea typeface="Montserrat SemiBold"/>
                        <a:cs typeface="Montserrat SemiBold"/>
                        <a:sym typeface="Montserrat SemiBold"/>
                      </a:endParaRPr>
                    </a:p>
                  </a:txBody>
                  <a:tcPr marL="50800" marR="50800" marT="50800" marB="50800">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tcPr>
                </a:tc>
                <a:extLst>
                  <a:ext uri="{0D108BD9-81ED-4DB2-BD59-A6C34878D82A}">
                    <a16:rowId xmlns:a16="http://schemas.microsoft.com/office/drawing/2014/main" val="10000"/>
                  </a:ext>
                </a:extLst>
              </a:tr>
              <a:tr h="942975">
                <a:tc>
                  <a:txBody>
                    <a:bodyPr/>
                    <a:lstStyle/>
                    <a:p>
                      <a:pPr marL="0" lvl="0" indent="0" algn="l" rtl="0">
                        <a:spcBef>
                          <a:spcPts val="0"/>
                        </a:spcBef>
                        <a:spcAft>
                          <a:spcPts val="0"/>
                        </a:spcAft>
                        <a:buNone/>
                      </a:pPr>
                      <a:endParaRPr sz="500">
                        <a:solidFill>
                          <a:srgbClr val="333333"/>
                        </a:solidFill>
                        <a:latin typeface="Montserrat SemiBold"/>
                        <a:ea typeface="Montserrat SemiBold"/>
                        <a:cs typeface="Montserrat SemiBold"/>
                        <a:sym typeface="Montserrat SemiBold"/>
                      </a:endParaRPr>
                    </a:p>
                    <a:p>
                      <a:pPr marL="0" lvl="0" indent="0" algn="l" rtl="0">
                        <a:spcBef>
                          <a:spcPts val="0"/>
                        </a:spcBef>
                        <a:spcAft>
                          <a:spcPts val="0"/>
                        </a:spcAft>
                        <a:buNone/>
                      </a:pPr>
                      <a:r>
                        <a:rPr lang="en-US" sz="1300" u="sng">
                          <a:solidFill>
                            <a:srgbClr val="1155CC"/>
                          </a:solidFill>
                          <a:latin typeface="Montserrat SemiBold"/>
                          <a:ea typeface="Montserrat SemiBold"/>
                          <a:cs typeface="Montserrat SemiBold"/>
                          <a:sym typeface="Montserrat SemiBold"/>
                          <a:hlinkClick r:id="rId8">
                            <a:extLst>
                              <a:ext uri="{A12FA001-AC4F-418D-AE19-62706E023703}">
                                <ahyp:hlinkClr xmlns:ahyp="http://schemas.microsoft.com/office/drawing/2018/hyperlinkcolor" val="tx"/>
                              </a:ext>
                            </a:extLst>
                          </a:hlinkClick>
                        </a:rPr>
                        <a:t>Provide calm and safety during the storm</a:t>
                      </a:r>
                      <a:endParaRPr sz="1300">
                        <a:solidFill>
                          <a:srgbClr val="333333"/>
                        </a:solidFill>
                        <a:latin typeface="Montserrat SemiBold"/>
                        <a:ea typeface="Montserrat SemiBold"/>
                        <a:cs typeface="Montserrat SemiBold"/>
                        <a:sym typeface="Montserrat SemiBold"/>
                      </a:endParaRPr>
                    </a:p>
                    <a:p>
                      <a:pPr marL="114300" lvl="0" indent="0" algn="l" rtl="0">
                        <a:spcBef>
                          <a:spcPts val="0"/>
                        </a:spcBef>
                        <a:spcAft>
                          <a:spcPts val="0"/>
                        </a:spcAft>
                        <a:buNone/>
                      </a:pPr>
                      <a:endParaRPr sz="1300" i="1">
                        <a:solidFill>
                          <a:srgbClr val="333333"/>
                        </a:solidFill>
                        <a:latin typeface="Montserrat"/>
                        <a:ea typeface="Montserrat"/>
                        <a:cs typeface="Montserrat"/>
                        <a:sym typeface="Montserrat"/>
                      </a:endParaRPr>
                    </a:p>
                  </a:txBody>
                  <a:tcPr marL="50800" marR="50800" marT="50800" marB="50800">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tcPr>
                </a:tc>
                <a:tc>
                  <a:txBody>
                    <a:bodyPr/>
                    <a:lstStyle/>
                    <a:p>
                      <a:pPr marL="457200" lvl="0" indent="0" algn="l" rtl="0">
                        <a:spcBef>
                          <a:spcPts val="0"/>
                        </a:spcBef>
                        <a:spcAft>
                          <a:spcPts val="0"/>
                        </a:spcAft>
                        <a:buNone/>
                      </a:pPr>
                      <a:endParaRPr sz="500">
                        <a:solidFill>
                          <a:srgbClr val="333333"/>
                        </a:solidFill>
                        <a:latin typeface="Montserrat"/>
                        <a:ea typeface="Montserrat"/>
                        <a:cs typeface="Montserrat"/>
                        <a:sym typeface="Montserrat"/>
                      </a:endParaRPr>
                    </a:p>
                    <a:p>
                      <a:pPr marL="457200" lvl="0" indent="0" algn="l" rtl="0">
                        <a:spcBef>
                          <a:spcPts val="0"/>
                        </a:spcBef>
                        <a:spcAft>
                          <a:spcPts val="0"/>
                        </a:spcAft>
                        <a:buNone/>
                      </a:pPr>
                      <a:r>
                        <a:rPr lang="en-US" sz="1300" i="1">
                          <a:solidFill>
                            <a:srgbClr val="333333"/>
                          </a:solidFill>
                          <a:latin typeface="Montserrat"/>
                          <a:ea typeface="Montserrat"/>
                          <a:cs typeface="Montserrat"/>
                          <a:sym typeface="Montserrat"/>
                        </a:rPr>
                        <a:t>Stay near while giving them space and quiet</a:t>
                      </a:r>
                      <a:endParaRPr sz="1300">
                        <a:solidFill>
                          <a:srgbClr val="333333"/>
                        </a:solidFill>
                        <a:latin typeface="Montserrat"/>
                        <a:ea typeface="Montserrat"/>
                        <a:cs typeface="Montserrat"/>
                        <a:sym typeface="Montserrat"/>
                      </a:endParaRPr>
                    </a:p>
                  </a:txBody>
                  <a:tcPr marL="50800" marR="50800" marT="50800" marB="50800">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tcPr>
                </a:tc>
                <a:extLst>
                  <a:ext uri="{0D108BD9-81ED-4DB2-BD59-A6C34878D82A}">
                    <a16:rowId xmlns:a16="http://schemas.microsoft.com/office/drawing/2014/main" val="10001"/>
                  </a:ext>
                </a:extLst>
              </a:tr>
              <a:tr h="847725">
                <a:tc>
                  <a:txBody>
                    <a:bodyPr/>
                    <a:lstStyle/>
                    <a:p>
                      <a:pPr marL="0" lvl="0" indent="0" algn="l" rtl="0">
                        <a:spcBef>
                          <a:spcPts val="0"/>
                        </a:spcBef>
                        <a:spcAft>
                          <a:spcPts val="0"/>
                        </a:spcAft>
                        <a:buNone/>
                      </a:pPr>
                      <a:endParaRPr sz="500">
                        <a:solidFill>
                          <a:srgbClr val="333333"/>
                        </a:solidFill>
                        <a:latin typeface="Montserrat SemiBold"/>
                        <a:ea typeface="Montserrat SemiBold"/>
                        <a:cs typeface="Montserrat SemiBold"/>
                        <a:sym typeface="Montserrat SemiBold"/>
                      </a:endParaRPr>
                    </a:p>
                    <a:p>
                      <a:pPr marL="0" lvl="0" indent="0" algn="l" rtl="0">
                        <a:spcBef>
                          <a:spcPts val="0"/>
                        </a:spcBef>
                        <a:spcAft>
                          <a:spcPts val="0"/>
                        </a:spcAft>
                        <a:buNone/>
                      </a:pPr>
                      <a:r>
                        <a:rPr lang="en-US" sz="1300" u="sng">
                          <a:solidFill>
                            <a:srgbClr val="1155CC"/>
                          </a:solidFill>
                          <a:latin typeface="Montserrat SemiBold"/>
                          <a:ea typeface="Montserrat SemiBold"/>
                          <a:cs typeface="Montserrat SemiBold"/>
                          <a:sym typeface="Montserrat SemiBold"/>
                          <a:hlinkClick r:id="rId9">
                            <a:extLst>
                              <a:ext uri="{A12FA001-AC4F-418D-AE19-62706E023703}">
                                <ahyp:hlinkClr xmlns:ahyp="http://schemas.microsoft.com/office/drawing/2018/hyperlinkcolor" val="tx"/>
                              </a:ext>
                            </a:extLst>
                          </a:hlinkClick>
                        </a:rPr>
                        <a:t>Help your child recover</a:t>
                      </a:r>
                      <a:r>
                        <a:rPr lang="en-US" sz="1300" i="1">
                          <a:solidFill>
                            <a:srgbClr val="333333"/>
                          </a:solidFill>
                          <a:latin typeface="Montserrat"/>
                          <a:ea typeface="Montserrat"/>
                          <a:cs typeface="Montserrat"/>
                          <a:sym typeface="Montserrat"/>
                        </a:rPr>
                        <a:t>   </a:t>
                      </a:r>
                      <a:endParaRPr sz="1300" i="1">
                        <a:solidFill>
                          <a:srgbClr val="333333"/>
                        </a:solidFill>
                        <a:latin typeface="Montserrat"/>
                        <a:ea typeface="Montserrat"/>
                        <a:cs typeface="Montserrat"/>
                        <a:sym typeface="Montserrat"/>
                      </a:endParaRPr>
                    </a:p>
                  </a:txBody>
                  <a:tcPr marL="50800" marR="50800" marT="50800" marB="50800">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tcPr>
                </a:tc>
                <a:tc>
                  <a:txBody>
                    <a:bodyPr/>
                    <a:lstStyle/>
                    <a:p>
                      <a:pPr marL="0" lvl="0" indent="0" algn="l" rtl="0">
                        <a:spcBef>
                          <a:spcPts val="0"/>
                        </a:spcBef>
                        <a:spcAft>
                          <a:spcPts val="0"/>
                        </a:spcAft>
                        <a:buNone/>
                      </a:pPr>
                      <a:endParaRPr sz="500">
                        <a:solidFill>
                          <a:srgbClr val="333333"/>
                        </a:solidFill>
                        <a:latin typeface="Montserrat"/>
                        <a:ea typeface="Montserrat"/>
                        <a:cs typeface="Montserrat"/>
                        <a:sym typeface="Montserrat"/>
                      </a:endParaRPr>
                    </a:p>
                    <a:p>
                      <a:pPr marL="457200" lvl="0" indent="0" algn="l" rtl="0">
                        <a:spcBef>
                          <a:spcPts val="0"/>
                        </a:spcBef>
                        <a:spcAft>
                          <a:spcPts val="0"/>
                        </a:spcAft>
                        <a:buNone/>
                      </a:pPr>
                      <a:r>
                        <a:rPr lang="en-US" sz="1300" i="1">
                          <a:solidFill>
                            <a:srgbClr val="333333"/>
                          </a:solidFill>
                          <a:latin typeface="Montserrat"/>
                          <a:ea typeface="Montserrat"/>
                          <a:cs typeface="Montserrat"/>
                          <a:sym typeface="Montserrat"/>
                        </a:rPr>
                        <a:t>Show them you can accept and   handle their feelings</a:t>
                      </a:r>
                      <a:endParaRPr sz="1300">
                        <a:solidFill>
                          <a:srgbClr val="333333"/>
                        </a:solidFill>
                        <a:latin typeface="Montserrat"/>
                        <a:ea typeface="Montserrat"/>
                        <a:cs typeface="Montserrat"/>
                        <a:sym typeface="Montserrat"/>
                      </a:endParaRPr>
                    </a:p>
                  </a:txBody>
                  <a:tcPr marL="50800" marR="50800" marT="50800" marB="50800">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24"/>
        <p:cNvGrpSpPr/>
        <p:nvPr/>
      </p:nvGrpSpPr>
      <p:grpSpPr>
        <a:xfrm>
          <a:off x="0" y="0"/>
          <a:ext cx="0" cy="0"/>
          <a:chOff x="0" y="0"/>
          <a:chExt cx="0" cy="0"/>
        </a:xfrm>
      </p:grpSpPr>
      <p:sp>
        <p:nvSpPr>
          <p:cNvPr id="525" name="Google Shape;525;p68"/>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7A9B"/>
                </a:solidFill>
              </a:rPr>
              <a:t>The Rising Tantrum</a:t>
            </a:r>
            <a:endParaRPr>
              <a:solidFill>
                <a:srgbClr val="007A9B"/>
              </a:solidFill>
            </a:endParaRPr>
          </a:p>
          <a:p>
            <a:pPr marL="0" lvl="0" indent="0" algn="l" rtl="0">
              <a:spcBef>
                <a:spcPts val="0"/>
              </a:spcBef>
              <a:spcAft>
                <a:spcPts val="0"/>
              </a:spcAft>
              <a:buClr>
                <a:schemeClr val="dk1"/>
              </a:buClr>
              <a:buSzPts val="1100"/>
              <a:buFont typeface="Arial"/>
              <a:buNone/>
            </a:pP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cxnSp>
        <p:nvCxnSpPr>
          <p:cNvPr id="526" name="Google Shape;526;p68"/>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527" name="Google Shape;527;p68"/>
          <p:cNvPicPr preferRelativeResize="0"/>
          <p:nvPr/>
        </p:nvPicPr>
        <p:blipFill rotWithShape="1">
          <a:blip r:embed="rId3">
            <a:alphaModFix/>
          </a:blip>
          <a:srcRect t="-8330"/>
          <a:stretch/>
        </p:blipFill>
        <p:spPr>
          <a:xfrm>
            <a:off x="8329246" y="142951"/>
            <a:ext cx="586154" cy="635000"/>
          </a:xfrm>
          <a:prstGeom prst="rect">
            <a:avLst/>
          </a:prstGeom>
          <a:noFill/>
          <a:ln>
            <a:noFill/>
          </a:ln>
        </p:spPr>
      </p:pic>
      <p:pic>
        <p:nvPicPr>
          <p:cNvPr id="528" name="Google Shape;528;p68"/>
          <p:cNvPicPr preferRelativeResize="0"/>
          <p:nvPr/>
        </p:nvPicPr>
        <p:blipFill>
          <a:blip r:embed="rId4">
            <a:alphaModFix/>
          </a:blip>
          <a:stretch>
            <a:fillRect/>
          </a:stretch>
        </p:blipFill>
        <p:spPr>
          <a:xfrm>
            <a:off x="468740" y="975125"/>
            <a:ext cx="7520728" cy="39782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33"/>
        <p:cNvGrpSpPr/>
        <p:nvPr/>
      </p:nvGrpSpPr>
      <p:grpSpPr>
        <a:xfrm>
          <a:off x="0" y="0"/>
          <a:ext cx="0" cy="0"/>
          <a:chOff x="0" y="0"/>
          <a:chExt cx="0" cy="0"/>
        </a:xfrm>
      </p:grpSpPr>
      <p:sp>
        <p:nvSpPr>
          <p:cNvPr id="534" name="Google Shape;534;p69"/>
          <p:cNvSpPr txBox="1">
            <a:spLocks noGrp="1"/>
          </p:cNvSpPr>
          <p:nvPr>
            <p:ph type="body" idx="1"/>
          </p:nvPr>
        </p:nvSpPr>
        <p:spPr>
          <a:xfrm>
            <a:off x="462500" y="358375"/>
            <a:ext cx="73914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7A9B"/>
                </a:solidFill>
              </a:rPr>
              <a:t>Ways to try to avoid a full-blown tantrum:</a:t>
            </a:r>
            <a:endParaRPr>
              <a:solidFill>
                <a:srgbClr val="007A9B"/>
              </a:solidFill>
            </a:endParaRPr>
          </a:p>
          <a:p>
            <a:pPr marL="0" lvl="0" indent="0" algn="l" rtl="0">
              <a:spcBef>
                <a:spcPts val="0"/>
              </a:spcBef>
              <a:spcAft>
                <a:spcPts val="0"/>
              </a:spcAft>
              <a:buClr>
                <a:schemeClr val="dk1"/>
              </a:buClr>
              <a:buSzPts val="1100"/>
              <a:buFont typeface="Arial"/>
              <a:buNone/>
            </a:pP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sp>
        <p:nvSpPr>
          <p:cNvPr id="535" name="Google Shape;535;p69"/>
          <p:cNvSpPr txBox="1">
            <a:spLocks noGrp="1"/>
          </p:cNvSpPr>
          <p:nvPr>
            <p:ph type="body" idx="3"/>
          </p:nvPr>
        </p:nvSpPr>
        <p:spPr>
          <a:xfrm>
            <a:off x="451225" y="668500"/>
            <a:ext cx="7626000" cy="44178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endParaRPr sz="1100" b="1">
              <a:solidFill>
                <a:schemeClr val="dk1"/>
              </a:solidFill>
              <a:latin typeface="Montserrat"/>
              <a:ea typeface="Montserrat"/>
              <a:cs typeface="Montserrat"/>
              <a:sym typeface="Montserrat"/>
            </a:endParaRPr>
          </a:p>
          <a:p>
            <a:pPr marL="457200" lvl="0" indent="-330200" algn="l" rtl="0">
              <a:spcBef>
                <a:spcPts val="1200"/>
              </a:spcBef>
              <a:spcAft>
                <a:spcPts val="0"/>
              </a:spcAft>
              <a:buClr>
                <a:schemeClr val="dk1"/>
              </a:buClr>
              <a:buSzPts val="1600"/>
              <a:buFont typeface="Montserrat"/>
              <a:buChar char="●"/>
            </a:pPr>
            <a:r>
              <a:rPr lang="en-US" sz="1600" b="1">
                <a:solidFill>
                  <a:schemeClr val="dk1"/>
                </a:solidFill>
                <a:latin typeface="Montserrat"/>
                <a:ea typeface="Montserrat"/>
                <a:cs typeface="Montserrat"/>
                <a:sym typeface="Montserrat"/>
              </a:rPr>
              <a:t>Change the Situation:</a:t>
            </a:r>
            <a:endParaRPr sz="1600" b="1">
              <a:solidFill>
                <a:schemeClr val="dk1"/>
              </a:solidFill>
              <a:latin typeface="Montserrat"/>
              <a:ea typeface="Montserrat"/>
              <a:cs typeface="Montserrat"/>
              <a:sym typeface="Montserrat"/>
            </a:endParaRPr>
          </a:p>
          <a:p>
            <a:pPr marL="914400" lvl="1" indent="-330200" algn="l" rtl="0">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Get outside (leave the house/car)</a:t>
            </a:r>
            <a:endParaRPr sz="1600">
              <a:solidFill>
                <a:schemeClr val="dk1"/>
              </a:solidFill>
              <a:latin typeface="Montserrat"/>
              <a:ea typeface="Montserrat"/>
              <a:cs typeface="Montserrat"/>
              <a:sym typeface="Montserrat"/>
            </a:endParaRPr>
          </a:p>
          <a:p>
            <a:pPr marL="914400" lvl="1" indent="-330200" algn="l" rtl="0">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Changing surroundings can help distract your child</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b="1">
                <a:solidFill>
                  <a:schemeClr val="dk1"/>
                </a:solidFill>
                <a:latin typeface="Montserrat"/>
                <a:ea typeface="Montserrat"/>
                <a:cs typeface="Montserrat"/>
                <a:sym typeface="Montserrat"/>
              </a:rPr>
              <a:t>Use Humor:</a:t>
            </a:r>
            <a:endParaRPr sz="1600" b="1">
              <a:solidFill>
                <a:schemeClr val="dk1"/>
              </a:solidFill>
              <a:latin typeface="Montserrat"/>
              <a:ea typeface="Montserrat"/>
              <a:cs typeface="Montserrat"/>
              <a:sym typeface="Montserrat"/>
            </a:endParaRPr>
          </a:p>
          <a:p>
            <a:pPr marL="914400" lvl="1" indent="-330200" algn="l" rtl="0">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Say or do something goofy and unexpected</a:t>
            </a:r>
            <a:endParaRPr sz="1600">
              <a:solidFill>
                <a:schemeClr val="dk1"/>
              </a:solidFill>
              <a:latin typeface="Montserrat"/>
              <a:ea typeface="Montserrat"/>
              <a:cs typeface="Montserrat"/>
              <a:sym typeface="Montserrat"/>
            </a:endParaRPr>
          </a:p>
          <a:p>
            <a:pPr marL="914400" lvl="1" indent="-330200" algn="l" rtl="0">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Give cheek or belly kisses</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b="1">
                <a:solidFill>
                  <a:schemeClr val="dk1"/>
                </a:solidFill>
                <a:latin typeface="Montserrat"/>
                <a:ea typeface="Montserrat"/>
                <a:cs typeface="Montserrat"/>
                <a:sym typeface="Montserrat"/>
              </a:rPr>
              <a:t>Distract &amp; Redirect:</a:t>
            </a:r>
            <a:endParaRPr sz="1600" b="1">
              <a:solidFill>
                <a:schemeClr val="dk1"/>
              </a:solidFill>
              <a:latin typeface="Montserrat"/>
              <a:ea typeface="Montserrat"/>
              <a:cs typeface="Montserrat"/>
              <a:sym typeface="Montserrat"/>
            </a:endParaRPr>
          </a:p>
          <a:p>
            <a:pPr marL="914400" lvl="1" indent="-330200" algn="l" rtl="0">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Point to a different game, toy, or snack</a:t>
            </a:r>
            <a:endParaRPr sz="1600">
              <a:solidFill>
                <a:schemeClr val="dk1"/>
              </a:solidFill>
              <a:latin typeface="Montserrat"/>
              <a:ea typeface="Montserrat"/>
              <a:cs typeface="Montserrat"/>
              <a:sym typeface="Montserrat"/>
            </a:endParaRPr>
          </a:p>
          <a:p>
            <a:pPr marL="914400" lvl="1" indent="-330200" algn="l" rtl="0">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Whisper to capture attention</a:t>
            </a:r>
            <a:endParaRPr sz="1600">
              <a:solidFill>
                <a:schemeClr val="dk1"/>
              </a:solidFill>
              <a:latin typeface="Montserrat"/>
              <a:ea typeface="Montserrat"/>
              <a:cs typeface="Montserrat"/>
              <a:sym typeface="Montserrat"/>
            </a:endParaRPr>
          </a:p>
          <a:p>
            <a:pPr marL="914400" lvl="1" indent="-330200" algn="l" rtl="0">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Offer a sensory activity (e.g., water play, squeezing a soft toy)</a:t>
            </a:r>
            <a:endParaRPr sz="1600">
              <a:solidFill>
                <a:schemeClr val="dk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dk1"/>
              </a:buClr>
              <a:buSzPts val="1600"/>
              <a:buFont typeface="Montserrat"/>
              <a:buChar char="●"/>
            </a:pPr>
            <a:r>
              <a:rPr lang="en-US" sz="1600" b="1">
                <a:solidFill>
                  <a:schemeClr val="dk1"/>
                </a:solidFill>
                <a:latin typeface="Montserrat"/>
                <a:ea typeface="Montserrat"/>
                <a:cs typeface="Montserrat"/>
                <a:sym typeface="Montserrat"/>
              </a:rPr>
              <a:t>Give Your Child Words:</a:t>
            </a:r>
            <a:endParaRPr sz="1600" b="1">
              <a:solidFill>
                <a:schemeClr val="dk1"/>
              </a:solidFill>
              <a:latin typeface="Montserrat"/>
              <a:ea typeface="Montserrat"/>
              <a:cs typeface="Montserrat"/>
              <a:sym typeface="Montserrat"/>
            </a:endParaRPr>
          </a:p>
          <a:p>
            <a:pPr marL="914400" lvl="1" indent="-330200" algn="l" rtl="0">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Reflect their feelings: “You are mad.”</a:t>
            </a:r>
            <a:endParaRPr sz="1600">
              <a:solidFill>
                <a:schemeClr val="dk1"/>
              </a:solidFill>
              <a:latin typeface="Montserrat"/>
              <a:ea typeface="Montserrat"/>
              <a:cs typeface="Montserrat"/>
              <a:sym typeface="Montserrat"/>
            </a:endParaRPr>
          </a:p>
          <a:p>
            <a:pPr marL="914400" lvl="1" indent="-330200" algn="l" rtl="0">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Reflect their wants: “You want to stay longer.”</a:t>
            </a:r>
            <a:endParaRPr sz="1600">
              <a:solidFill>
                <a:schemeClr val="dk1"/>
              </a:solidFill>
              <a:latin typeface="Montserrat"/>
              <a:ea typeface="Montserrat"/>
              <a:cs typeface="Montserrat"/>
              <a:sym typeface="Montserrat"/>
            </a:endParaRPr>
          </a:p>
          <a:p>
            <a:pPr marL="914400" lvl="1" indent="-330200" algn="l" rtl="0">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Suggest solutions: “Let’s ask for help: ‘help me, mama/dada.’”</a:t>
            </a:r>
            <a:endParaRPr sz="16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a:solidFill>
                  <a:schemeClr val="dk1"/>
                </a:solidFill>
                <a:latin typeface="Montserrat"/>
                <a:ea typeface="Montserrat"/>
                <a:cs typeface="Montserrat"/>
                <a:sym typeface="Montserrat"/>
              </a:rPr>
              <a:t>See handout 5.1</a:t>
            </a:r>
            <a:endParaRPr>
              <a:solidFill>
                <a:schemeClr val="dk1"/>
              </a:solidFill>
              <a:latin typeface="Montserrat"/>
              <a:ea typeface="Montserrat"/>
              <a:cs typeface="Montserrat"/>
              <a:sym typeface="Montserrat"/>
            </a:endParaRPr>
          </a:p>
          <a:p>
            <a:pPr marL="457200" lvl="1" indent="0" algn="l" rtl="0">
              <a:lnSpc>
                <a:spcPct val="133333"/>
              </a:lnSpc>
              <a:spcBef>
                <a:spcPts val="1200"/>
              </a:spcBef>
              <a:spcAft>
                <a:spcPts val="0"/>
              </a:spcAft>
              <a:buClr>
                <a:schemeClr val="dk1"/>
              </a:buClr>
              <a:buSzPts val="2400"/>
              <a:buNone/>
            </a:pPr>
            <a:endParaRPr sz="2400">
              <a:solidFill>
                <a:schemeClr val="dk1"/>
              </a:solidFill>
              <a:latin typeface="Montserrat"/>
              <a:ea typeface="Montserrat"/>
              <a:cs typeface="Montserrat"/>
              <a:sym typeface="Montserrat"/>
            </a:endParaRPr>
          </a:p>
        </p:txBody>
      </p:sp>
      <p:cxnSp>
        <p:nvCxnSpPr>
          <p:cNvPr id="536" name="Google Shape;536;p69"/>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537" name="Google Shape;537;p69"/>
          <p:cNvPicPr preferRelativeResize="0"/>
          <p:nvPr/>
        </p:nvPicPr>
        <p:blipFill rotWithShape="1">
          <a:blip r:embed="rId3">
            <a:alphaModFix/>
          </a:blip>
          <a:srcRect t="-8330"/>
          <a:stretch/>
        </p:blipFill>
        <p:spPr>
          <a:xfrm>
            <a:off x="8329246" y="142951"/>
            <a:ext cx="586154" cy="635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42"/>
        <p:cNvGrpSpPr/>
        <p:nvPr/>
      </p:nvGrpSpPr>
      <p:grpSpPr>
        <a:xfrm>
          <a:off x="0" y="0"/>
          <a:ext cx="0" cy="0"/>
          <a:chOff x="0" y="0"/>
          <a:chExt cx="0" cy="0"/>
        </a:xfrm>
      </p:grpSpPr>
      <p:sp>
        <p:nvSpPr>
          <p:cNvPr id="543" name="Google Shape;543;p70"/>
          <p:cNvSpPr txBox="1">
            <a:spLocks noGrp="1"/>
          </p:cNvSpPr>
          <p:nvPr>
            <p:ph type="body" idx="1"/>
          </p:nvPr>
        </p:nvSpPr>
        <p:spPr>
          <a:xfrm>
            <a:off x="462500" y="358375"/>
            <a:ext cx="82437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100">
                <a:solidFill>
                  <a:srgbClr val="007A9B"/>
                </a:solidFill>
              </a:rPr>
              <a:t>Staying Calm and Providing Safety During Tantrums</a:t>
            </a:r>
            <a:endParaRPr sz="2100">
              <a:solidFill>
                <a:srgbClr val="007A9B"/>
              </a:solidFill>
            </a:endParaRPr>
          </a:p>
          <a:p>
            <a:pPr marL="0" lvl="0" indent="0" algn="l" rtl="0">
              <a:spcBef>
                <a:spcPts val="0"/>
              </a:spcBef>
              <a:spcAft>
                <a:spcPts val="0"/>
              </a:spcAft>
              <a:buClr>
                <a:schemeClr val="dk1"/>
              </a:buClr>
              <a:buSzPts val="1100"/>
              <a:buFont typeface="Arial"/>
              <a:buNone/>
            </a:pPr>
            <a:endParaRPr sz="2100">
              <a:solidFill>
                <a:srgbClr val="007A9B"/>
              </a:solidFill>
            </a:endParaRPr>
          </a:p>
          <a:p>
            <a:pPr marL="0" lvl="0" indent="0" algn="l" rtl="0">
              <a:lnSpc>
                <a:spcPct val="125000"/>
              </a:lnSpc>
              <a:spcBef>
                <a:spcPts val="0"/>
              </a:spcBef>
              <a:spcAft>
                <a:spcPts val="0"/>
              </a:spcAft>
              <a:buClr>
                <a:srgbClr val="007A9B"/>
              </a:buClr>
              <a:buSzPts val="2400"/>
              <a:buNone/>
            </a:pPr>
            <a:endParaRPr sz="2100">
              <a:solidFill>
                <a:srgbClr val="007A9B"/>
              </a:solidFill>
            </a:endParaRPr>
          </a:p>
        </p:txBody>
      </p:sp>
      <p:sp>
        <p:nvSpPr>
          <p:cNvPr id="544" name="Google Shape;544;p70"/>
          <p:cNvSpPr txBox="1">
            <a:spLocks noGrp="1"/>
          </p:cNvSpPr>
          <p:nvPr>
            <p:ph type="body" idx="3"/>
          </p:nvPr>
        </p:nvSpPr>
        <p:spPr>
          <a:xfrm>
            <a:off x="451236" y="1047750"/>
            <a:ext cx="7626000" cy="40386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r>
              <a:rPr lang="en-US" sz="1500" b="1">
                <a:solidFill>
                  <a:schemeClr val="dk1"/>
                </a:solidFill>
                <a:latin typeface="Montserrat"/>
                <a:ea typeface="Montserrat"/>
                <a:cs typeface="Montserrat"/>
                <a:sym typeface="Montserrat"/>
              </a:rPr>
              <a:t>When you can’t stop the storm, focus on:</a:t>
            </a:r>
            <a:endParaRPr sz="1500" b="1">
              <a:solidFill>
                <a:schemeClr val="dk1"/>
              </a:solidFill>
              <a:latin typeface="Montserrat"/>
              <a:ea typeface="Montserrat"/>
              <a:cs typeface="Montserrat"/>
              <a:sym typeface="Montserrat"/>
            </a:endParaRPr>
          </a:p>
          <a:p>
            <a:pPr marL="457200" lvl="0" indent="-323850" algn="l" rtl="0">
              <a:spcBef>
                <a:spcPts val="1200"/>
              </a:spcBef>
              <a:spcAft>
                <a:spcPts val="0"/>
              </a:spcAft>
              <a:buClr>
                <a:schemeClr val="dk1"/>
              </a:buClr>
              <a:buSzPts val="1500"/>
              <a:buChar char="●"/>
            </a:pPr>
            <a:r>
              <a:rPr lang="en-US" sz="1500" b="1">
                <a:solidFill>
                  <a:schemeClr val="dk1"/>
                </a:solidFill>
                <a:latin typeface="Montserrat"/>
                <a:ea typeface="Montserrat"/>
                <a:cs typeface="Montserrat"/>
                <a:sym typeface="Montserrat"/>
              </a:rPr>
              <a:t>Physical Safety</a:t>
            </a:r>
            <a:r>
              <a:rPr lang="en-US" sz="1500">
                <a:solidFill>
                  <a:schemeClr val="dk1"/>
                </a:solidFill>
                <a:latin typeface="Montserrat"/>
                <a:ea typeface="Montserrat"/>
                <a:cs typeface="Montserrat"/>
                <a:sym typeface="Montserrat"/>
              </a:rPr>
              <a:t>: Move your child to a safer area</a:t>
            </a:r>
            <a:endParaRPr sz="1500">
              <a:solidFill>
                <a:schemeClr val="dk1"/>
              </a:solidFill>
              <a:latin typeface="Montserrat"/>
              <a:ea typeface="Montserrat"/>
              <a:cs typeface="Montserrat"/>
              <a:sym typeface="Montserrat"/>
            </a:endParaRPr>
          </a:p>
          <a:p>
            <a:pPr marL="457200" lvl="0" indent="-323850" algn="l" rtl="0">
              <a:spcBef>
                <a:spcPts val="0"/>
              </a:spcBef>
              <a:spcAft>
                <a:spcPts val="0"/>
              </a:spcAft>
              <a:buClr>
                <a:schemeClr val="dk1"/>
              </a:buClr>
              <a:buSzPts val="1500"/>
              <a:buChar char="●"/>
            </a:pPr>
            <a:r>
              <a:rPr lang="en-US" sz="1500" b="1">
                <a:solidFill>
                  <a:schemeClr val="dk1"/>
                </a:solidFill>
                <a:latin typeface="Montserrat"/>
                <a:ea typeface="Montserrat"/>
                <a:cs typeface="Montserrat"/>
                <a:sym typeface="Montserrat"/>
              </a:rPr>
              <a:t>Emotional Safety</a:t>
            </a:r>
            <a:r>
              <a:rPr lang="en-US" sz="1500">
                <a:solidFill>
                  <a:schemeClr val="dk1"/>
                </a:solidFill>
                <a:latin typeface="Montserrat"/>
                <a:ea typeface="Montserrat"/>
                <a:cs typeface="Montserrat"/>
                <a:sym typeface="Montserrat"/>
              </a:rPr>
              <a:t>: Offer consistency and support.  Say LESS.</a:t>
            </a:r>
            <a:endParaRPr sz="1500">
              <a:solidFill>
                <a:schemeClr val="dk1"/>
              </a:solidFill>
              <a:latin typeface="Montserrat"/>
              <a:ea typeface="Montserrat"/>
              <a:cs typeface="Montserrat"/>
              <a:sym typeface="Montserrat"/>
            </a:endParaRPr>
          </a:p>
          <a:p>
            <a:pPr marL="914400" lvl="1" indent="-323850" algn="l" rtl="0">
              <a:lnSpc>
                <a:spcPct val="10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“I love you and I’m here to help you calm down when you’re ready.”</a:t>
            </a:r>
            <a:endParaRPr sz="1500">
              <a:solidFill>
                <a:schemeClr val="dk1"/>
              </a:solidFill>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US" sz="1500" b="1">
                <a:solidFill>
                  <a:schemeClr val="dk1"/>
                </a:solidFill>
                <a:latin typeface="Montserrat"/>
                <a:ea typeface="Montserrat"/>
                <a:cs typeface="Montserrat"/>
                <a:sym typeface="Montserrat"/>
              </a:rPr>
              <a:t>Don’t Fuel the fire</a:t>
            </a:r>
            <a:endParaRPr sz="1500" b="1">
              <a:solidFill>
                <a:schemeClr val="dk1"/>
              </a:solidFill>
              <a:latin typeface="Montserrat"/>
              <a:ea typeface="Montserrat"/>
              <a:cs typeface="Montserrat"/>
              <a:sym typeface="Montserrat"/>
            </a:endParaRPr>
          </a:p>
          <a:p>
            <a:pPr marL="457200" lvl="0" indent="-323850" algn="l" rtl="0">
              <a:spcBef>
                <a:spcPts val="120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Talk less to avoid rewarding the tantrum.</a:t>
            </a:r>
            <a:endParaRPr sz="1500">
              <a:solidFill>
                <a:schemeClr val="dk1"/>
              </a:solidFill>
              <a:latin typeface="Montserrat"/>
              <a:ea typeface="Montserrat"/>
              <a:cs typeface="Montserrat"/>
              <a:sym typeface="Montserrat"/>
            </a:endParaRPr>
          </a:p>
          <a:p>
            <a:pPr marL="457200" lvl="0" indent="-323850" algn="l" rtl="0">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Briefly turn attention away if needed</a:t>
            </a:r>
            <a:endParaRPr sz="1500">
              <a:solidFill>
                <a:schemeClr val="dk1"/>
              </a:solidFill>
              <a:latin typeface="Montserrat"/>
              <a:ea typeface="Montserrat"/>
              <a:cs typeface="Montserrat"/>
              <a:sym typeface="Montserrat"/>
            </a:endParaRPr>
          </a:p>
          <a:p>
            <a:pPr marL="457200" lvl="0" indent="-323850" algn="l" rtl="0">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Stay close to show you’re there and ready to reconnect when your child calms down</a:t>
            </a:r>
            <a:endParaRPr sz="1500">
              <a:solidFill>
                <a:schemeClr val="dk1"/>
              </a:solidFill>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US" sz="1500" b="1">
                <a:solidFill>
                  <a:schemeClr val="dk1"/>
                </a:solidFill>
                <a:latin typeface="Montserrat"/>
                <a:ea typeface="Montserrat"/>
                <a:cs typeface="Montserrat"/>
                <a:sym typeface="Montserrat"/>
              </a:rPr>
              <a:t>Reassure Your Child</a:t>
            </a:r>
            <a:endParaRPr sz="1500" b="1">
              <a:solidFill>
                <a:schemeClr val="dk1"/>
              </a:solidFill>
              <a:latin typeface="Montserrat"/>
              <a:ea typeface="Montserrat"/>
              <a:cs typeface="Montserrat"/>
              <a:sym typeface="Montserrat"/>
            </a:endParaRPr>
          </a:p>
          <a:p>
            <a:pPr marL="457200" lvl="0" indent="-323850" algn="l" rtl="0">
              <a:spcBef>
                <a:spcPts val="120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Use calming language: “We can practice calming down together.”</a:t>
            </a:r>
            <a:endParaRPr sz="1500">
              <a:solidFill>
                <a:schemeClr val="dk1"/>
              </a:solidFill>
              <a:latin typeface="Montserrat"/>
              <a:ea typeface="Montserrat"/>
              <a:cs typeface="Montserrat"/>
              <a:sym typeface="Montserrat"/>
            </a:endParaRPr>
          </a:p>
          <a:p>
            <a:pPr marL="457200" lvl="0" indent="-323850" algn="l" rtl="0">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Let the tantrum run its course while maintaining their safety and your calm demeanor.</a:t>
            </a:r>
            <a:endParaRPr sz="1800">
              <a:solidFill>
                <a:schemeClr val="dk1"/>
              </a:solidFill>
              <a:latin typeface="Montserrat"/>
              <a:ea typeface="Montserrat"/>
              <a:cs typeface="Montserrat"/>
              <a:sym typeface="Montserrat"/>
            </a:endParaRPr>
          </a:p>
          <a:p>
            <a:pPr marL="457200" lvl="1" indent="0" algn="l" rtl="0">
              <a:lnSpc>
                <a:spcPct val="133333"/>
              </a:lnSpc>
              <a:spcBef>
                <a:spcPts val="1200"/>
              </a:spcBef>
              <a:spcAft>
                <a:spcPts val="0"/>
              </a:spcAft>
              <a:buClr>
                <a:schemeClr val="dk1"/>
              </a:buClr>
              <a:buSzPts val="2400"/>
              <a:buNone/>
            </a:pPr>
            <a:endParaRPr sz="2800">
              <a:solidFill>
                <a:schemeClr val="dk1"/>
              </a:solidFill>
              <a:latin typeface="Montserrat"/>
              <a:ea typeface="Montserrat"/>
              <a:cs typeface="Montserrat"/>
              <a:sym typeface="Montserrat"/>
            </a:endParaRPr>
          </a:p>
        </p:txBody>
      </p:sp>
      <p:cxnSp>
        <p:nvCxnSpPr>
          <p:cNvPr id="545" name="Google Shape;545;p70"/>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546" name="Google Shape;546;p70"/>
          <p:cNvPicPr preferRelativeResize="0"/>
          <p:nvPr/>
        </p:nvPicPr>
        <p:blipFill rotWithShape="1">
          <a:blip r:embed="rId3">
            <a:alphaModFix/>
          </a:blip>
          <a:srcRect t="-8330"/>
          <a:stretch/>
        </p:blipFill>
        <p:spPr>
          <a:xfrm>
            <a:off x="8329246" y="142951"/>
            <a:ext cx="586154" cy="635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51"/>
        <p:cNvGrpSpPr/>
        <p:nvPr/>
      </p:nvGrpSpPr>
      <p:grpSpPr>
        <a:xfrm>
          <a:off x="0" y="0"/>
          <a:ext cx="0" cy="0"/>
          <a:chOff x="0" y="0"/>
          <a:chExt cx="0" cy="0"/>
        </a:xfrm>
      </p:grpSpPr>
      <p:sp>
        <p:nvSpPr>
          <p:cNvPr id="552" name="Google Shape;552;p71"/>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solidFill>
                  <a:srgbClr val="007A9B"/>
                </a:solidFill>
              </a:rPr>
              <a:t>Reflect</a:t>
            </a: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sp>
        <p:nvSpPr>
          <p:cNvPr id="553" name="Google Shape;553;p71"/>
          <p:cNvSpPr txBox="1">
            <a:spLocks noGrp="1"/>
          </p:cNvSpPr>
          <p:nvPr>
            <p:ph type="body" idx="3"/>
          </p:nvPr>
        </p:nvSpPr>
        <p:spPr>
          <a:xfrm>
            <a:off x="451236" y="1047750"/>
            <a:ext cx="7626000" cy="403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000">
                <a:solidFill>
                  <a:schemeClr val="dk1"/>
                </a:solidFill>
                <a:latin typeface="Montserrat"/>
                <a:ea typeface="Montserrat"/>
                <a:cs typeface="Montserrat"/>
                <a:sym typeface="Montserrat"/>
              </a:rPr>
              <a:t>How will I provide </a:t>
            </a:r>
            <a:r>
              <a:rPr lang="en-US" sz="2000" b="1" i="1">
                <a:solidFill>
                  <a:schemeClr val="dk1"/>
                </a:solidFill>
                <a:latin typeface="Montserrat"/>
                <a:ea typeface="Montserrat"/>
                <a:cs typeface="Montserrat"/>
                <a:sym typeface="Montserrat"/>
              </a:rPr>
              <a:t>physical</a:t>
            </a:r>
            <a:r>
              <a:rPr lang="en-US" sz="2000" b="1">
                <a:solidFill>
                  <a:schemeClr val="dk1"/>
                </a:solidFill>
                <a:latin typeface="Montserrat"/>
                <a:ea typeface="Montserrat"/>
                <a:cs typeface="Montserrat"/>
                <a:sym typeface="Montserrat"/>
              </a:rPr>
              <a:t> </a:t>
            </a:r>
            <a:r>
              <a:rPr lang="en-US" sz="2000">
                <a:solidFill>
                  <a:schemeClr val="dk1"/>
                </a:solidFill>
                <a:latin typeface="Montserrat"/>
                <a:ea typeface="Montserrat"/>
                <a:cs typeface="Montserrat"/>
                <a:sym typeface="Montserrat"/>
              </a:rPr>
              <a:t>safety for my child?</a:t>
            </a:r>
            <a:endParaRPr sz="20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20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2000">
                <a:solidFill>
                  <a:schemeClr val="dk1"/>
                </a:solidFill>
                <a:latin typeface="Montserrat"/>
                <a:ea typeface="Montserrat"/>
                <a:cs typeface="Montserrat"/>
                <a:sym typeface="Montserrat"/>
              </a:rPr>
              <a:t>How will I provide </a:t>
            </a:r>
            <a:r>
              <a:rPr lang="en-US" sz="2000" b="1" i="1">
                <a:solidFill>
                  <a:schemeClr val="dk1"/>
                </a:solidFill>
                <a:latin typeface="Montserrat"/>
                <a:ea typeface="Montserrat"/>
                <a:cs typeface="Montserrat"/>
                <a:sym typeface="Montserrat"/>
              </a:rPr>
              <a:t>emotional</a:t>
            </a:r>
            <a:r>
              <a:rPr lang="en-US" sz="2000">
                <a:solidFill>
                  <a:schemeClr val="dk1"/>
                </a:solidFill>
                <a:latin typeface="Montserrat"/>
                <a:ea typeface="Montserrat"/>
                <a:cs typeface="Montserrat"/>
                <a:sym typeface="Montserrat"/>
              </a:rPr>
              <a:t> safety for my child?</a:t>
            </a:r>
            <a:endParaRPr sz="2000">
              <a:solidFill>
                <a:schemeClr val="dk1"/>
              </a:solidFill>
              <a:latin typeface="Montserrat"/>
              <a:ea typeface="Montserrat"/>
              <a:cs typeface="Montserrat"/>
              <a:sym typeface="Montserrat"/>
            </a:endParaRPr>
          </a:p>
          <a:p>
            <a:pPr marL="457200" lvl="1" indent="0" algn="l" rtl="0">
              <a:lnSpc>
                <a:spcPct val="133333"/>
              </a:lnSpc>
              <a:spcBef>
                <a:spcPts val="1200"/>
              </a:spcBef>
              <a:spcAft>
                <a:spcPts val="0"/>
              </a:spcAft>
              <a:buClr>
                <a:schemeClr val="dk1"/>
              </a:buClr>
              <a:buSzPts val="2400"/>
              <a:buNone/>
            </a:pPr>
            <a:endParaRPr sz="2400">
              <a:solidFill>
                <a:schemeClr val="dk1"/>
              </a:solidFill>
              <a:latin typeface="Montserrat"/>
              <a:ea typeface="Montserrat"/>
              <a:cs typeface="Montserrat"/>
              <a:sym typeface="Montserrat"/>
            </a:endParaRPr>
          </a:p>
        </p:txBody>
      </p:sp>
      <p:cxnSp>
        <p:nvCxnSpPr>
          <p:cNvPr id="554" name="Google Shape;554;p71"/>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555" name="Google Shape;555;p71"/>
          <p:cNvPicPr preferRelativeResize="0"/>
          <p:nvPr/>
        </p:nvPicPr>
        <p:blipFill rotWithShape="1">
          <a:blip r:embed="rId3">
            <a:alphaModFix/>
          </a:blip>
          <a:srcRect t="-8330"/>
          <a:stretch/>
        </p:blipFill>
        <p:spPr>
          <a:xfrm>
            <a:off x="8329246" y="142951"/>
            <a:ext cx="586154" cy="635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60"/>
        <p:cNvGrpSpPr/>
        <p:nvPr/>
      </p:nvGrpSpPr>
      <p:grpSpPr>
        <a:xfrm>
          <a:off x="0" y="0"/>
          <a:ext cx="0" cy="0"/>
          <a:chOff x="0" y="0"/>
          <a:chExt cx="0" cy="0"/>
        </a:xfrm>
      </p:grpSpPr>
      <p:sp>
        <p:nvSpPr>
          <p:cNvPr id="561" name="Google Shape;561;p72"/>
          <p:cNvSpPr txBox="1">
            <a:spLocks noGrp="1"/>
          </p:cNvSpPr>
          <p:nvPr>
            <p:ph type="body" idx="1"/>
          </p:nvPr>
        </p:nvSpPr>
        <p:spPr>
          <a:xfrm>
            <a:off x="462500" y="358375"/>
            <a:ext cx="75279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0">
                <a:solidFill>
                  <a:srgbClr val="007A9B"/>
                </a:solidFill>
              </a:rPr>
              <a:t>Hold Limits During and After Tantrums</a:t>
            </a:r>
            <a:endParaRPr b="0">
              <a:solidFill>
                <a:srgbClr val="007A9B"/>
              </a:solidFill>
            </a:endParaRPr>
          </a:p>
          <a:p>
            <a:pPr marL="0" lvl="0" indent="0" algn="l" rtl="0">
              <a:spcBef>
                <a:spcPts val="0"/>
              </a:spcBef>
              <a:spcAft>
                <a:spcPts val="0"/>
              </a:spcAft>
              <a:buClr>
                <a:schemeClr val="dk1"/>
              </a:buClr>
              <a:buSzPts val="1100"/>
              <a:buFont typeface="Arial"/>
              <a:buNone/>
            </a:pPr>
            <a:endParaRPr b="0">
              <a:solidFill>
                <a:srgbClr val="007A9B"/>
              </a:solidFill>
            </a:endParaRPr>
          </a:p>
          <a:p>
            <a:pPr marL="0" lvl="0" indent="0" algn="l" rtl="0">
              <a:lnSpc>
                <a:spcPct val="125000"/>
              </a:lnSpc>
              <a:spcBef>
                <a:spcPts val="0"/>
              </a:spcBef>
              <a:spcAft>
                <a:spcPts val="0"/>
              </a:spcAft>
              <a:buClr>
                <a:srgbClr val="007A9B"/>
              </a:buClr>
              <a:buSzPts val="2400"/>
              <a:buNone/>
            </a:pPr>
            <a:endParaRPr b="0">
              <a:solidFill>
                <a:srgbClr val="007A9B"/>
              </a:solidFill>
            </a:endParaRPr>
          </a:p>
        </p:txBody>
      </p:sp>
      <p:sp>
        <p:nvSpPr>
          <p:cNvPr id="562" name="Google Shape;562;p72"/>
          <p:cNvSpPr txBox="1">
            <a:spLocks noGrp="1"/>
          </p:cNvSpPr>
          <p:nvPr>
            <p:ph type="body" idx="3"/>
          </p:nvPr>
        </p:nvSpPr>
        <p:spPr>
          <a:xfrm>
            <a:off x="451225" y="1047750"/>
            <a:ext cx="7302600" cy="3124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600" b="1">
                <a:solidFill>
                  <a:schemeClr val="dk1"/>
                </a:solidFill>
                <a:latin typeface="Montserrat"/>
                <a:ea typeface="Montserrat"/>
                <a:cs typeface="Montserrat"/>
                <a:sym typeface="Montserrat"/>
              </a:rPr>
              <a:t>Why Limits Matter:</a:t>
            </a:r>
            <a:endParaRPr sz="1600" b="1">
              <a:solidFill>
                <a:schemeClr val="dk1"/>
              </a:solidFill>
              <a:latin typeface="Montserrat"/>
              <a:ea typeface="Montserrat"/>
              <a:cs typeface="Montserrat"/>
              <a:sym typeface="Montserrat"/>
            </a:endParaRPr>
          </a:p>
          <a:p>
            <a:pPr marL="457200" lvl="0" indent="-330200" algn="l" rtl="0">
              <a:spcBef>
                <a:spcPts val="12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Tantrums often happen when adults say “no” or set limits (e.g., “No sweets before dinner”)</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Giving what the child what they want when tantruming teaches that the tantrum gets them what they want</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If a tantrum works “sometimes,” kids will keep trying it</a:t>
            </a:r>
            <a:endParaRPr>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600" b="1">
                <a:solidFill>
                  <a:schemeClr val="dk1"/>
                </a:solidFill>
                <a:latin typeface="Montserrat"/>
                <a:ea typeface="Montserrat"/>
                <a:cs typeface="Montserrat"/>
                <a:sym typeface="Montserrat"/>
              </a:rPr>
              <a:t>When “Not Ok” Behavior Continues:</a:t>
            </a:r>
            <a:endParaRPr sz="1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Give space (talk less and do less) until child is calmer</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Try redirecting or distracting child</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If behavior cannot be ignored, remove child to quieter place and monitor safety</a:t>
            </a:r>
            <a:endParaRPr sz="16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285750" lvl="0" indent="-196850" algn="l" rtl="0">
              <a:lnSpc>
                <a:spcPct val="100000"/>
              </a:lnSpc>
              <a:spcBef>
                <a:spcPts val="2400"/>
              </a:spcBef>
              <a:spcAft>
                <a:spcPts val="0"/>
              </a:spcAft>
              <a:buClr>
                <a:srgbClr val="DADAD6"/>
              </a:buClr>
              <a:buSzPts val="1400"/>
              <a:buFont typeface="Arial"/>
              <a:buNone/>
            </a:pPr>
            <a:endParaRPr>
              <a:solidFill>
                <a:schemeClr val="dk1"/>
              </a:solidFill>
              <a:latin typeface="Montserrat"/>
              <a:ea typeface="Montserrat"/>
              <a:cs typeface="Montserrat"/>
              <a:sym typeface="Montserrat"/>
            </a:endParaRPr>
          </a:p>
        </p:txBody>
      </p:sp>
      <p:cxnSp>
        <p:nvCxnSpPr>
          <p:cNvPr id="563" name="Google Shape;563;p72"/>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564" name="Google Shape;564;p72"/>
          <p:cNvPicPr preferRelativeResize="0"/>
          <p:nvPr/>
        </p:nvPicPr>
        <p:blipFill rotWithShape="1">
          <a:blip r:embed="rId3">
            <a:alphaModFix/>
          </a:blip>
          <a:srcRect t="-8330"/>
          <a:stretch/>
        </p:blipFill>
        <p:spPr>
          <a:xfrm>
            <a:off x="8329246" y="142951"/>
            <a:ext cx="586154" cy="63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51"/>
        <p:cNvGrpSpPr/>
        <p:nvPr/>
      </p:nvGrpSpPr>
      <p:grpSpPr>
        <a:xfrm>
          <a:off x="0" y="0"/>
          <a:ext cx="0" cy="0"/>
          <a:chOff x="0" y="0"/>
          <a:chExt cx="0" cy="0"/>
        </a:xfrm>
      </p:grpSpPr>
      <p:sp>
        <p:nvSpPr>
          <p:cNvPr id="152" name="Google Shape;152;p28"/>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TeleGroup guidelines</a:t>
            </a:r>
            <a:endParaRPr/>
          </a:p>
        </p:txBody>
      </p:sp>
      <p:sp>
        <p:nvSpPr>
          <p:cNvPr id="153" name="Google Shape;153;p28"/>
          <p:cNvSpPr txBox="1">
            <a:spLocks noGrp="1"/>
          </p:cNvSpPr>
          <p:nvPr>
            <p:ph type="body" idx="3"/>
          </p:nvPr>
        </p:nvSpPr>
        <p:spPr>
          <a:xfrm>
            <a:off x="451236" y="1047750"/>
            <a:ext cx="7702164" cy="40386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2000"/>
              <a:buFont typeface="Montserrat"/>
              <a:buChar char="•"/>
            </a:pPr>
            <a:r>
              <a:rPr lang="en-US" sz="2000">
                <a:solidFill>
                  <a:schemeClr val="dk1"/>
                </a:solidFill>
                <a:latin typeface="Montserrat Medium"/>
                <a:ea typeface="Montserrat Medium"/>
                <a:cs typeface="Montserrat Medium"/>
                <a:sym typeface="Montserrat Medium"/>
              </a:rPr>
              <a:t>During group, please avoid:</a:t>
            </a:r>
            <a:endParaRPr>
              <a:latin typeface="Montserrat"/>
              <a:ea typeface="Montserrat"/>
              <a:cs typeface="Montserrat"/>
              <a:sym typeface="Montserrat"/>
            </a:endParaRPr>
          </a:p>
          <a:p>
            <a:pPr marL="800100" lvl="1" indent="-342900" algn="l" rtl="0">
              <a:lnSpc>
                <a:spcPct val="200000"/>
              </a:lnSpc>
              <a:spcBef>
                <a:spcPts val="6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Driving</a:t>
            </a:r>
            <a:endParaRPr>
              <a:latin typeface="Montserrat"/>
              <a:ea typeface="Montserrat"/>
              <a:cs typeface="Montserrat"/>
              <a:sym typeface="Montserrat"/>
            </a:endParaRPr>
          </a:p>
          <a:p>
            <a:pPr marL="800100" lvl="1" indent="-342900" algn="l" rtl="0">
              <a:lnSpc>
                <a:spcPct val="200000"/>
              </a:lnSpc>
              <a:spcBef>
                <a:spcPts val="6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Calling from a public place</a:t>
            </a:r>
            <a:endParaRPr>
              <a:latin typeface="Montserrat"/>
              <a:ea typeface="Montserrat"/>
              <a:cs typeface="Montserrat"/>
              <a:sym typeface="Montserrat"/>
            </a:endParaRPr>
          </a:p>
          <a:p>
            <a:pPr marL="800100" lvl="1" indent="-342900" algn="l" rtl="0">
              <a:lnSpc>
                <a:spcPct val="200000"/>
              </a:lnSpc>
              <a:spcBef>
                <a:spcPts val="6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Cooking meals </a:t>
            </a:r>
            <a:endParaRPr>
              <a:latin typeface="Montserrat"/>
              <a:ea typeface="Montserrat"/>
              <a:cs typeface="Montserrat"/>
              <a:sym typeface="Montserrat"/>
            </a:endParaRPr>
          </a:p>
          <a:p>
            <a:pPr marL="800100" lvl="1" indent="-342900" algn="l" rtl="0">
              <a:lnSpc>
                <a:spcPct val="200000"/>
              </a:lnSpc>
              <a:spcBef>
                <a:spcPts val="6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Multi-tasking</a:t>
            </a:r>
            <a:endParaRPr>
              <a:latin typeface="Montserrat"/>
              <a:ea typeface="Montserrat"/>
              <a:cs typeface="Montserrat"/>
              <a:sym typeface="Montserrat"/>
            </a:endParaRPr>
          </a:p>
          <a:p>
            <a:pPr marL="285750" lvl="0" indent="-196850" algn="l" rtl="0">
              <a:lnSpc>
                <a:spcPct val="100000"/>
              </a:lnSpc>
              <a:spcBef>
                <a:spcPts val="1800"/>
              </a:spcBef>
              <a:spcAft>
                <a:spcPts val="0"/>
              </a:spcAft>
              <a:buClr>
                <a:srgbClr val="DADAD6"/>
              </a:buClr>
              <a:buSzPts val="1400"/>
              <a:buFont typeface="Arial"/>
              <a:buNone/>
            </a:pPr>
            <a:endParaRPr>
              <a:solidFill>
                <a:schemeClr val="dk1"/>
              </a:solidFill>
              <a:latin typeface="Montserrat"/>
              <a:ea typeface="Montserrat"/>
              <a:cs typeface="Montserrat"/>
              <a:sym typeface="Montserrat"/>
            </a:endParaRPr>
          </a:p>
          <a:p>
            <a:pPr marL="285750" lvl="0" indent="-285750" algn="l" rtl="0">
              <a:lnSpc>
                <a:spcPct val="100000"/>
              </a:lnSpc>
              <a:spcBef>
                <a:spcPts val="0"/>
              </a:spcBef>
              <a:spcAft>
                <a:spcPts val="0"/>
              </a:spcAft>
              <a:buClr>
                <a:schemeClr val="dk1"/>
              </a:buClr>
              <a:buSzPts val="2000"/>
              <a:buFont typeface="Montserrat"/>
              <a:buChar char="•"/>
            </a:pPr>
            <a:r>
              <a:rPr lang="en-US" sz="2000">
                <a:solidFill>
                  <a:schemeClr val="dk1"/>
                </a:solidFill>
                <a:latin typeface="Montserrat Medium"/>
                <a:ea typeface="Montserrat Medium"/>
                <a:cs typeface="Montserrat Medium"/>
                <a:sym typeface="Montserrat Medium"/>
              </a:rPr>
              <a:t>Privacy: Please keep other families’ information private </a:t>
            </a:r>
            <a:endParaRPr>
              <a:latin typeface="Montserrat"/>
              <a:ea typeface="Montserrat"/>
              <a:cs typeface="Montserrat"/>
              <a:sym typeface="Montserrat"/>
            </a:endParaRPr>
          </a:p>
          <a:p>
            <a:pPr marL="285750" lvl="0" indent="-196850" algn="l" rtl="0">
              <a:lnSpc>
                <a:spcPct val="100000"/>
              </a:lnSpc>
              <a:spcBef>
                <a:spcPts val="1800"/>
              </a:spcBef>
              <a:spcAft>
                <a:spcPts val="0"/>
              </a:spcAft>
              <a:buClr>
                <a:srgbClr val="DADAD6"/>
              </a:buClr>
              <a:buSzPts val="1400"/>
              <a:buFont typeface="Arial"/>
              <a:buNone/>
            </a:pPr>
            <a:endParaRPr>
              <a:solidFill>
                <a:schemeClr val="dk1"/>
              </a:solidFill>
              <a:latin typeface="Montserrat"/>
              <a:ea typeface="Montserrat"/>
              <a:cs typeface="Montserrat"/>
              <a:sym typeface="Montserrat"/>
            </a:endParaRPr>
          </a:p>
        </p:txBody>
      </p:sp>
      <p:cxnSp>
        <p:nvCxnSpPr>
          <p:cNvPr id="154" name="Google Shape;154;p28"/>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155" name="Google Shape;155;p28"/>
          <p:cNvPicPr preferRelativeResize="0"/>
          <p:nvPr/>
        </p:nvPicPr>
        <p:blipFill rotWithShape="1">
          <a:blip r:embed="rId3">
            <a:alphaModFix/>
          </a:blip>
          <a:srcRect t="-8333"/>
          <a:stretch/>
        </p:blipFill>
        <p:spPr>
          <a:xfrm>
            <a:off x="8329246" y="142951"/>
            <a:ext cx="586154" cy="635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69"/>
        <p:cNvGrpSpPr/>
        <p:nvPr/>
      </p:nvGrpSpPr>
      <p:grpSpPr>
        <a:xfrm>
          <a:off x="0" y="0"/>
          <a:ext cx="0" cy="0"/>
          <a:chOff x="0" y="0"/>
          <a:chExt cx="0" cy="0"/>
        </a:xfrm>
      </p:grpSpPr>
      <p:sp>
        <p:nvSpPr>
          <p:cNvPr id="570" name="Google Shape;570;p73"/>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0">
                <a:solidFill>
                  <a:srgbClr val="007A9B"/>
                </a:solidFill>
              </a:rPr>
              <a:t>Recovering from a Tantrum</a:t>
            </a:r>
            <a:endParaRPr b="0">
              <a:solidFill>
                <a:srgbClr val="007A9B"/>
              </a:solidFill>
            </a:endParaRPr>
          </a:p>
          <a:p>
            <a:pPr marL="0" lvl="0" indent="0" algn="l" rtl="0">
              <a:spcBef>
                <a:spcPts val="0"/>
              </a:spcBef>
              <a:spcAft>
                <a:spcPts val="0"/>
              </a:spcAft>
              <a:buClr>
                <a:schemeClr val="dk1"/>
              </a:buClr>
              <a:buSzPts val="1100"/>
              <a:buFont typeface="Arial"/>
              <a:buNone/>
            </a:pPr>
            <a:endParaRPr b="0">
              <a:solidFill>
                <a:srgbClr val="007A9B"/>
              </a:solidFill>
            </a:endParaRPr>
          </a:p>
          <a:p>
            <a:pPr marL="0" lvl="0" indent="0" algn="l" rtl="0">
              <a:lnSpc>
                <a:spcPct val="125000"/>
              </a:lnSpc>
              <a:spcBef>
                <a:spcPts val="0"/>
              </a:spcBef>
              <a:spcAft>
                <a:spcPts val="0"/>
              </a:spcAft>
              <a:buClr>
                <a:srgbClr val="007A9B"/>
              </a:buClr>
              <a:buSzPts val="2400"/>
              <a:buNone/>
            </a:pPr>
            <a:endParaRPr b="0">
              <a:solidFill>
                <a:srgbClr val="007A9B"/>
              </a:solidFill>
            </a:endParaRPr>
          </a:p>
        </p:txBody>
      </p:sp>
      <p:sp>
        <p:nvSpPr>
          <p:cNvPr id="571" name="Google Shape;571;p73"/>
          <p:cNvSpPr txBox="1">
            <a:spLocks noGrp="1"/>
          </p:cNvSpPr>
          <p:nvPr>
            <p:ph type="body" idx="3"/>
          </p:nvPr>
        </p:nvSpPr>
        <p:spPr>
          <a:xfrm>
            <a:off x="603636" y="1047750"/>
            <a:ext cx="7702200" cy="3124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600" b="1">
                <a:solidFill>
                  <a:schemeClr val="dk1"/>
                </a:solidFill>
                <a:latin typeface="Montserrat"/>
                <a:ea typeface="Montserrat"/>
                <a:cs typeface="Montserrat"/>
                <a:sym typeface="Montserrat"/>
              </a:rPr>
              <a:t>Keys:</a:t>
            </a:r>
            <a:endParaRPr sz="1600" b="1">
              <a:solidFill>
                <a:schemeClr val="dk1"/>
              </a:solidFill>
              <a:latin typeface="Montserrat"/>
              <a:ea typeface="Montserrat"/>
              <a:cs typeface="Montserrat"/>
              <a:sym typeface="Montserrat"/>
            </a:endParaRPr>
          </a:p>
          <a:p>
            <a:pPr marL="457200" lvl="0" indent="-330200" algn="l" rtl="0">
              <a:spcBef>
                <a:spcPts val="12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How you respond after the tantrum is crucial</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Re-establish safety, security, and love while holding firm limits.</a:t>
            </a:r>
            <a:endParaRPr sz="1600">
              <a:solidFill>
                <a:schemeClr val="dk1"/>
              </a:solidFill>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US" sz="1600">
                <a:solidFill>
                  <a:schemeClr val="dk1"/>
                </a:solidFill>
                <a:latin typeface="Montserrat"/>
                <a:ea typeface="Montserrat"/>
                <a:cs typeface="Montserrat"/>
                <a:sym typeface="Montserrat"/>
              </a:rPr>
              <a:t>Do’s</a:t>
            </a:r>
            <a:endParaRPr sz="1600">
              <a:solidFill>
                <a:schemeClr val="dk1"/>
              </a:solidFill>
              <a:latin typeface="Montserrat"/>
              <a:ea typeface="Montserrat"/>
              <a:cs typeface="Montserrat"/>
              <a:sym typeface="Montserrat"/>
            </a:endParaRPr>
          </a:p>
          <a:p>
            <a:pPr marL="457200" lvl="0" indent="-330200" algn="l" rtl="0">
              <a:spcBef>
                <a:spcPts val="1200"/>
              </a:spcBef>
              <a:spcAft>
                <a:spcPts val="0"/>
              </a:spcAft>
              <a:buClr>
                <a:schemeClr val="dk1"/>
              </a:buClr>
              <a:buSzPts val="1600"/>
              <a:buChar char="●"/>
            </a:pPr>
            <a:r>
              <a:rPr lang="en-US" sz="1600" b="1">
                <a:solidFill>
                  <a:schemeClr val="dk1"/>
                </a:solidFill>
                <a:latin typeface="Montserrat"/>
                <a:ea typeface="Montserrat"/>
                <a:cs typeface="Montserrat"/>
                <a:sym typeface="Montserrat"/>
              </a:rPr>
              <a:t>Stay close</a:t>
            </a:r>
            <a:r>
              <a:rPr lang="en-US" sz="1600">
                <a:solidFill>
                  <a:schemeClr val="dk1"/>
                </a:solidFill>
                <a:latin typeface="Montserrat"/>
                <a:ea typeface="Montserrat"/>
                <a:cs typeface="Montserrat"/>
                <a:sym typeface="Montserrat"/>
              </a:rPr>
              <a:t> and model how to calm down (breathe together).</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Reconnect with cozy time (hugs) or an “I love you” ritual.</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Help your child find a safe activity.</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Distract by moving on to a positive topic or activity.</a:t>
            </a:r>
            <a:endParaRPr sz="1600">
              <a:solidFill>
                <a:schemeClr val="dk1"/>
              </a:solidFill>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US" sz="1600">
                <a:solidFill>
                  <a:schemeClr val="dk1"/>
                </a:solidFill>
                <a:latin typeface="Montserrat"/>
                <a:ea typeface="Montserrat"/>
                <a:cs typeface="Montserrat"/>
                <a:sym typeface="Montserrat"/>
              </a:rPr>
              <a:t>Don’ts</a:t>
            </a:r>
            <a:endParaRPr sz="1600">
              <a:solidFill>
                <a:schemeClr val="dk1"/>
              </a:solidFill>
              <a:latin typeface="Montserrat"/>
              <a:ea typeface="Montserrat"/>
              <a:cs typeface="Montserrat"/>
              <a:sym typeface="Montserrat"/>
            </a:endParaRPr>
          </a:p>
          <a:p>
            <a:pPr marL="457200" lvl="0" indent="-330200" algn="l" rtl="0">
              <a:spcBef>
                <a:spcPts val="12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Show more anger</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Give additional punishments.</a:t>
            </a:r>
            <a:endParaRPr sz="1600">
              <a:solidFill>
                <a:schemeClr val="dk1"/>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Lecture, shame, or criticize.</a:t>
            </a:r>
            <a:endParaRPr sz="1600">
              <a:solidFill>
                <a:schemeClr val="dk1"/>
              </a:solidFill>
              <a:latin typeface="Montserrat"/>
              <a:ea typeface="Montserrat"/>
              <a:cs typeface="Montserrat"/>
              <a:sym typeface="Montserrat"/>
            </a:endParaRPr>
          </a:p>
          <a:p>
            <a:pPr marL="285750" lvl="0" indent="-196850" algn="l" rtl="0">
              <a:lnSpc>
                <a:spcPct val="100000"/>
              </a:lnSpc>
              <a:spcBef>
                <a:spcPts val="2400"/>
              </a:spcBef>
              <a:spcAft>
                <a:spcPts val="0"/>
              </a:spcAft>
              <a:buClr>
                <a:srgbClr val="DADAD6"/>
              </a:buClr>
              <a:buSzPts val="1400"/>
              <a:buFont typeface="Arial"/>
              <a:buNone/>
            </a:pPr>
            <a:endParaRPr sz="2000">
              <a:solidFill>
                <a:schemeClr val="dk1"/>
              </a:solidFill>
              <a:latin typeface="Montserrat"/>
              <a:ea typeface="Montserrat"/>
              <a:cs typeface="Montserrat"/>
              <a:sym typeface="Montserrat"/>
            </a:endParaRPr>
          </a:p>
        </p:txBody>
      </p:sp>
      <p:cxnSp>
        <p:nvCxnSpPr>
          <p:cNvPr id="572" name="Google Shape;572;p73"/>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573" name="Google Shape;573;p73"/>
          <p:cNvPicPr preferRelativeResize="0"/>
          <p:nvPr/>
        </p:nvPicPr>
        <p:blipFill rotWithShape="1">
          <a:blip r:embed="rId3">
            <a:alphaModFix/>
          </a:blip>
          <a:srcRect t="-8333"/>
          <a:stretch/>
        </p:blipFill>
        <p:spPr>
          <a:xfrm>
            <a:off x="8329246" y="142951"/>
            <a:ext cx="586154" cy="635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4"/>
          <p:cNvSpPr txBox="1">
            <a:spLocks noGrp="1"/>
          </p:cNvSpPr>
          <p:nvPr>
            <p:ph type="body" idx="5"/>
          </p:nvPr>
        </p:nvSpPr>
        <p:spPr>
          <a:xfrm>
            <a:off x="2044521" y="1979735"/>
            <a:ext cx="4129800" cy="1419000"/>
          </a:xfrm>
          <a:prstGeom prst="rect">
            <a:avLst/>
          </a:prstGeom>
          <a:noFill/>
          <a:ln>
            <a:noFill/>
          </a:ln>
        </p:spPr>
        <p:txBody>
          <a:bodyPr spcFirstLastPara="1" wrap="square" lIns="0" tIns="0" rIns="91425" bIns="45700" anchor="t" anchorCtr="0">
            <a:noAutofit/>
          </a:bodyPr>
          <a:lstStyle/>
          <a:p>
            <a:pPr marL="0" lvl="0" indent="0" algn="l" rtl="0">
              <a:lnSpc>
                <a:spcPct val="90000"/>
              </a:lnSpc>
              <a:spcBef>
                <a:spcPts val="1000"/>
              </a:spcBef>
              <a:spcAft>
                <a:spcPts val="0"/>
              </a:spcAft>
              <a:buNone/>
            </a:pPr>
            <a:endParaRPr/>
          </a:p>
          <a:p>
            <a:pPr marL="115570" lvl="2" indent="-33020" algn="l" rtl="0">
              <a:lnSpc>
                <a:spcPct val="90000"/>
              </a:lnSpc>
              <a:spcBef>
                <a:spcPts val="500"/>
              </a:spcBef>
              <a:spcAft>
                <a:spcPts val="0"/>
              </a:spcAft>
              <a:buClr>
                <a:schemeClr val="lt1"/>
              </a:buClr>
              <a:buSzPts val="1200"/>
              <a:buNone/>
            </a:pPr>
            <a:endParaRPr/>
          </a:p>
        </p:txBody>
      </p:sp>
      <p:pic>
        <p:nvPicPr>
          <p:cNvPr id="579" name="Google Shape;579;p74"/>
          <p:cNvPicPr preferRelativeResize="0"/>
          <p:nvPr/>
        </p:nvPicPr>
        <p:blipFill>
          <a:blip r:embed="rId3">
            <a:alphaModFix/>
          </a:blip>
          <a:stretch>
            <a:fillRect/>
          </a:stretch>
        </p:blipFill>
        <p:spPr>
          <a:xfrm>
            <a:off x="2499300" y="53425"/>
            <a:ext cx="4099639"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84"/>
        <p:cNvGrpSpPr/>
        <p:nvPr/>
      </p:nvGrpSpPr>
      <p:grpSpPr>
        <a:xfrm>
          <a:off x="0" y="0"/>
          <a:ext cx="0" cy="0"/>
          <a:chOff x="0" y="0"/>
          <a:chExt cx="0" cy="0"/>
        </a:xfrm>
      </p:grpSpPr>
      <p:sp>
        <p:nvSpPr>
          <p:cNvPr id="585" name="Google Shape;585;p75"/>
          <p:cNvSpPr txBox="1">
            <a:spLocks noGrp="1"/>
          </p:cNvSpPr>
          <p:nvPr>
            <p:ph type="body" idx="1"/>
          </p:nvPr>
        </p:nvSpPr>
        <p:spPr>
          <a:xfrm>
            <a:off x="462500" y="358375"/>
            <a:ext cx="75279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b="0">
                <a:solidFill>
                  <a:srgbClr val="007A9B"/>
                </a:solidFill>
              </a:rPr>
              <a:t>Remember</a:t>
            </a:r>
            <a:endParaRPr b="0">
              <a:solidFill>
                <a:srgbClr val="007A9B"/>
              </a:solidFill>
            </a:endParaRPr>
          </a:p>
        </p:txBody>
      </p:sp>
      <p:sp>
        <p:nvSpPr>
          <p:cNvPr id="586" name="Google Shape;586;p75"/>
          <p:cNvSpPr txBox="1">
            <a:spLocks noGrp="1"/>
          </p:cNvSpPr>
          <p:nvPr>
            <p:ph type="body" idx="3"/>
          </p:nvPr>
        </p:nvSpPr>
        <p:spPr>
          <a:xfrm>
            <a:off x="451236" y="1047750"/>
            <a:ext cx="7702200" cy="3124200"/>
          </a:xfrm>
          <a:prstGeom prst="rect">
            <a:avLst/>
          </a:prstGeom>
          <a:noFill/>
          <a:ln>
            <a:noFill/>
          </a:ln>
        </p:spPr>
        <p:txBody>
          <a:bodyPr spcFirstLastPara="1" wrap="square" lIns="91425" tIns="45700" rIns="91425" bIns="45700" anchor="t" anchorCtr="0">
            <a:noAutofit/>
          </a:bodyPr>
          <a:lstStyle/>
          <a:p>
            <a:pPr marL="457200" lvl="0" indent="-355600" algn="l" rtl="0">
              <a:lnSpc>
                <a:spcPct val="150000"/>
              </a:lnSpc>
              <a:spcBef>
                <a:spcPts val="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Tantrums are scary and exhausting for children.</a:t>
            </a:r>
            <a:endParaRPr sz="2000">
              <a:solidFill>
                <a:schemeClr val="dk1"/>
              </a:solidFill>
              <a:latin typeface="Montserrat"/>
              <a:ea typeface="Montserrat"/>
              <a:cs typeface="Montserrat"/>
              <a:sym typeface="Montserrat"/>
            </a:endParaRPr>
          </a:p>
          <a:p>
            <a:pPr marL="457200" lvl="0" indent="-355600" algn="l" rtl="0">
              <a:lnSpc>
                <a:spcPct val="150000"/>
              </a:lnSpc>
              <a:spcBef>
                <a:spcPts val="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Big emotions are painful, and they need help to process them.</a:t>
            </a:r>
            <a:endParaRPr sz="2000">
              <a:solidFill>
                <a:schemeClr val="dk1"/>
              </a:solidFill>
              <a:latin typeface="Montserrat"/>
              <a:ea typeface="Montserrat"/>
              <a:cs typeface="Montserrat"/>
              <a:sym typeface="Montserrat"/>
            </a:endParaRPr>
          </a:p>
          <a:p>
            <a:pPr marL="457200" lvl="0" indent="-355600" algn="l" rtl="0">
              <a:lnSpc>
                <a:spcPct val="150000"/>
              </a:lnSpc>
              <a:spcBef>
                <a:spcPts val="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Reconnection helps your child feel safe and loved.</a:t>
            </a:r>
            <a:endParaRPr sz="2000">
              <a:solidFill>
                <a:schemeClr val="dk1"/>
              </a:solidFill>
              <a:latin typeface="Montserrat"/>
              <a:ea typeface="Montserrat"/>
              <a:cs typeface="Montserrat"/>
              <a:sym typeface="Montserrat"/>
            </a:endParaRPr>
          </a:p>
          <a:p>
            <a:pPr marL="457200" lvl="0" indent="-355600" algn="l" rtl="0">
              <a:lnSpc>
                <a:spcPct val="150000"/>
              </a:lnSpc>
              <a:spcBef>
                <a:spcPts val="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Comforting is NOT giving in!</a:t>
            </a:r>
            <a:endParaRPr>
              <a:solidFill>
                <a:schemeClr val="dk1"/>
              </a:solidFill>
              <a:latin typeface="Montserrat"/>
              <a:ea typeface="Montserrat"/>
              <a:cs typeface="Montserrat"/>
              <a:sym typeface="Montserrat"/>
            </a:endParaRPr>
          </a:p>
          <a:p>
            <a:pPr marL="285750" lvl="0" indent="-196850" algn="l" rtl="0">
              <a:lnSpc>
                <a:spcPct val="100000"/>
              </a:lnSpc>
              <a:spcBef>
                <a:spcPts val="2400"/>
              </a:spcBef>
              <a:spcAft>
                <a:spcPts val="0"/>
              </a:spcAft>
              <a:buClr>
                <a:srgbClr val="DADAD6"/>
              </a:buClr>
              <a:buSzPts val="1400"/>
              <a:buFont typeface="Arial"/>
              <a:buNone/>
            </a:pPr>
            <a:endParaRPr sz="1100" b="1">
              <a:solidFill>
                <a:schemeClr val="dk1"/>
              </a:solidFill>
              <a:latin typeface="Montserrat"/>
              <a:ea typeface="Montserrat"/>
              <a:cs typeface="Montserrat"/>
              <a:sym typeface="Montserrat"/>
            </a:endParaRPr>
          </a:p>
        </p:txBody>
      </p:sp>
      <p:cxnSp>
        <p:nvCxnSpPr>
          <p:cNvPr id="587" name="Google Shape;587;p75"/>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588" name="Google Shape;588;p75"/>
          <p:cNvPicPr preferRelativeResize="0"/>
          <p:nvPr/>
        </p:nvPicPr>
        <p:blipFill rotWithShape="1">
          <a:blip r:embed="rId3">
            <a:alphaModFix/>
          </a:blip>
          <a:srcRect t="-8330"/>
          <a:stretch/>
        </p:blipFill>
        <p:spPr>
          <a:xfrm>
            <a:off x="8329246" y="142951"/>
            <a:ext cx="586154" cy="635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93"/>
        <p:cNvGrpSpPr/>
        <p:nvPr/>
      </p:nvGrpSpPr>
      <p:grpSpPr>
        <a:xfrm>
          <a:off x="0" y="0"/>
          <a:ext cx="0" cy="0"/>
          <a:chOff x="0" y="0"/>
          <a:chExt cx="0" cy="0"/>
        </a:xfrm>
      </p:grpSpPr>
      <p:sp>
        <p:nvSpPr>
          <p:cNvPr id="594" name="Google Shape;594;p76"/>
          <p:cNvSpPr txBox="1">
            <a:spLocks noGrp="1"/>
          </p:cNvSpPr>
          <p:nvPr>
            <p:ph type="body" idx="1"/>
          </p:nvPr>
        </p:nvSpPr>
        <p:spPr>
          <a:xfrm>
            <a:off x="462500" y="358375"/>
            <a:ext cx="75279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0">
                <a:solidFill>
                  <a:srgbClr val="007A9B"/>
                </a:solidFill>
              </a:rPr>
              <a:t>Coping Strategies for Caregivers</a:t>
            </a:r>
            <a:endParaRPr b="0">
              <a:solidFill>
                <a:srgbClr val="007A9B"/>
              </a:solidFill>
            </a:endParaRPr>
          </a:p>
          <a:p>
            <a:pPr marL="0" lvl="0" indent="0" algn="l" rtl="0">
              <a:spcBef>
                <a:spcPts val="0"/>
              </a:spcBef>
              <a:spcAft>
                <a:spcPts val="0"/>
              </a:spcAft>
              <a:buClr>
                <a:schemeClr val="dk1"/>
              </a:buClr>
              <a:buSzPts val="1100"/>
              <a:buFont typeface="Arial"/>
              <a:buNone/>
            </a:pPr>
            <a:endParaRPr b="0">
              <a:solidFill>
                <a:srgbClr val="007A9B"/>
              </a:solidFill>
            </a:endParaRPr>
          </a:p>
          <a:p>
            <a:pPr marL="0" lvl="0" indent="0" algn="l" rtl="0">
              <a:lnSpc>
                <a:spcPct val="125000"/>
              </a:lnSpc>
              <a:spcBef>
                <a:spcPts val="0"/>
              </a:spcBef>
              <a:spcAft>
                <a:spcPts val="0"/>
              </a:spcAft>
              <a:buClr>
                <a:srgbClr val="007A9B"/>
              </a:buClr>
              <a:buSzPts val="2400"/>
              <a:buNone/>
            </a:pPr>
            <a:endParaRPr b="0">
              <a:solidFill>
                <a:srgbClr val="007A9B"/>
              </a:solidFill>
            </a:endParaRPr>
          </a:p>
        </p:txBody>
      </p:sp>
      <p:sp>
        <p:nvSpPr>
          <p:cNvPr id="595" name="Google Shape;595;p76"/>
          <p:cNvSpPr txBox="1">
            <a:spLocks noGrp="1"/>
          </p:cNvSpPr>
          <p:nvPr>
            <p:ph type="body" idx="3"/>
          </p:nvPr>
        </p:nvSpPr>
        <p:spPr>
          <a:xfrm>
            <a:off x="451236" y="1047750"/>
            <a:ext cx="7702200" cy="31242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r>
              <a:rPr lang="en-US" sz="1500" b="1">
                <a:solidFill>
                  <a:schemeClr val="dk1"/>
                </a:solidFill>
              </a:rPr>
              <a:t>THINK:</a:t>
            </a:r>
            <a:endParaRPr sz="1500" b="1">
              <a:solidFill>
                <a:schemeClr val="dk1"/>
              </a:solidFill>
            </a:endParaRPr>
          </a:p>
          <a:p>
            <a:pPr marL="457200" lvl="0" indent="-304800" algn="l" rtl="0">
              <a:spcBef>
                <a:spcPts val="1200"/>
              </a:spcBef>
              <a:spcAft>
                <a:spcPts val="0"/>
              </a:spcAft>
              <a:buClr>
                <a:schemeClr val="dk1"/>
              </a:buClr>
              <a:buSzPts val="1200"/>
              <a:buAutoNum type="arabicPeriod"/>
            </a:pPr>
            <a:r>
              <a:rPr lang="en-US" sz="1200">
                <a:solidFill>
                  <a:schemeClr val="dk1"/>
                </a:solidFill>
              </a:rPr>
              <a:t>“He’s still little, his brain is still growing.”</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US" sz="1200">
                <a:solidFill>
                  <a:schemeClr val="dk1"/>
                </a:solidFill>
              </a:rPr>
              <a:t>“She is only 3 years old. This is hard for her.”</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US" sz="1200">
                <a:solidFill>
                  <a:schemeClr val="dk1"/>
                </a:solidFill>
              </a:rPr>
              <a:t>“I won’t take the bait. I can be the adult here.”</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US" sz="1200">
                <a:solidFill>
                  <a:schemeClr val="dk1"/>
                </a:solidFill>
              </a:rPr>
              <a:t>“I can model ways for them to cope.”</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US" sz="1200">
                <a:solidFill>
                  <a:schemeClr val="dk1"/>
                </a:solidFill>
              </a:rPr>
              <a:t>“My child’s behavior is not my fault.”</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US" sz="1200" i="1">
                <a:solidFill>
                  <a:schemeClr val="dk1"/>
                </a:solidFill>
              </a:rPr>
              <a:t>Other:</a:t>
            </a:r>
            <a:r>
              <a:rPr lang="en-US" sz="1200">
                <a:solidFill>
                  <a:schemeClr val="dk1"/>
                </a:solidFill>
              </a:rPr>
              <a:t> ___________________________</a:t>
            </a:r>
            <a:endParaRPr sz="1200">
              <a:solidFill>
                <a:schemeClr val="dk1"/>
              </a:solidFill>
            </a:endParaRPr>
          </a:p>
          <a:p>
            <a:pPr marL="0" lvl="0" indent="0" algn="l" rtl="0">
              <a:spcBef>
                <a:spcPts val="1200"/>
              </a:spcBef>
              <a:spcAft>
                <a:spcPts val="0"/>
              </a:spcAft>
              <a:buClr>
                <a:schemeClr val="dk1"/>
              </a:buClr>
              <a:buSzPts val="1100"/>
              <a:buFont typeface="Arial"/>
              <a:buNone/>
            </a:pPr>
            <a:r>
              <a:rPr lang="en-US" sz="1500" b="1">
                <a:solidFill>
                  <a:schemeClr val="dk1"/>
                </a:solidFill>
              </a:rPr>
              <a:t>DO:</a:t>
            </a:r>
            <a:endParaRPr sz="1500" b="1">
              <a:solidFill>
                <a:schemeClr val="dk1"/>
              </a:solidFill>
            </a:endParaRPr>
          </a:p>
          <a:p>
            <a:pPr marL="457200" lvl="0" indent="-304800" algn="l" rtl="0">
              <a:spcBef>
                <a:spcPts val="1200"/>
              </a:spcBef>
              <a:spcAft>
                <a:spcPts val="0"/>
              </a:spcAft>
              <a:buClr>
                <a:schemeClr val="dk1"/>
              </a:buClr>
              <a:buSzPts val="1200"/>
              <a:buAutoNum type="arabicPeriod"/>
            </a:pPr>
            <a:r>
              <a:rPr lang="en-US" sz="1200">
                <a:solidFill>
                  <a:schemeClr val="dk1"/>
                </a:solidFill>
              </a:rPr>
              <a:t>Take 4 deep breaths.</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US" sz="1200">
                <a:solidFill>
                  <a:schemeClr val="dk1"/>
                </a:solidFill>
              </a:rPr>
              <a:t>Focus on 3 things you see.</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US" sz="1200">
                <a:solidFill>
                  <a:schemeClr val="dk1"/>
                </a:solidFill>
              </a:rPr>
              <a:t>Focus on what went well today.</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US" sz="1200">
                <a:solidFill>
                  <a:schemeClr val="dk1"/>
                </a:solidFill>
              </a:rPr>
              <a:t>Pet the dog or cat.</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US" sz="1200">
                <a:solidFill>
                  <a:schemeClr val="dk1"/>
                </a:solidFill>
              </a:rPr>
              <a:t>Drink sips of cold water.</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US" sz="1200" i="1">
                <a:solidFill>
                  <a:schemeClr val="dk1"/>
                </a:solidFill>
              </a:rPr>
              <a:t>Other:</a:t>
            </a:r>
            <a:r>
              <a:rPr lang="en-US" sz="1200">
                <a:solidFill>
                  <a:schemeClr val="dk1"/>
                </a:solidFill>
              </a:rPr>
              <a:t> ___________________________</a:t>
            </a:r>
            <a:endParaRPr sz="1200">
              <a:solidFill>
                <a:schemeClr val="dk1"/>
              </a:solidFill>
            </a:endParaRPr>
          </a:p>
          <a:p>
            <a:pPr marL="0" lvl="0" indent="0" algn="l" rtl="0">
              <a:spcBef>
                <a:spcPts val="1200"/>
              </a:spcBef>
              <a:spcAft>
                <a:spcPts val="0"/>
              </a:spcAft>
              <a:buNone/>
            </a:pPr>
            <a:r>
              <a:rPr lang="en-US" sz="1800" b="1">
                <a:solidFill>
                  <a:schemeClr val="dk1"/>
                </a:solidFill>
              </a:rPr>
              <a:t>What are your best coping strategies?</a:t>
            </a:r>
            <a:endParaRPr sz="1800"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285750" lvl="0" indent="-196850" algn="l" rtl="0">
              <a:lnSpc>
                <a:spcPct val="100000"/>
              </a:lnSpc>
              <a:spcBef>
                <a:spcPts val="2400"/>
              </a:spcBef>
              <a:spcAft>
                <a:spcPts val="0"/>
              </a:spcAft>
              <a:buClr>
                <a:srgbClr val="DADAD6"/>
              </a:buClr>
              <a:buSzPts val="1400"/>
              <a:buFont typeface="Arial"/>
              <a:buNone/>
            </a:pPr>
            <a:endParaRPr sz="1100" b="1">
              <a:solidFill>
                <a:schemeClr val="dk1"/>
              </a:solidFill>
            </a:endParaRPr>
          </a:p>
        </p:txBody>
      </p:sp>
      <p:cxnSp>
        <p:nvCxnSpPr>
          <p:cNvPr id="596" name="Google Shape;596;p76"/>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597" name="Google Shape;597;p76"/>
          <p:cNvPicPr preferRelativeResize="0"/>
          <p:nvPr/>
        </p:nvPicPr>
        <p:blipFill rotWithShape="1">
          <a:blip r:embed="rId3">
            <a:alphaModFix/>
          </a:blip>
          <a:srcRect t="-8330"/>
          <a:stretch/>
        </p:blipFill>
        <p:spPr>
          <a:xfrm>
            <a:off x="8329246" y="142951"/>
            <a:ext cx="586154" cy="635000"/>
          </a:xfrm>
          <a:prstGeom prst="rect">
            <a:avLst/>
          </a:prstGeom>
          <a:noFill/>
          <a:ln>
            <a:noFill/>
          </a:ln>
        </p:spPr>
      </p:pic>
      <p:pic>
        <p:nvPicPr>
          <p:cNvPr id="598" name="Google Shape;598;p76"/>
          <p:cNvPicPr preferRelativeResize="0"/>
          <p:nvPr/>
        </p:nvPicPr>
        <p:blipFill>
          <a:blip r:embed="rId4">
            <a:alphaModFix/>
          </a:blip>
          <a:stretch>
            <a:fillRect/>
          </a:stretch>
        </p:blipFill>
        <p:spPr>
          <a:xfrm>
            <a:off x="4324750" y="1454323"/>
            <a:ext cx="4117725" cy="22348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603"/>
        <p:cNvGrpSpPr/>
        <p:nvPr/>
      </p:nvGrpSpPr>
      <p:grpSpPr>
        <a:xfrm>
          <a:off x="0" y="0"/>
          <a:ext cx="0" cy="0"/>
          <a:chOff x="0" y="0"/>
          <a:chExt cx="0" cy="0"/>
        </a:xfrm>
      </p:grpSpPr>
      <p:sp>
        <p:nvSpPr>
          <p:cNvPr id="604" name="Google Shape;604;p77"/>
          <p:cNvSpPr txBox="1">
            <a:spLocks noGrp="1"/>
          </p:cNvSpPr>
          <p:nvPr>
            <p:ph type="body" idx="1"/>
          </p:nvPr>
        </p:nvSpPr>
        <p:spPr>
          <a:xfrm>
            <a:off x="465150" y="484200"/>
            <a:ext cx="75279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sz="2200">
                <a:solidFill>
                  <a:srgbClr val="007A9B"/>
                </a:solidFill>
                <a:latin typeface="Montserrat"/>
                <a:ea typeface="Montserrat"/>
                <a:cs typeface="Montserrat"/>
                <a:sym typeface="Montserrat"/>
              </a:rPr>
              <a:t>Home Practice</a:t>
            </a:r>
            <a:endParaRPr sz="2200">
              <a:solidFill>
                <a:srgbClr val="007A9B"/>
              </a:solidFill>
              <a:latin typeface="Montserrat"/>
              <a:ea typeface="Montserrat"/>
              <a:cs typeface="Montserrat"/>
              <a:sym typeface="Montserrat"/>
            </a:endParaRPr>
          </a:p>
        </p:txBody>
      </p:sp>
      <p:sp>
        <p:nvSpPr>
          <p:cNvPr id="605" name="Google Shape;605;p77"/>
          <p:cNvSpPr txBox="1">
            <a:spLocks noGrp="1"/>
          </p:cNvSpPr>
          <p:nvPr>
            <p:ph type="body" idx="3"/>
          </p:nvPr>
        </p:nvSpPr>
        <p:spPr>
          <a:xfrm>
            <a:off x="451236" y="1047750"/>
            <a:ext cx="7702200" cy="31242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r>
              <a:rPr lang="en-US" sz="1800">
                <a:solidFill>
                  <a:schemeClr val="dk1"/>
                </a:solidFill>
                <a:latin typeface="Montserrat"/>
                <a:ea typeface="Montserrat"/>
                <a:cs typeface="Montserrat"/>
                <a:sym typeface="Montserrat"/>
              </a:rPr>
              <a:t>Complete your Tantrum Plan and try it out!</a:t>
            </a:r>
            <a:endParaRPr sz="1800">
              <a:solidFill>
                <a:schemeClr val="dk1"/>
              </a:solidFill>
              <a:latin typeface="Montserrat"/>
              <a:ea typeface="Montserrat"/>
              <a:cs typeface="Montserrat"/>
              <a:sym typeface="Montserrat"/>
            </a:endParaRPr>
          </a:p>
          <a:p>
            <a:pPr marL="0" lvl="0" indent="0" algn="l" rtl="0">
              <a:spcBef>
                <a:spcPts val="1200"/>
              </a:spcBef>
              <a:spcAft>
                <a:spcPts val="0"/>
              </a:spcAft>
              <a:buNone/>
            </a:pPr>
            <a:r>
              <a:rPr lang="en-US" sz="1800">
                <a:solidFill>
                  <a:schemeClr val="dk1"/>
                </a:solidFill>
                <a:latin typeface="Montserrat"/>
                <a:ea typeface="Montserrat"/>
                <a:cs typeface="Montserrat"/>
                <a:sym typeface="Montserrat"/>
              </a:rPr>
              <a:t>Keep record of triggers or patterns</a:t>
            </a:r>
            <a:endParaRPr sz="1800">
              <a:solidFill>
                <a:schemeClr val="dk1"/>
              </a:solidFill>
              <a:latin typeface="Montserrat"/>
              <a:ea typeface="Montserrat"/>
              <a:cs typeface="Montserrat"/>
              <a:sym typeface="Montserrat"/>
            </a:endParaRPr>
          </a:p>
          <a:p>
            <a:pPr marL="0" lvl="0" indent="0" algn="l" rtl="0">
              <a:spcBef>
                <a:spcPts val="1200"/>
              </a:spcBef>
              <a:spcAft>
                <a:spcPts val="0"/>
              </a:spcAft>
              <a:buNone/>
            </a:pPr>
            <a:endParaRPr sz="1800">
              <a:solidFill>
                <a:schemeClr val="dk1"/>
              </a:solidFill>
              <a:latin typeface="Montserrat"/>
              <a:ea typeface="Montserrat"/>
              <a:cs typeface="Montserrat"/>
              <a:sym typeface="Montserrat"/>
            </a:endParaRPr>
          </a:p>
          <a:p>
            <a:pPr marL="0" lvl="0" indent="0" algn="l" rtl="0">
              <a:spcBef>
                <a:spcPts val="1200"/>
              </a:spcBef>
              <a:spcAft>
                <a:spcPts val="0"/>
              </a:spcAft>
              <a:buNone/>
            </a:pPr>
            <a:r>
              <a:rPr lang="en-US" sz="1800">
                <a:solidFill>
                  <a:schemeClr val="dk1"/>
                </a:solidFill>
                <a:latin typeface="Montserrat"/>
                <a:ea typeface="Montserrat"/>
                <a:cs typeface="Montserrat"/>
                <a:sym typeface="Montserrat"/>
              </a:rPr>
              <a:t>Continue with:</a:t>
            </a:r>
            <a:endParaRPr sz="1800">
              <a:solidFill>
                <a:schemeClr val="dk1"/>
              </a:solidFill>
              <a:latin typeface="Montserrat"/>
              <a:ea typeface="Montserrat"/>
              <a:cs typeface="Montserrat"/>
              <a:sym typeface="Montserrat"/>
            </a:endParaRPr>
          </a:p>
          <a:p>
            <a:pPr marL="457200" lvl="0" indent="-342900" algn="l" rtl="0">
              <a:spcBef>
                <a:spcPts val="12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Special Time</a:t>
            </a:r>
            <a:endParaRPr sz="1800">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Parent Self Care</a:t>
            </a:r>
            <a:endParaRPr sz="1800">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Emotion Coaching &amp; Modeling</a:t>
            </a:r>
            <a:endParaRPr sz="1800">
              <a:solidFill>
                <a:schemeClr val="dk1"/>
              </a:solidFill>
              <a:latin typeface="Montserrat"/>
              <a:ea typeface="Montserrat"/>
              <a:cs typeface="Montserrat"/>
              <a:sym typeface="Montserrat"/>
            </a:endParaRPr>
          </a:p>
        </p:txBody>
      </p:sp>
      <p:cxnSp>
        <p:nvCxnSpPr>
          <p:cNvPr id="606" name="Google Shape;606;p77"/>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607" name="Google Shape;607;p77"/>
          <p:cNvPicPr preferRelativeResize="0"/>
          <p:nvPr/>
        </p:nvPicPr>
        <p:blipFill rotWithShape="1">
          <a:blip r:embed="rId3">
            <a:alphaModFix/>
          </a:blip>
          <a:srcRect t="-8330"/>
          <a:stretch/>
        </p:blipFill>
        <p:spPr>
          <a:xfrm>
            <a:off x="8329246" y="142951"/>
            <a:ext cx="586154" cy="635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78"/>
          <p:cNvSpPr txBox="1">
            <a:spLocks noGrp="1"/>
          </p:cNvSpPr>
          <p:nvPr>
            <p:ph type="body" idx="1"/>
          </p:nvPr>
        </p:nvSpPr>
        <p:spPr>
          <a:xfrm>
            <a:off x="812375" y="1211675"/>
            <a:ext cx="7711200" cy="453900"/>
          </a:xfrm>
          <a:prstGeom prst="rect">
            <a:avLst/>
          </a:prstGeom>
          <a:noFill/>
          <a:ln>
            <a:noFill/>
          </a:ln>
        </p:spPr>
        <p:txBody>
          <a:bodyPr spcFirstLastPara="1" wrap="square" lIns="91425" tIns="45700" rIns="91425" bIns="45700" anchor="t" anchorCtr="0">
            <a:noAutofit/>
          </a:bodyPr>
          <a:lstStyle/>
          <a:p>
            <a:pPr marL="2286000" lvl="0" indent="457200" algn="l" rtl="0">
              <a:spcBef>
                <a:spcPts val="0"/>
              </a:spcBef>
              <a:spcAft>
                <a:spcPts val="0"/>
              </a:spcAft>
              <a:buClr>
                <a:schemeClr val="dk1"/>
              </a:buClr>
              <a:buSzPts val="1100"/>
              <a:buFont typeface="Arial"/>
              <a:buNone/>
            </a:pPr>
            <a:r>
              <a:rPr lang="en-US"/>
              <a:t>Week 5</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Independence: Routines &amp; Instructions</a:t>
            </a:r>
            <a:endParaRPr/>
          </a:p>
          <a:p>
            <a:pPr marL="0" lvl="0" indent="0" algn="l" rtl="0">
              <a:spcBef>
                <a:spcPts val="0"/>
              </a:spcBef>
              <a:spcAft>
                <a:spcPts val="0"/>
              </a:spcAft>
              <a:buClr>
                <a:schemeClr val="dk1"/>
              </a:buClr>
              <a:buSzPts val="1100"/>
              <a:buFont typeface="Arial"/>
              <a:buNone/>
            </a:pPr>
            <a:endParaRPr/>
          </a:p>
          <a:p>
            <a:pPr marL="0" lvl="0" indent="0" algn="l" rtl="0">
              <a:lnSpc>
                <a:spcPct val="90000"/>
              </a:lnSpc>
              <a:spcBef>
                <a:spcPts val="0"/>
              </a:spcBef>
              <a:spcAft>
                <a:spcPts val="0"/>
              </a:spcAft>
              <a:buClr>
                <a:schemeClr val="lt1"/>
              </a:buClr>
              <a:buSzPts val="2800"/>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9"/>
          <p:cNvSpPr txBox="1">
            <a:spLocks noGrp="1"/>
          </p:cNvSpPr>
          <p:nvPr>
            <p:ph type="body" idx="1"/>
          </p:nvPr>
        </p:nvSpPr>
        <p:spPr>
          <a:xfrm>
            <a:off x="508686" y="288785"/>
            <a:ext cx="4724400" cy="44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A9B"/>
              </a:buClr>
              <a:buSzPts val="2800"/>
              <a:buNone/>
            </a:pPr>
            <a:r>
              <a:rPr lang="en-US">
                <a:solidFill>
                  <a:srgbClr val="007A9B"/>
                </a:solidFill>
              </a:rPr>
              <a:t>Welcome back!</a:t>
            </a:r>
            <a:endParaRPr/>
          </a:p>
        </p:txBody>
      </p:sp>
      <p:sp>
        <p:nvSpPr>
          <p:cNvPr id="619" name="Google Shape;619;p79"/>
          <p:cNvSpPr txBox="1">
            <a:spLocks noGrp="1"/>
          </p:cNvSpPr>
          <p:nvPr>
            <p:ph type="body" idx="2"/>
          </p:nvPr>
        </p:nvSpPr>
        <p:spPr>
          <a:xfrm>
            <a:off x="598489" y="1058562"/>
            <a:ext cx="5277000" cy="3290400"/>
          </a:xfrm>
          <a:prstGeom prst="rect">
            <a:avLst/>
          </a:prstGeom>
          <a:noFill/>
          <a:ln>
            <a:noFill/>
          </a:ln>
        </p:spPr>
        <p:txBody>
          <a:bodyPr spcFirstLastPara="1" wrap="square" lIns="91425" tIns="45700" rIns="91425" bIns="45700" anchor="t" anchorCtr="0">
            <a:noAutofit/>
          </a:bodyPr>
          <a:lstStyle/>
          <a:p>
            <a:pPr marL="0" lvl="0" indent="0" algn="l" rtl="0">
              <a:lnSpc>
                <a:spcPct val="160000"/>
              </a:lnSpc>
              <a:spcBef>
                <a:spcPts val="0"/>
              </a:spcBef>
              <a:spcAft>
                <a:spcPts val="0"/>
              </a:spcAft>
              <a:buClr>
                <a:schemeClr val="dk1"/>
              </a:buClr>
              <a:buSzPts val="2000"/>
              <a:buNone/>
            </a:pPr>
            <a:r>
              <a:rPr lang="en-US" sz="2000">
                <a:solidFill>
                  <a:schemeClr val="dk1"/>
                </a:solidFill>
                <a:latin typeface="Montserrat"/>
                <a:ea typeface="Montserrat"/>
                <a:cs typeface="Montserrat"/>
                <a:sym typeface="Montserrat"/>
              </a:rPr>
              <a:t>Home</a:t>
            </a:r>
            <a:r>
              <a:rPr lang="en-US">
                <a:solidFill>
                  <a:schemeClr val="dk1"/>
                </a:solidFill>
                <a:latin typeface="Montserrat"/>
                <a:ea typeface="Montserrat"/>
                <a:cs typeface="Montserrat"/>
                <a:sym typeface="Montserrat"/>
              </a:rPr>
              <a:t> Practice</a:t>
            </a:r>
            <a:r>
              <a:rPr lang="en-US" sz="2000">
                <a:solidFill>
                  <a:schemeClr val="dk1"/>
                </a:solidFill>
                <a:latin typeface="Montserrat"/>
                <a:ea typeface="Montserrat"/>
                <a:cs typeface="Montserrat"/>
                <a:sym typeface="Montserrat"/>
              </a:rPr>
              <a:t> review:</a:t>
            </a:r>
            <a:endParaRPr>
              <a:latin typeface="Montserrat"/>
              <a:ea typeface="Montserrat"/>
              <a:cs typeface="Montserrat"/>
              <a:sym typeface="Montserrat"/>
            </a:endParaRPr>
          </a:p>
          <a:p>
            <a:pPr marL="457200" lvl="0" indent="-330200" algn="l" rtl="0">
              <a:lnSpc>
                <a:spcPct val="200000"/>
              </a:lnSpc>
              <a:spcBef>
                <a:spcPts val="6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Handling Tantrums</a:t>
            </a:r>
            <a:endParaRPr sz="1600">
              <a:solidFill>
                <a:schemeClr val="dk1"/>
              </a:solidFill>
              <a:latin typeface="Montserrat"/>
              <a:ea typeface="Montserrat"/>
              <a:cs typeface="Montserrat"/>
              <a:sym typeface="Montserrat"/>
            </a:endParaRPr>
          </a:p>
          <a:p>
            <a:pPr marL="457200" lvl="0" indent="-330200" algn="l" rtl="0">
              <a:lnSpc>
                <a:spcPct val="2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Self Care</a:t>
            </a:r>
            <a:endParaRPr sz="1600">
              <a:solidFill>
                <a:schemeClr val="dk1"/>
              </a:solidFill>
              <a:latin typeface="Montserrat"/>
              <a:ea typeface="Montserrat"/>
              <a:cs typeface="Montserrat"/>
              <a:sym typeface="Montserrat"/>
            </a:endParaRPr>
          </a:p>
          <a:p>
            <a:pPr marL="457200" lvl="0" indent="-330200" algn="l" rtl="0">
              <a:lnSpc>
                <a:spcPct val="2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Responding to Feelings</a:t>
            </a:r>
            <a:endParaRPr sz="1600">
              <a:solidFill>
                <a:schemeClr val="dk1"/>
              </a:solidFill>
              <a:latin typeface="Montserrat"/>
              <a:ea typeface="Montserrat"/>
              <a:cs typeface="Montserrat"/>
              <a:sym typeface="Montserrat"/>
            </a:endParaRPr>
          </a:p>
          <a:p>
            <a:pPr marL="457200" lvl="0" indent="-330200" algn="l" rtl="0">
              <a:lnSpc>
                <a:spcPct val="2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Special Time</a:t>
            </a:r>
            <a:endParaRPr sz="1600">
              <a:solidFill>
                <a:schemeClr val="dk1"/>
              </a:solidFill>
              <a:latin typeface="Montserrat"/>
              <a:ea typeface="Montserrat"/>
              <a:cs typeface="Montserrat"/>
              <a:sym typeface="Montserrat"/>
            </a:endParaRPr>
          </a:p>
          <a:p>
            <a:pPr marL="0" lvl="0" indent="0" algn="l" rtl="0">
              <a:lnSpc>
                <a:spcPct val="160000"/>
              </a:lnSpc>
              <a:spcBef>
                <a:spcPts val="1600"/>
              </a:spcBef>
              <a:spcAft>
                <a:spcPts val="0"/>
              </a:spcAft>
              <a:buClr>
                <a:srgbClr val="464A4D"/>
              </a:buClr>
              <a:buSzPts val="2000"/>
              <a:buNone/>
            </a:pPr>
            <a:endParaRPr>
              <a:solidFill>
                <a:schemeClr val="dk1"/>
              </a:solidFill>
              <a:latin typeface="Montserrat"/>
              <a:ea typeface="Montserrat"/>
              <a:cs typeface="Montserrat"/>
              <a:sym typeface="Montserrat"/>
            </a:endParaRPr>
          </a:p>
          <a:p>
            <a:pPr marL="0" lvl="0" indent="0" algn="l" rtl="0">
              <a:lnSpc>
                <a:spcPct val="160000"/>
              </a:lnSpc>
              <a:spcBef>
                <a:spcPts val="1000"/>
              </a:spcBef>
              <a:spcAft>
                <a:spcPts val="0"/>
              </a:spcAft>
              <a:buClr>
                <a:srgbClr val="464A4D"/>
              </a:buClr>
              <a:buSzPts val="2000"/>
              <a:buNone/>
            </a:pPr>
            <a:endParaRPr>
              <a:solidFill>
                <a:schemeClr val="dk1"/>
              </a:solidFill>
              <a:latin typeface="Montserrat"/>
              <a:ea typeface="Montserrat"/>
              <a:cs typeface="Montserrat"/>
              <a:sym typeface="Montserrat"/>
            </a:endParaRPr>
          </a:p>
          <a:p>
            <a:pPr marL="0" lvl="0" indent="0" algn="l" rtl="0">
              <a:lnSpc>
                <a:spcPct val="160000"/>
              </a:lnSpc>
              <a:spcBef>
                <a:spcPts val="1000"/>
              </a:spcBef>
              <a:spcAft>
                <a:spcPts val="0"/>
              </a:spcAft>
              <a:buClr>
                <a:srgbClr val="464A4D"/>
              </a:buClr>
              <a:buSzPts val="2000"/>
              <a:buNone/>
            </a:pPr>
            <a:endParaRPr>
              <a:solidFill>
                <a:schemeClr val="dk1"/>
              </a:solidFill>
              <a:latin typeface="Montserrat"/>
              <a:ea typeface="Montserrat"/>
              <a:cs typeface="Montserrat"/>
              <a:sym typeface="Montserrat"/>
            </a:endParaRPr>
          </a:p>
        </p:txBody>
      </p:sp>
      <p:cxnSp>
        <p:nvCxnSpPr>
          <p:cNvPr id="620" name="Google Shape;620;p79"/>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621" name="Google Shape;621;p79"/>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622" name="Google Shape;622;p79"/>
          <p:cNvSpPr/>
          <p:nvPr/>
        </p:nvSpPr>
        <p:spPr>
          <a:xfrm>
            <a:off x="5907087" y="1127523"/>
            <a:ext cx="2750058" cy="2654748"/>
          </a:xfrm>
          <a:prstGeom prst="irregularSeal1">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Montserrat Medium"/>
                <a:ea typeface="Montserrat Medium"/>
                <a:cs typeface="Montserrat Medium"/>
                <a:sym typeface="Montserrat Medium"/>
              </a:rPr>
              <a:t>Observations?</a:t>
            </a:r>
            <a:endParaRPr/>
          </a:p>
          <a:p>
            <a:pPr marL="0" marR="0" lvl="0" indent="0" algn="ctr" rtl="0">
              <a:spcBef>
                <a:spcPts val="0"/>
              </a:spcBef>
              <a:spcAft>
                <a:spcPts val="0"/>
              </a:spcAft>
              <a:buNone/>
            </a:pPr>
            <a:r>
              <a:rPr lang="en-US" sz="1400">
                <a:solidFill>
                  <a:schemeClr val="lt1"/>
                </a:solidFill>
                <a:latin typeface="Montserrat Medium"/>
                <a:ea typeface="Montserrat Medium"/>
                <a:cs typeface="Montserrat Medium"/>
                <a:sym typeface="Montserrat Medium"/>
              </a:rPr>
              <a:t>Insight?</a:t>
            </a:r>
            <a:br>
              <a:rPr lang="en-US" sz="1400">
                <a:solidFill>
                  <a:schemeClr val="lt1"/>
                </a:solidFill>
                <a:latin typeface="Montserrat Medium"/>
                <a:ea typeface="Montserrat Medium"/>
                <a:cs typeface="Montserrat Medium"/>
                <a:sym typeface="Montserrat Medium"/>
              </a:rPr>
            </a:br>
            <a:r>
              <a:rPr lang="en-US" sz="1400">
                <a:solidFill>
                  <a:schemeClr val="lt1"/>
                </a:solidFill>
                <a:latin typeface="Montserrat Medium"/>
                <a:ea typeface="Montserrat Medium"/>
                <a:cs typeface="Montserrat Medium"/>
                <a:sym typeface="Montserrat Medium"/>
              </a:rPr>
              <a:t>Questions?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627"/>
        <p:cNvGrpSpPr/>
        <p:nvPr/>
      </p:nvGrpSpPr>
      <p:grpSpPr>
        <a:xfrm>
          <a:off x="0" y="0"/>
          <a:ext cx="0" cy="0"/>
          <a:chOff x="0" y="0"/>
          <a:chExt cx="0" cy="0"/>
        </a:xfrm>
      </p:grpSpPr>
      <p:sp>
        <p:nvSpPr>
          <p:cNvPr id="628" name="Google Shape;628;p80"/>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7A9B"/>
                </a:solidFill>
              </a:rPr>
              <a:t>Offering Planned Choices</a:t>
            </a:r>
            <a:endParaRPr>
              <a:solidFill>
                <a:srgbClr val="007A9B"/>
              </a:solidFill>
            </a:endParaRPr>
          </a:p>
          <a:p>
            <a:pPr marL="0" lvl="0" indent="0" algn="l" rtl="0">
              <a:spcBef>
                <a:spcPts val="0"/>
              </a:spcBef>
              <a:spcAft>
                <a:spcPts val="0"/>
              </a:spcAft>
              <a:buClr>
                <a:schemeClr val="dk1"/>
              </a:buClr>
              <a:buSzPts val="1100"/>
              <a:buFont typeface="Arial"/>
              <a:buNone/>
            </a:pPr>
            <a:endParaRPr>
              <a:solidFill>
                <a:srgbClr val="007A9B"/>
              </a:solidFill>
            </a:endParaRPr>
          </a:p>
          <a:p>
            <a:pPr marL="0" lvl="0" indent="0" algn="l" rtl="0">
              <a:lnSpc>
                <a:spcPct val="125000"/>
              </a:lnSpc>
              <a:spcBef>
                <a:spcPts val="0"/>
              </a:spcBef>
              <a:spcAft>
                <a:spcPts val="0"/>
              </a:spcAft>
              <a:buClr>
                <a:srgbClr val="007A9B"/>
              </a:buClr>
              <a:buSzPts val="2400"/>
              <a:buNone/>
            </a:pPr>
            <a:endParaRPr>
              <a:solidFill>
                <a:srgbClr val="007A9B"/>
              </a:solidFill>
            </a:endParaRPr>
          </a:p>
        </p:txBody>
      </p:sp>
      <p:sp>
        <p:nvSpPr>
          <p:cNvPr id="629" name="Google Shape;629;p80"/>
          <p:cNvSpPr txBox="1">
            <a:spLocks noGrp="1"/>
          </p:cNvSpPr>
          <p:nvPr>
            <p:ph type="body" idx="3"/>
          </p:nvPr>
        </p:nvSpPr>
        <p:spPr>
          <a:xfrm>
            <a:off x="499525" y="1007375"/>
            <a:ext cx="7140600" cy="24384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r>
              <a:rPr lang="en-US" sz="1700" b="1">
                <a:solidFill>
                  <a:schemeClr val="dk1"/>
                </a:solidFill>
                <a:latin typeface="Montserrat"/>
                <a:ea typeface="Montserrat"/>
                <a:cs typeface="Montserrat"/>
                <a:sym typeface="Montserrat"/>
              </a:rPr>
              <a:t>Goal</a:t>
            </a:r>
            <a:endParaRPr sz="1700" b="1">
              <a:solidFill>
                <a:schemeClr val="dk1"/>
              </a:solidFill>
              <a:latin typeface="Montserrat"/>
              <a:ea typeface="Montserrat"/>
              <a:cs typeface="Montserrat"/>
              <a:sym typeface="Montserrat"/>
            </a:endParaRPr>
          </a:p>
          <a:p>
            <a:pPr marL="457200" lvl="0" indent="-336550" algn="l" rtl="0">
              <a:spcBef>
                <a:spcPts val="0"/>
              </a:spcBef>
              <a:spcAft>
                <a:spcPts val="0"/>
              </a:spcAft>
              <a:buClr>
                <a:schemeClr val="dk1"/>
              </a:buClr>
              <a:buSzPts val="1700"/>
              <a:buFont typeface="Montserrat"/>
              <a:buChar char="●"/>
            </a:pPr>
            <a:r>
              <a:rPr lang="en-US" sz="1700">
                <a:solidFill>
                  <a:schemeClr val="dk1"/>
                </a:solidFill>
                <a:latin typeface="Montserrat"/>
                <a:ea typeface="Montserrat"/>
                <a:cs typeface="Montserrat"/>
                <a:sym typeface="Montserrat"/>
              </a:rPr>
              <a:t>Help your child follow directions by offering them choices</a:t>
            </a:r>
            <a:endParaRPr sz="1700">
              <a:solidFill>
                <a:schemeClr val="dk1"/>
              </a:solidFill>
              <a:latin typeface="Montserrat"/>
              <a:ea typeface="Montserrat"/>
              <a:cs typeface="Montserrat"/>
              <a:sym typeface="Montserrat"/>
            </a:endParaRPr>
          </a:p>
          <a:p>
            <a:pPr marL="457200" lvl="0" indent="-336550" algn="l" rtl="0">
              <a:spcBef>
                <a:spcPts val="0"/>
              </a:spcBef>
              <a:spcAft>
                <a:spcPts val="0"/>
              </a:spcAft>
              <a:buClr>
                <a:schemeClr val="dk1"/>
              </a:buClr>
              <a:buSzPts val="1700"/>
              <a:buFont typeface="Montserrat"/>
              <a:buChar char="●"/>
            </a:pPr>
            <a:r>
              <a:rPr lang="en-US" sz="1700">
                <a:solidFill>
                  <a:schemeClr val="dk1"/>
                </a:solidFill>
                <a:latin typeface="Montserrat"/>
                <a:ea typeface="Montserrat"/>
                <a:cs typeface="Montserrat"/>
                <a:sym typeface="Montserrat"/>
              </a:rPr>
              <a:t>Give them a sense of control and independence</a:t>
            </a:r>
            <a:endParaRPr sz="1700">
              <a:solidFill>
                <a:schemeClr val="dk1"/>
              </a:solidFill>
              <a:latin typeface="Montserrat"/>
              <a:ea typeface="Montserrat"/>
              <a:cs typeface="Montserrat"/>
              <a:sym typeface="Montserrat"/>
            </a:endParaRPr>
          </a:p>
          <a:p>
            <a:pPr marL="457200" lvl="0" indent="0" algn="l" rtl="0">
              <a:spcBef>
                <a:spcPts val="1200"/>
              </a:spcBef>
              <a:spcAft>
                <a:spcPts val="0"/>
              </a:spcAft>
              <a:buNone/>
            </a:pPr>
            <a:endParaRPr sz="7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700" b="1">
                <a:solidFill>
                  <a:schemeClr val="dk1"/>
                </a:solidFill>
                <a:latin typeface="Montserrat"/>
                <a:ea typeface="Montserrat"/>
                <a:cs typeface="Montserrat"/>
                <a:sym typeface="Montserrat"/>
              </a:rPr>
              <a:t>Key Benefits</a:t>
            </a:r>
            <a:endParaRPr sz="1700">
              <a:solidFill>
                <a:schemeClr val="dk1"/>
              </a:solidFill>
              <a:latin typeface="Montserrat"/>
              <a:ea typeface="Montserrat"/>
              <a:cs typeface="Montserrat"/>
              <a:sym typeface="Montserrat"/>
            </a:endParaRPr>
          </a:p>
          <a:p>
            <a:pPr marL="457200" lvl="0" indent="-336550" algn="l" rtl="0">
              <a:spcBef>
                <a:spcPts val="0"/>
              </a:spcBef>
              <a:spcAft>
                <a:spcPts val="0"/>
              </a:spcAft>
              <a:buClr>
                <a:schemeClr val="dk1"/>
              </a:buClr>
              <a:buSzPts val="1700"/>
              <a:buFont typeface="Montserrat"/>
              <a:buChar char="●"/>
            </a:pPr>
            <a:r>
              <a:rPr lang="en-US" sz="1700">
                <a:solidFill>
                  <a:schemeClr val="dk1"/>
                </a:solidFill>
                <a:latin typeface="Montserrat"/>
                <a:ea typeface="Montserrat"/>
                <a:cs typeface="Montserrat"/>
                <a:sym typeface="Montserrat"/>
              </a:rPr>
              <a:t>Builds communication and positive behaviors</a:t>
            </a:r>
            <a:endParaRPr sz="1700">
              <a:solidFill>
                <a:schemeClr val="dk1"/>
              </a:solidFill>
              <a:latin typeface="Montserrat"/>
              <a:ea typeface="Montserrat"/>
              <a:cs typeface="Montserrat"/>
              <a:sym typeface="Montserrat"/>
            </a:endParaRPr>
          </a:p>
          <a:p>
            <a:pPr marL="457200" lvl="0" indent="-336550" algn="l" rtl="0">
              <a:spcBef>
                <a:spcPts val="0"/>
              </a:spcBef>
              <a:spcAft>
                <a:spcPts val="0"/>
              </a:spcAft>
              <a:buClr>
                <a:schemeClr val="dk1"/>
              </a:buClr>
              <a:buSzPts val="1700"/>
              <a:buFont typeface="Montserrat"/>
              <a:buChar char="●"/>
            </a:pPr>
            <a:r>
              <a:rPr lang="en-US" sz="1700">
                <a:solidFill>
                  <a:schemeClr val="dk1"/>
                </a:solidFill>
                <a:latin typeface="Montserrat"/>
                <a:ea typeface="Montserrat"/>
                <a:cs typeface="Montserrat"/>
                <a:sym typeface="Montserrat"/>
              </a:rPr>
              <a:t>Supports self-confidence</a:t>
            </a:r>
            <a:endParaRPr sz="1700">
              <a:solidFill>
                <a:schemeClr val="dk1"/>
              </a:solidFill>
              <a:latin typeface="Montserrat"/>
              <a:ea typeface="Montserrat"/>
              <a:cs typeface="Montserrat"/>
              <a:sym typeface="Montserrat"/>
            </a:endParaRPr>
          </a:p>
          <a:p>
            <a:pPr marL="457200" lvl="0" indent="-336550" algn="l" rtl="0">
              <a:spcBef>
                <a:spcPts val="0"/>
              </a:spcBef>
              <a:spcAft>
                <a:spcPts val="0"/>
              </a:spcAft>
              <a:buClr>
                <a:schemeClr val="dk1"/>
              </a:buClr>
              <a:buSzPts val="1700"/>
              <a:buFont typeface="Montserrat"/>
              <a:buChar char="●"/>
            </a:pPr>
            <a:r>
              <a:rPr lang="en-US" sz="1700">
                <a:solidFill>
                  <a:schemeClr val="dk1"/>
                </a:solidFill>
                <a:latin typeface="Montserrat"/>
                <a:ea typeface="Montserrat"/>
                <a:cs typeface="Montserrat"/>
                <a:sym typeface="Montserrat"/>
              </a:rPr>
              <a:t>Improves transitions and consistent routines</a:t>
            </a:r>
            <a:endParaRPr sz="1700">
              <a:solidFill>
                <a:schemeClr val="dk1"/>
              </a:solidFill>
              <a:latin typeface="Montserrat"/>
              <a:ea typeface="Montserrat"/>
              <a:cs typeface="Montserrat"/>
              <a:sym typeface="Montserrat"/>
            </a:endParaRPr>
          </a:p>
          <a:p>
            <a:pPr marL="0" lvl="0" indent="0" algn="l" rtl="0">
              <a:spcBef>
                <a:spcPts val="1200"/>
              </a:spcBef>
              <a:spcAft>
                <a:spcPts val="0"/>
              </a:spcAft>
              <a:buNone/>
            </a:pPr>
            <a:r>
              <a:rPr lang="en-US" sz="1700" b="1">
                <a:solidFill>
                  <a:schemeClr val="dk1"/>
                </a:solidFill>
                <a:latin typeface="Montserrat"/>
                <a:ea typeface="Montserrat"/>
                <a:cs typeface="Montserrat"/>
                <a:sym typeface="Montserrat"/>
              </a:rPr>
              <a:t>Routines Help Kids:</a:t>
            </a:r>
            <a:endParaRPr sz="1700" b="1">
              <a:solidFill>
                <a:schemeClr val="dk1"/>
              </a:solidFill>
              <a:latin typeface="Montserrat"/>
              <a:ea typeface="Montserrat"/>
              <a:cs typeface="Montserrat"/>
              <a:sym typeface="Montserrat"/>
            </a:endParaRPr>
          </a:p>
          <a:p>
            <a:pPr marL="457200" lvl="0" indent="-336550" algn="l" rtl="0">
              <a:lnSpc>
                <a:spcPct val="100000"/>
              </a:lnSpc>
              <a:spcBef>
                <a:spcPts val="1200"/>
              </a:spcBef>
              <a:spcAft>
                <a:spcPts val="0"/>
              </a:spcAft>
              <a:buClr>
                <a:schemeClr val="dk1"/>
              </a:buClr>
              <a:buSzPts val="1700"/>
              <a:buFont typeface="Montserrat"/>
              <a:buChar char="●"/>
            </a:pPr>
            <a:r>
              <a:rPr lang="en-US" sz="1700">
                <a:solidFill>
                  <a:schemeClr val="dk1"/>
                </a:solidFill>
                <a:latin typeface="Montserrat"/>
                <a:ea typeface="Montserrat"/>
                <a:cs typeface="Montserrat"/>
                <a:sym typeface="Montserrat"/>
              </a:rPr>
              <a:t>Know what to expect and feel safe</a:t>
            </a:r>
            <a:endParaRPr sz="1700">
              <a:solidFill>
                <a:schemeClr val="dk1"/>
              </a:solidFill>
              <a:latin typeface="Montserrat"/>
              <a:ea typeface="Montserrat"/>
              <a:cs typeface="Montserrat"/>
              <a:sym typeface="Montserrat"/>
            </a:endParaRPr>
          </a:p>
          <a:p>
            <a:pPr marL="457200" lvl="0" indent="-336550" algn="l" rtl="0">
              <a:lnSpc>
                <a:spcPct val="100000"/>
              </a:lnSpc>
              <a:spcBef>
                <a:spcPts val="0"/>
              </a:spcBef>
              <a:spcAft>
                <a:spcPts val="0"/>
              </a:spcAft>
              <a:buClr>
                <a:schemeClr val="dk1"/>
              </a:buClr>
              <a:buSzPts val="1700"/>
              <a:buFont typeface="Montserrat"/>
              <a:buChar char="●"/>
            </a:pPr>
            <a:r>
              <a:rPr lang="en-US" sz="1700">
                <a:solidFill>
                  <a:schemeClr val="dk1"/>
                </a:solidFill>
                <a:latin typeface="Montserrat"/>
                <a:ea typeface="Montserrat"/>
                <a:cs typeface="Montserrat"/>
                <a:sym typeface="Montserrat"/>
              </a:rPr>
              <a:t>Build confidence and independence</a:t>
            </a:r>
            <a:endParaRPr sz="1700">
              <a:solidFill>
                <a:schemeClr val="dk1"/>
              </a:solidFill>
              <a:latin typeface="Montserrat"/>
              <a:ea typeface="Montserrat"/>
              <a:cs typeface="Montserrat"/>
              <a:sym typeface="Montserrat"/>
            </a:endParaRPr>
          </a:p>
          <a:p>
            <a:pPr marL="457200" lvl="0" indent="-336550" algn="l" rtl="0">
              <a:lnSpc>
                <a:spcPct val="100000"/>
              </a:lnSpc>
              <a:spcBef>
                <a:spcPts val="0"/>
              </a:spcBef>
              <a:spcAft>
                <a:spcPts val="0"/>
              </a:spcAft>
              <a:buClr>
                <a:schemeClr val="dk1"/>
              </a:buClr>
              <a:buSzPts val="1700"/>
              <a:buFont typeface="Montserrat"/>
              <a:buChar char="●"/>
            </a:pPr>
            <a:r>
              <a:rPr lang="en-US" sz="1700">
                <a:solidFill>
                  <a:schemeClr val="dk1"/>
                </a:solidFill>
                <a:latin typeface="Montserrat"/>
                <a:ea typeface="Montserrat"/>
                <a:cs typeface="Montserrat"/>
                <a:sym typeface="Montserrat"/>
              </a:rPr>
              <a:t>Reduce behavior problems by minimizing overwhelm and disappointment during changes</a:t>
            </a:r>
            <a:endParaRPr sz="23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2000">
              <a:solidFill>
                <a:schemeClr val="dk1"/>
              </a:solidFill>
              <a:latin typeface="Montserrat"/>
              <a:ea typeface="Montserrat"/>
              <a:cs typeface="Montserrat"/>
              <a:sym typeface="Montserrat"/>
            </a:endParaRPr>
          </a:p>
          <a:p>
            <a:pPr marL="285750" lvl="0" indent="-196850" algn="l" rtl="0">
              <a:lnSpc>
                <a:spcPct val="100000"/>
              </a:lnSpc>
              <a:spcBef>
                <a:spcPts val="1200"/>
              </a:spcBef>
              <a:spcAft>
                <a:spcPts val="0"/>
              </a:spcAft>
              <a:buClr>
                <a:srgbClr val="DADAD6"/>
              </a:buClr>
              <a:buSzPts val="1400"/>
              <a:buFont typeface="Arial"/>
              <a:buNone/>
            </a:pPr>
            <a:endParaRPr sz="2600">
              <a:solidFill>
                <a:schemeClr val="dk1"/>
              </a:solidFill>
              <a:latin typeface="Montserrat"/>
              <a:ea typeface="Montserrat"/>
              <a:cs typeface="Montserrat"/>
              <a:sym typeface="Montserrat"/>
            </a:endParaRPr>
          </a:p>
        </p:txBody>
      </p:sp>
      <p:cxnSp>
        <p:nvCxnSpPr>
          <p:cNvPr id="630" name="Google Shape;630;p80"/>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631" name="Google Shape;631;p80"/>
          <p:cNvPicPr preferRelativeResize="0"/>
          <p:nvPr/>
        </p:nvPicPr>
        <p:blipFill rotWithShape="1">
          <a:blip r:embed="rId3">
            <a:alphaModFix/>
          </a:blip>
          <a:srcRect t="-8333"/>
          <a:stretch/>
        </p:blipFill>
        <p:spPr>
          <a:xfrm>
            <a:off x="8329246" y="142951"/>
            <a:ext cx="586154" cy="6350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1"/>
          <p:cNvSpPr txBox="1">
            <a:spLocks noGrp="1"/>
          </p:cNvSpPr>
          <p:nvPr>
            <p:ph type="body" idx="1"/>
          </p:nvPr>
        </p:nvSpPr>
        <p:spPr>
          <a:xfrm>
            <a:off x="524249" y="394850"/>
            <a:ext cx="5193000" cy="443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39285"/>
              <a:buNone/>
            </a:pPr>
            <a:r>
              <a:rPr lang="en-US">
                <a:solidFill>
                  <a:srgbClr val="007A9B"/>
                </a:solidFill>
              </a:rPr>
              <a:t>Planned Choices Examples</a:t>
            </a:r>
            <a:endParaRPr>
              <a:solidFill>
                <a:srgbClr val="007A9B"/>
              </a:solidFill>
            </a:endParaRPr>
          </a:p>
        </p:txBody>
      </p:sp>
      <p:sp>
        <p:nvSpPr>
          <p:cNvPr id="638" name="Google Shape;638;p81"/>
          <p:cNvSpPr txBox="1">
            <a:spLocks noGrp="1"/>
          </p:cNvSpPr>
          <p:nvPr>
            <p:ph type="body" idx="2"/>
          </p:nvPr>
        </p:nvSpPr>
        <p:spPr>
          <a:xfrm>
            <a:off x="524256" y="1009651"/>
            <a:ext cx="8382000" cy="312419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200"/>
              </a:spcBef>
              <a:spcAft>
                <a:spcPts val="0"/>
              </a:spcAft>
              <a:buClr>
                <a:schemeClr val="dk1"/>
              </a:buClr>
              <a:buSzPts val="1100"/>
              <a:buFont typeface="Arial"/>
              <a:buNone/>
            </a:pPr>
            <a:endParaRPr sz="1100" b="1">
              <a:solidFill>
                <a:schemeClr val="dk1"/>
              </a:solidFill>
            </a:endParaRPr>
          </a:p>
          <a:p>
            <a:pPr marL="457200" lvl="0" indent="0" algn="l" rtl="0">
              <a:lnSpc>
                <a:spcPct val="100000"/>
              </a:lnSpc>
              <a:spcBef>
                <a:spcPts val="1200"/>
              </a:spcBef>
              <a:spcAft>
                <a:spcPts val="0"/>
              </a:spcAft>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a:p>
            <a:pPr marL="31750" lvl="0" indent="0" algn="l" rtl="0">
              <a:lnSpc>
                <a:spcPct val="160000"/>
              </a:lnSpc>
              <a:spcBef>
                <a:spcPts val="1600"/>
              </a:spcBef>
              <a:spcAft>
                <a:spcPts val="0"/>
              </a:spcAft>
              <a:buClr>
                <a:srgbClr val="464A4D"/>
              </a:buClr>
              <a:buSzPts val="2000"/>
              <a:buFont typeface="Calibri"/>
              <a:buNone/>
            </a:pPr>
            <a:endParaRPr sz="8000">
              <a:solidFill>
                <a:schemeClr val="dk1"/>
              </a:solidFill>
              <a:latin typeface="Montserrat Medium"/>
              <a:ea typeface="Montserrat Medium"/>
              <a:cs typeface="Montserrat Medium"/>
              <a:sym typeface="Montserrat Medium"/>
            </a:endParaRPr>
          </a:p>
        </p:txBody>
      </p:sp>
      <p:cxnSp>
        <p:nvCxnSpPr>
          <p:cNvPr id="639" name="Google Shape;639;p81"/>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640" name="Google Shape;640;p81"/>
          <p:cNvPicPr preferRelativeResize="0"/>
          <p:nvPr/>
        </p:nvPicPr>
        <p:blipFill rotWithShape="1">
          <a:blip r:embed="rId3">
            <a:alphaModFix/>
          </a:blip>
          <a:srcRect t="-8333"/>
          <a:stretch/>
        </p:blipFill>
        <p:spPr>
          <a:xfrm>
            <a:off x="8329246" y="142951"/>
            <a:ext cx="586154" cy="635000"/>
          </a:xfrm>
          <a:prstGeom prst="rect">
            <a:avLst/>
          </a:prstGeom>
          <a:noFill/>
          <a:ln>
            <a:noFill/>
          </a:ln>
        </p:spPr>
      </p:pic>
      <p:pic>
        <p:nvPicPr>
          <p:cNvPr id="641" name="Google Shape;641;p81"/>
          <p:cNvPicPr preferRelativeResize="0"/>
          <p:nvPr/>
        </p:nvPicPr>
        <p:blipFill>
          <a:blip r:embed="rId4">
            <a:alphaModFix/>
          </a:blip>
          <a:stretch>
            <a:fillRect/>
          </a:stretch>
        </p:blipFill>
        <p:spPr>
          <a:xfrm>
            <a:off x="1835425" y="1532075"/>
            <a:ext cx="5411375" cy="23588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82"/>
          <p:cNvSpPr txBox="1">
            <a:spLocks noGrp="1"/>
          </p:cNvSpPr>
          <p:nvPr>
            <p:ph type="body" idx="1"/>
          </p:nvPr>
        </p:nvSpPr>
        <p:spPr>
          <a:xfrm>
            <a:off x="524256" y="394846"/>
            <a:ext cx="4724400" cy="443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39285"/>
              <a:buNone/>
            </a:pPr>
            <a:r>
              <a:rPr lang="en-US">
                <a:solidFill>
                  <a:srgbClr val="007A9B"/>
                </a:solidFill>
              </a:rPr>
              <a:t>Handling Hard Transitions</a:t>
            </a:r>
            <a:endParaRPr>
              <a:solidFill>
                <a:srgbClr val="007A9B"/>
              </a:solidFill>
            </a:endParaRPr>
          </a:p>
        </p:txBody>
      </p:sp>
      <p:cxnSp>
        <p:nvCxnSpPr>
          <p:cNvPr id="648" name="Google Shape;648;p82"/>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649" name="Google Shape;649;p82"/>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650" name="Google Shape;650;p82"/>
          <p:cNvSpPr txBox="1"/>
          <p:nvPr/>
        </p:nvSpPr>
        <p:spPr>
          <a:xfrm>
            <a:off x="311700" y="1039400"/>
            <a:ext cx="8520600" cy="104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a:solidFill>
                  <a:srgbClr val="000000"/>
                </a:solidFill>
              </a:rPr>
              <a:t>When Compliance is Non-Negotiable</a:t>
            </a:r>
            <a:r>
              <a:rPr lang="en-US" sz="1600" b="1"/>
              <a:t>, </a:t>
            </a:r>
            <a:endParaRPr sz="1600" b="1"/>
          </a:p>
          <a:p>
            <a:pPr marL="0" lvl="0" indent="0" algn="l" rtl="0">
              <a:spcBef>
                <a:spcPts val="0"/>
              </a:spcBef>
              <a:spcAft>
                <a:spcPts val="0"/>
              </a:spcAft>
              <a:buNone/>
            </a:pPr>
            <a:r>
              <a:rPr lang="en-US" sz="1600">
                <a:solidFill>
                  <a:srgbClr val="000000"/>
                </a:solidFill>
              </a:rPr>
              <a:t>Give choices about </a:t>
            </a:r>
            <a:r>
              <a:rPr lang="en-US" sz="1600" b="1">
                <a:solidFill>
                  <a:srgbClr val="000000"/>
                </a:solidFill>
              </a:rPr>
              <a:t>how</a:t>
            </a:r>
            <a:r>
              <a:rPr lang="en-US" sz="1600">
                <a:solidFill>
                  <a:srgbClr val="000000"/>
                </a:solidFill>
              </a:rPr>
              <a:t> to comply.</a:t>
            </a:r>
            <a:endParaRPr sz="1600">
              <a:solidFill>
                <a:srgbClr val="000000"/>
              </a:solidFill>
            </a:endParaRPr>
          </a:p>
          <a:p>
            <a:pPr marL="0" lvl="0" indent="0" algn="l" rtl="0">
              <a:spcBef>
                <a:spcPts val="0"/>
              </a:spcBef>
              <a:spcAft>
                <a:spcPts val="0"/>
              </a:spcAft>
              <a:buNone/>
            </a:pPr>
            <a:endParaRPr/>
          </a:p>
        </p:txBody>
      </p:sp>
      <p:pic>
        <p:nvPicPr>
          <p:cNvPr id="651" name="Google Shape;651;p82"/>
          <p:cNvPicPr preferRelativeResize="0"/>
          <p:nvPr/>
        </p:nvPicPr>
        <p:blipFill>
          <a:blip r:embed="rId4">
            <a:alphaModFix/>
          </a:blip>
          <a:stretch>
            <a:fillRect/>
          </a:stretch>
        </p:blipFill>
        <p:spPr>
          <a:xfrm>
            <a:off x="311711" y="2172150"/>
            <a:ext cx="5567625" cy="2771575"/>
          </a:xfrm>
          <a:prstGeom prst="rect">
            <a:avLst/>
          </a:prstGeom>
          <a:noFill/>
          <a:ln>
            <a:noFill/>
          </a:ln>
        </p:spPr>
      </p:pic>
      <p:pic>
        <p:nvPicPr>
          <p:cNvPr id="652" name="Google Shape;652;p82"/>
          <p:cNvPicPr preferRelativeResize="0"/>
          <p:nvPr/>
        </p:nvPicPr>
        <p:blipFill>
          <a:blip r:embed="rId5">
            <a:alphaModFix/>
          </a:blip>
          <a:stretch>
            <a:fillRect/>
          </a:stretch>
        </p:blipFill>
        <p:spPr>
          <a:xfrm>
            <a:off x="4267200" y="1115597"/>
            <a:ext cx="4128000" cy="864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60"/>
        <p:cNvGrpSpPr/>
        <p:nvPr/>
      </p:nvGrpSpPr>
      <p:grpSpPr>
        <a:xfrm>
          <a:off x="0" y="0"/>
          <a:ext cx="0" cy="0"/>
          <a:chOff x="0" y="0"/>
          <a:chExt cx="0" cy="0"/>
        </a:xfrm>
      </p:grpSpPr>
      <p:sp>
        <p:nvSpPr>
          <p:cNvPr id="161" name="Google Shape;161;p29"/>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Font typeface="Arial"/>
              <a:buNone/>
            </a:pPr>
            <a:r>
              <a:rPr lang="en-US">
                <a:solidFill>
                  <a:srgbClr val="007A9B"/>
                </a:solidFill>
              </a:rPr>
              <a:t>What is FAST-E?</a:t>
            </a:r>
            <a:endParaRPr/>
          </a:p>
        </p:txBody>
      </p:sp>
      <p:sp>
        <p:nvSpPr>
          <p:cNvPr id="162" name="Google Shape;162;p29"/>
          <p:cNvSpPr txBox="1">
            <a:spLocks noGrp="1"/>
          </p:cNvSpPr>
          <p:nvPr>
            <p:ph type="body" idx="3"/>
          </p:nvPr>
        </p:nvSpPr>
        <p:spPr>
          <a:xfrm>
            <a:off x="451236" y="1047750"/>
            <a:ext cx="7702164" cy="33528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r>
              <a:rPr lang="en-US" sz="1800">
                <a:solidFill>
                  <a:schemeClr val="dk1"/>
                </a:solidFill>
                <a:latin typeface="Montserrat"/>
                <a:ea typeface="Montserrat"/>
                <a:cs typeface="Montserrat"/>
                <a:sym typeface="Montserrat"/>
              </a:rPr>
              <a:t>Parenting in Early Childhood: joy, excitement, and </a:t>
            </a:r>
            <a:r>
              <a:rPr lang="en-US" sz="1800" b="1">
                <a:solidFill>
                  <a:schemeClr val="dk1"/>
                </a:solidFill>
                <a:latin typeface="Montserrat"/>
                <a:ea typeface="Montserrat"/>
                <a:cs typeface="Montserrat"/>
                <a:sym typeface="Montserrat"/>
              </a:rPr>
              <a:t>challenges!</a:t>
            </a:r>
            <a:endParaRPr sz="1800" b="1">
              <a:solidFill>
                <a:schemeClr val="dk1"/>
              </a:solidFill>
              <a:latin typeface="Montserrat"/>
              <a:ea typeface="Montserrat"/>
              <a:cs typeface="Montserrat"/>
              <a:sym typeface="Montserrat"/>
            </a:endParaRPr>
          </a:p>
          <a:p>
            <a:pPr marL="0" lvl="0" indent="0" algn="l" rtl="0">
              <a:spcBef>
                <a:spcPts val="1200"/>
              </a:spcBef>
              <a:spcAft>
                <a:spcPts val="0"/>
              </a:spcAft>
              <a:buNone/>
            </a:pPr>
            <a:r>
              <a:rPr lang="en-US" sz="1800">
                <a:solidFill>
                  <a:schemeClr val="dk1"/>
                </a:solidFill>
                <a:latin typeface="Montserrat"/>
                <a:ea typeface="Montserrat"/>
                <a:cs typeface="Montserrat"/>
                <a:sym typeface="Montserrat"/>
              </a:rPr>
              <a:t>FAST-E:</a:t>
            </a:r>
            <a:endParaRPr sz="1800">
              <a:solidFill>
                <a:schemeClr val="dk1"/>
              </a:solidFill>
              <a:latin typeface="Montserrat"/>
              <a:ea typeface="Montserrat"/>
              <a:cs typeface="Montserrat"/>
              <a:sym typeface="Montserrat"/>
            </a:endParaRPr>
          </a:p>
          <a:p>
            <a:pPr marL="1028700" lvl="0" indent="-342900" algn="l" rtl="0">
              <a:lnSpc>
                <a:spcPct val="115000"/>
              </a:lnSpc>
              <a:spcBef>
                <a:spcPts val="12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Tools for common early childhood challenges </a:t>
            </a:r>
            <a:endParaRPr sz="1800">
              <a:solidFill>
                <a:schemeClr val="dk1"/>
              </a:solidFill>
              <a:latin typeface="Montserrat"/>
              <a:ea typeface="Montserrat"/>
              <a:cs typeface="Montserrat"/>
              <a:sym typeface="Montserrat"/>
            </a:endParaRPr>
          </a:p>
          <a:p>
            <a:pPr marL="1028700" lvl="0" indent="-342900" algn="l" rtl="0">
              <a:lnSpc>
                <a:spcPct val="115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Builds a strong parent-child connection while boosting development</a:t>
            </a:r>
            <a:endParaRPr sz="1800">
              <a:solidFill>
                <a:schemeClr val="dk1"/>
              </a:solidFill>
              <a:latin typeface="Montserrat"/>
              <a:ea typeface="Montserrat"/>
              <a:cs typeface="Montserrat"/>
              <a:sym typeface="Montserrat"/>
            </a:endParaRPr>
          </a:p>
          <a:p>
            <a:pPr marL="1028700" lvl="0" indent="-342900" algn="l" rtl="0">
              <a:lnSpc>
                <a:spcPct val="115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Created with psychologists from Seattle Children’s Hospital Partnership Access Line.</a:t>
            </a:r>
            <a:endParaRPr sz="1800">
              <a:solidFill>
                <a:schemeClr val="dk1"/>
              </a:solidFill>
              <a:latin typeface="Montserrat"/>
              <a:ea typeface="Montserrat"/>
              <a:cs typeface="Montserrat"/>
              <a:sym typeface="Montserrat"/>
            </a:endParaRPr>
          </a:p>
          <a:p>
            <a:pPr marL="1028700" lvl="0" indent="-342900" algn="l" rtl="0">
              <a:lnSpc>
                <a:spcPct val="115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Grounded in evidence-based parenting programs</a:t>
            </a:r>
            <a:endParaRPr sz="1800">
              <a:solidFill>
                <a:schemeClr val="dk1"/>
              </a:solidFill>
              <a:latin typeface="Montserrat"/>
              <a:ea typeface="Montserrat"/>
              <a:cs typeface="Montserrat"/>
              <a:sym typeface="Montserrat"/>
            </a:endParaRPr>
          </a:p>
          <a:p>
            <a:pPr marL="285750" lvl="0" indent="-196850" algn="l" rtl="0">
              <a:lnSpc>
                <a:spcPct val="100000"/>
              </a:lnSpc>
              <a:spcBef>
                <a:spcPts val="1800"/>
              </a:spcBef>
              <a:spcAft>
                <a:spcPts val="0"/>
              </a:spcAft>
              <a:buClr>
                <a:srgbClr val="DADAD6"/>
              </a:buClr>
              <a:buSzPts val="1400"/>
              <a:buFont typeface="Arial"/>
              <a:buNone/>
            </a:pPr>
            <a:endParaRPr sz="2300">
              <a:solidFill>
                <a:schemeClr val="dk1"/>
              </a:solidFill>
            </a:endParaRPr>
          </a:p>
        </p:txBody>
      </p:sp>
      <p:cxnSp>
        <p:nvCxnSpPr>
          <p:cNvPr id="163" name="Google Shape;163;p29"/>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164" name="Google Shape;164;p29"/>
          <p:cNvPicPr preferRelativeResize="0"/>
          <p:nvPr/>
        </p:nvPicPr>
        <p:blipFill rotWithShape="1">
          <a:blip r:embed="rId3">
            <a:alphaModFix/>
          </a:blip>
          <a:srcRect t="-8333"/>
          <a:stretch/>
        </p:blipFill>
        <p:spPr>
          <a:xfrm>
            <a:off x="8329246" y="142951"/>
            <a:ext cx="586154" cy="6350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83"/>
          <p:cNvSpPr txBox="1">
            <a:spLocks noGrp="1"/>
          </p:cNvSpPr>
          <p:nvPr>
            <p:ph type="body" idx="1"/>
          </p:nvPr>
        </p:nvSpPr>
        <p:spPr>
          <a:xfrm>
            <a:off x="524248" y="394850"/>
            <a:ext cx="5934900" cy="44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605"/>
              <a:buNone/>
            </a:pPr>
            <a:r>
              <a:rPr lang="en-US" sz="1840">
                <a:solidFill>
                  <a:srgbClr val="007A9B"/>
                </a:solidFill>
              </a:rPr>
              <a:t>Visual Routine with Planned Choices</a:t>
            </a:r>
            <a:endParaRPr sz="1840">
              <a:solidFill>
                <a:srgbClr val="007A9B"/>
              </a:solidFill>
            </a:endParaRPr>
          </a:p>
        </p:txBody>
      </p:sp>
      <p:sp>
        <p:nvSpPr>
          <p:cNvPr id="659" name="Google Shape;659;p83"/>
          <p:cNvSpPr txBox="1">
            <a:spLocks noGrp="1"/>
          </p:cNvSpPr>
          <p:nvPr>
            <p:ph type="body" idx="2"/>
          </p:nvPr>
        </p:nvSpPr>
        <p:spPr>
          <a:xfrm>
            <a:off x="524256" y="1009651"/>
            <a:ext cx="8382000" cy="3124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1400">
                <a:solidFill>
                  <a:schemeClr val="dk1"/>
                </a:solidFill>
              </a:rPr>
              <a:t>Create a routine with pictures and planned choices to help with tough times of day!</a:t>
            </a:r>
            <a:endParaRPr sz="1400">
              <a:solidFill>
                <a:schemeClr val="dk1"/>
              </a:solidFill>
            </a:endParaRPr>
          </a:p>
          <a:p>
            <a:pPr marL="31750" lvl="0" indent="0" algn="l" rtl="0">
              <a:lnSpc>
                <a:spcPct val="160000"/>
              </a:lnSpc>
              <a:spcBef>
                <a:spcPts val="1600"/>
              </a:spcBef>
              <a:spcAft>
                <a:spcPts val="0"/>
              </a:spcAft>
              <a:buClr>
                <a:srgbClr val="464A4D"/>
              </a:buClr>
              <a:buSzPts val="2000"/>
              <a:buFont typeface="Calibri"/>
              <a:buNone/>
            </a:pPr>
            <a:endParaRPr sz="1100" b="1">
              <a:solidFill>
                <a:schemeClr val="dk1"/>
              </a:solidFill>
            </a:endParaRPr>
          </a:p>
        </p:txBody>
      </p:sp>
      <p:cxnSp>
        <p:nvCxnSpPr>
          <p:cNvPr id="660" name="Google Shape;660;p83"/>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661" name="Google Shape;661;p83"/>
          <p:cNvPicPr preferRelativeResize="0"/>
          <p:nvPr/>
        </p:nvPicPr>
        <p:blipFill rotWithShape="1">
          <a:blip r:embed="rId3">
            <a:alphaModFix/>
          </a:blip>
          <a:srcRect t="-8330"/>
          <a:stretch/>
        </p:blipFill>
        <p:spPr>
          <a:xfrm>
            <a:off x="8329246" y="142951"/>
            <a:ext cx="586154" cy="635000"/>
          </a:xfrm>
          <a:prstGeom prst="rect">
            <a:avLst/>
          </a:prstGeom>
          <a:noFill/>
          <a:ln>
            <a:noFill/>
          </a:ln>
        </p:spPr>
      </p:pic>
      <p:pic>
        <p:nvPicPr>
          <p:cNvPr id="662" name="Google Shape;662;p83"/>
          <p:cNvPicPr preferRelativeResize="0"/>
          <p:nvPr/>
        </p:nvPicPr>
        <p:blipFill>
          <a:blip r:embed="rId4">
            <a:alphaModFix/>
          </a:blip>
          <a:stretch>
            <a:fillRect/>
          </a:stretch>
        </p:blipFill>
        <p:spPr>
          <a:xfrm>
            <a:off x="594825" y="1400700"/>
            <a:ext cx="7329974" cy="35565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84"/>
          <p:cNvSpPr txBox="1">
            <a:spLocks noGrp="1"/>
          </p:cNvSpPr>
          <p:nvPr>
            <p:ph type="body" idx="1"/>
          </p:nvPr>
        </p:nvSpPr>
        <p:spPr>
          <a:xfrm>
            <a:off x="524248" y="394850"/>
            <a:ext cx="5934900" cy="44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605"/>
              <a:buNone/>
            </a:pPr>
            <a:r>
              <a:rPr lang="en-US" sz="1840">
                <a:solidFill>
                  <a:srgbClr val="007A9B"/>
                </a:solidFill>
              </a:rPr>
              <a:t>Create Your Routine</a:t>
            </a:r>
            <a:endParaRPr sz="1840">
              <a:solidFill>
                <a:srgbClr val="007A9B"/>
              </a:solidFill>
            </a:endParaRPr>
          </a:p>
        </p:txBody>
      </p:sp>
      <p:sp>
        <p:nvSpPr>
          <p:cNvPr id="669" name="Google Shape;669;p84"/>
          <p:cNvSpPr txBox="1">
            <a:spLocks noGrp="1"/>
          </p:cNvSpPr>
          <p:nvPr>
            <p:ph type="body" idx="2"/>
          </p:nvPr>
        </p:nvSpPr>
        <p:spPr>
          <a:xfrm>
            <a:off x="524254" y="1009650"/>
            <a:ext cx="3065700" cy="3124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1400" b="1">
                <a:solidFill>
                  <a:schemeClr val="dk1"/>
                </a:solidFill>
              </a:rPr>
              <a:t>Home Practice:</a:t>
            </a:r>
            <a:endParaRPr sz="1400"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400">
                <a:solidFill>
                  <a:schemeClr val="dk1"/>
                </a:solidFill>
              </a:rPr>
              <a:t>Create a routine with pictures and planned choices to help with tough times of day!</a:t>
            </a:r>
            <a:endParaRPr sz="1400">
              <a:solidFill>
                <a:schemeClr val="dk1"/>
              </a:solidFill>
            </a:endParaRPr>
          </a:p>
          <a:p>
            <a:pPr marL="31750" lvl="0" indent="0" algn="l" rtl="0">
              <a:lnSpc>
                <a:spcPct val="160000"/>
              </a:lnSpc>
              <a:spcBef>
                <a:spcPts val="1600"/>
              </a:spcBef>
              <a:spcAft>
                <a:spcPts val="0"/>
              </a:spcAft>
              <a:buClr>
                <a:srgbClr val="464A4D"/>
              </a:buClr>
              <a:buSzPts val="2000"/>
              <a:buFont typeface="Calibri"/>
              <a:buNone/>
            </a:pPr>
            <a:endParaRPr sz="1100" b="1">
              <a:solidFill>
                <a:schemeClr val="dk1"/>
              </a:solidFill>
            </a:endParaRPr>
          </a:p>
        </p:txBody>
      </p:sp>
      <p:cxnSp>
        <p:nvCxnSpPr>
          <p:cNvPr id="670" name="Google Shape;670;p84"/>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671" name="Google Shape;671;p84"/>
          <p:cNvPicPr preferRelativeResize="0"/>
          <p:nvPr/>
        </p:nvPicPr>
        <p:blipFill rotWithShape="1">
          <a:blip r:embed="rId3">
            <a:alphaModFix/>
          </a:blip>
          <a:srcRect t="-8330"/>
          <a:stretch/>
        </p:blipFill>
        <p:spPr>
          <a:xfrm>
            <a:off x="8329246" y="142951"/>
            <a:ext cx="586154" cy="635000"/>
          </a:xfrm>
          <a:prstGeom prst="rect">
            <a:avLst/>
          </a:prstGeom>
          <a:noFill/>
          <a:ln>
            <a:noFill/>
          </a:ln>
        </p:spPr>
      </p:pic>
      <p:pic>
        <p:nvPicPr>
          <p:cNvPr id="672" name="Google Shape;672;p84"/>
          <p:cNvPicPr preferRelativeResize="0"/>
          <p:nvPr/>
        </p:nvPicPr>
        <p:blipFill>
          <a:blip r:embed="rId4">
            <a:alphaModFix/>
          </a:blip>
          <a:stretch>
            <a:fillRect/>
          </a:stretch>
        </p:blipFill>
        <p:spPr>
          <a:xfrm>
            <a:off x="3931305" y="97950"/>
            <a:ext cx="4304488" cy="514349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677"/>
        <p:cNvGrpSpPr/>
        <p:nvPr/>
      </p:nvGrpSpPr>
      <p:grpSpPr>
        <a:xfrm>
          <a:off x="0" y="0"/>
          <a:ext cx="0" cy="0"/>
          <a:chOff x="0" y="0"/>
          <a:chExt cx="0" cy="0"/>
        </a:xfrm>
      </p:grpSpPr>
      <p:sp>
        <p:nvSpPr>
          <p:cNvPr id="678" name="Google Shape;678;p85"/>
          <p:cNvSpPr txBox="1">
            <a:spLocks noGrp="1"/>
          </p:cNvSpPr>
          <p:nvPr>
            <p:ph type="body" idx="1"/>
          </p:nvPr>
        </p:nvSpPr>
        <p:spPr>
          <a:xfrm>
            <a:off x="465150" y="484200"/>
            <a:ext cx="75279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sz="2200">
                <a:solidFill>
                  <a:srgbClr val="007A9B"/>
                </a:solidFill>
                <a:latin typeface="Montserrat"/>
                <a:ea typeface="Montserrat"/>
                <a:cs typeface="Montserrat"/>
                <a:sym typeface="Montserrat"/>
              </a:rPr>
              <a:t>Home Practice</a:t>
            </a:r>
            <a:endParaRPr sz="2200">
              <a:solidFill>
                <a:srgbClr val="007A9B"/>
              </a:solidFill>
              <a:latin typeface="Montserrat"/>
              <a:ea typeface="Montserrat"/>
              <a:cs typeface="Montserrat"/>
              <a:sym typeface="Montserrat"/>
            </a:endParaRPr>
          </a:p>
        </p:txBody>
      </p:sp>
      <p:sp>
        <p:nvSpPr>
          <p:cNvPr id="679" name="Google Shape;679;p85"/>
          <p:cNvSpPr txBox="1">
            <a:spLocks noGrp="1"/>
          </p:cNvSpPr>
          <p:nvPr>
            <p:ph type="body" idx="3"/>
          </p:nvPr>
        </p:nvSpPr>
        <p:spPr>
          <a:xfrm>
            <a:off x="451236" y="1047750"/>
            <a:ext cx="7702200" cy="31242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r>
              <a:rPr lang="en-US" sz="1800">
                <a:solidFill>
                  <a:schemeClr val="dk1"/>
                </a:solidFill>
                <a:latin typeface="Montserrat"/>
                <a:ea typeface="Montserrat"/>
                <a:cs typeface="Montserrat"/>
                <a:sym typeface="Montserrat"/>
              </a:rPr>
              <a:t>Add “Planned Choices” to your instructions</a:t>
            </a:r>
            <a:endParaRPr sz="1800">
              <a:solidFill>
                <a:schemeClr val="dk1"/>
              </a:solidFill>
              <a:latin typeface="Montserrat"/>
              <a:ea typeface="Montserrat"/>
              <a:cs typeface="Montserrat"/>
              <a:sym typeface="Montserrat"/>
            </a:endParaRPr>
          </a:p>
          <a:p>
            <a:pPr marL="0" lvl="0" indent="0" algn="l" rtl="0">
              <a:spcBef>
                <a:spcPts val="1200"/>
              </a:spcBef>
              <a:spcAft>
                <a:spcPts val="0"/>
              </a:spcAft>
              <a:buNone/>
            </a:pPr>
            <a:r>
              <a:rPr lang="en-US" sz="1800">
                <a:solidFill>
                  <a:schemeClr val="dk1"/>
                </a:solidFill>
                <a:latin typeface="Montserrat"/>
                <a:ea typeface="Montserrat"/>
                <a:cs typeface="Montserrat"/>
                <a:sym typeface="Montserrat"/>
              </a:rPr>
              <a:t>Focus on giving clear instructions</a:t>
            </a:r>
            <a:endParaRPr sz="1800">
              <a:solidFill>
                <a:schemeClr val="dk1"/>
              </a:solidFill>
              <a:latin typeface="Montserrat"/>
              <a:ea typeface="Montserrat"/>
              <a:cs typeface="Montserrat"/>
              <a:sym typeface="Montserrat"/>
            </a:endParaRPr>
          </a:p>
          <a:p>
            <a:pPr marL="0" lvl="0" indent="0" algn="l" rtl="0">
              <a:spcBef>
                <a:spcPts val="1200"/>
              </a:spcBef>
              <a:spcAft>
                <a:spcPts val="0"/>
              </a:spcAft>
              <a:buNone/>
            </a:pPr>
            <a:r>
              <a:rPr lang="en-US" sz="1800">
                <a:solidFill>
                  <a:schemeClr val="dk1"/>
                </a:solidFill>
                <a:latin typeface="Montserrat"/>
                <a:ea typeface="Montserrat"/>
                <a:cs typeface="Montserrat"/>
                <a:sym typeface="Montserrat"/>
              </a:rPr>
              <a:t>Create a daily routines picture schedule</a:t>
            </a:r>
            <a:endParaRPr sz="1800">
              <a:solidFill>
                <a:schemeClr val="dk1"/>
              </a:solidFill>
              <a:latin typeface="Montserrat"/>
              <a:ea typeface="Montserrat"/>
              <a:cs typeface="Montserrat"/>
              <a:sym typeface="Montserrat"/>
            </a:endParaRPr>
          </a:p>
          <a:p>
            <a:pPr marL="0" lvl="0" indent="0" algn="l" rtl="0">
              <a:spcBef>
                <a:spcPts val="1200"/>
              </a:spcBef>
              <a:spcAft>
                <a:spcPts val="0"/>
              </a:spcAft>
              <a:buNone/>
            </a:pPr>
            <a:endParaRPr sz="1800">
              <a:solidFill>
                <a:schemeClr val="dk1"/>
              </a:solidFill>
              <a:latin typeface="Montserrat"/>
              <a:ea typeface="Montserrat"/>
              <a:cs typeface="Montserrat"/>
              <a:sym typeface="Montserrat"/>
            </a:endParaRPr>
          </a:p>
          <a:p>
            <a:pPr marL="0" lvl="0" indent="0" algn="l" rtl="0">
              <a:spcBef>
                <a:spcPts val="1200"/>
              </a:spcBef>
              <a:spcAft>
                <a:spcPts val="0"/>
              </a:spcAft>
              <a:buNone/>
            </a:pPr>
            <a:r>
              <a:rPr lang="en-US" sz="1800">
                <a:solidFill>
                  <a:schemeClr val="dk1"/>
                </a:solidFill>
                <a:latin typeface="Montserrat"/>
                <a:ea typeface="Montserrat"/>
                <a:cs typeface="Montserrat"/>
                <a:sym typeface="Montserrat"/>
              </a:rPr>
              <a:t>Continue with:</a:t>
            </a:r>
            <a:endParaRPr sz="1800">
              <a:solidFill>
                <a:schemeClr val="dk1"/>
              </a:solidFill>
              <a:latin typeface="Montserrat"/>
              <a:ea typeface="Montserrat"/>
              <a:cs typeface="Montserrat"/>
              <a:sym typeface="Montserrat"/>
            </a:endParaRPr>
          </a:p>
          <a:p>
            <a:pPr marL="457200" lvl="0" indent="-342900" algn="l" rtl="0">
              <a:spcBef>
                <a:spcPts val="12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Special Time</a:t>
            </a:r>
            <a:endParaRPr sz="1800">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Parent Self Care</a:t>
            </a:r>
            <a:endParaRPr sz="1800">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Emotion Coaching &amp; Modeling</a:t>
            </a:r>
            <a:endParaRPr sz="1800">
              <a:solidFill>
                <a:schemeClr val="dk1"/>
              </a:solidFill>
              <a:latin typeface="Montserrat"/>
              <a:ea typeface="Montserrat"/>
              <a:cs typeface="Montserrat"/>
              <a:sym typeface="Montserrat"/>
            </a:endParaRPr>
          </a:p>
        </p:txBody>
      </p:sp>
      <p:cxnSp>
        <p:nvCxnSpPr>
          <p:cNvPr id="680" name="Google Shape;680;p85"/>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681" name="Google Shape;681;p85"/>
          <p:cNvPicPr preferRelativeResize="0"/>
          <p:nvPr/>
        </p:nvPicPr>
        <p:blipFill rotWithShape="1">
          <a:blip r:embed="rId3">
            <a:alphaModFix/>
          </a:blip>
          <a:srcRect t="-8330"/>
          <a:stretch/>
        </p:blipFill>
        <p:spPr>
          <a:xfrm>
            <a:off x="8329246" y="142951"/>
            <a:ext cx="586154" cy="6350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86"/>
          <p:cNvSpPr txBox="1">
            <a:spLocks noGrp="1"/>
          </p:cNvSpPr>
          <p:nvPr>
            <p:ph type="body" idx="1"/>
          </p:nvPr>
        </p:nvSpPr>
        <p:spPr>
          <a:xfrm>
            <a:off x="812375" y="1211675"/>
            <a:ext cx="7711200" cy="453900"/>
          </a:xfrm>
          <a:prstGeom prst="rect">
            <a:avLst/>
          </a:prstGeom>
          <a:noFill/>
          <a:ln>
            <a:noFill/>
          </a:ln>
        </p:spPr>
        <p:txBody>
          <a:bodyPr spcFirstLastPara="1" wrap="square" lIns="91425" tIns="45700" rIns="91425" bIns="45700" anchor="t" anchorCtr="0">
            <a:noAutofit/>
          </a:bodyPr>
          <a:lstStyle/>
          <a:p>
            <a:pPr marL="2286000" lvl="0" indent="457200" algn="l" rtl="0">
              <a:spcBef>
                <a:spcPts val="0"/>
              </a:spcBef>
              <a:spcAft>
                <a:spcPts val="0"/>
              </a:spcAft>
              <a:buClr>
                <a:schemeClr val="dk1"/>
              </a:buClr>
              <a:buSzPts val="1100"/>
              <a:buFont typeface="Arial"/>
              <a:buNone/>
            </a:pPr>
            <a:r>
              <a:rPr lang="en-US"/>
              <a:t>Week 6</a:t>
            </a:r>
            <a:endParaRPr/>
          </a:p>
          <a:p>
            <a:pPr marL="2286000" lvl="0" indent="457200" algn="l" rtl="0">
              <a:spcBef>
                <a:spcPts val="0"/>
              </a:spcBef>
              <a:spcAft>
                <a:spcPts val="0"/>
              </a:spcAft>
              <a:buClr>
                <a:schemeClr val="dk1"/>
              </a:buClr>
              <a:buSzPts val="1100"/>
              <a:buFont typeface="Arial"/>
              <a:buNone/>
            </a:pPr>
            <a:endParaRPr/>
          </a:p>
          <a:p>
            <a:pPr marL="0" lvl="0" indent="0" algn="ctr" rtl="0">
              <a:spcBef>
                <a:spcPts val="0"/>
              </a:spcBef>
              <a:spcAft>
                <a:spcPts val="0"/>
              </a:spcAft>
              <a:buClr>
                <a:schemeClr val="dk1"/>
              </a:buClr>
              <a:buSzPts val="1100"/>
              <a:buFont typeface="Arial"/>
              <a:buNone/>
            </a:pPr>
            <a:r>
              <a:rPr lang="en-US"/>
              <a:t>Instructions &amp; Limits</a:t>
            </a:r>
            <a:endParaRPr/>
          </a:p>
          <a:p>
            <a:pPr marL="0" lvl="0" indent="0" algn="l" rtl="0">
              <a:spcBef>
                <a:spcPts val="0"/>
              </a:spcBef>
              <a:spcAft>
                <a:spcPts val="0"/>
              </a:spcAft>
              <a:buClr>
                <a:schemeClr val="dk1"/>
              </a:buClr>
              <a:buSzPts val="1100"/>
              <a:buFont typeface="Arial"/>
              <a:buNone/>
            </a:pPr>
            <a:endParaRPr/>
          </a:p>
          <a:p>
            <a:pPr marL="0" lvl="0" indent="0" algn="l" rtl="0">
              <a:lnSpc>
                <a:spcPct val="90000"/>
              </a:lnSpc>
              <a:spcBef>
                <a:spcPts val="0"/>
              </a:spcBef>
              <a:spcAft>
                <a:spcPts val="0"/>
              </a:spcAft>
              <a:buClr>
                <a:schemeClr val="lt1"/>
              </a:buClr>
              <a:buSzPts val="2800"/>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87"/>
          <p:cNvSpPr txBox="1">
            <a:spLocks noGrp="1"/>
          </p:cNvSpPr>
          <p:nvPr>
            <p:ph type="body" idx="1"/>
          </p:nvPr>
        </p:nvSpPr>
        <p:spPr>
          <a:xfrm>
            <a:off x="508686" y="288785"/>
            <a:ext cx="4724400" cy="4433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A9B"/>
              </a:buClr>
              <a:buSzPts val="2800"/>
              <a:buNone/>
            </a:pPr>
            <a:r>
              <a:rPr lang="en-US">
                <a:solidFill>
                  <a:srgbClr val="007A9B"/>
                </a:solidFill>
              </a:rPr>
              <a:t>Welcome back!</a:t>
            </a:r>
            <a:endParaRPr/>
          </a:p>
        </p:txBody>
      </p:sp>
      <p:sp>
        <p:nvSpPr>
          <p:cNvPr id="693" name="Google Shape;693;p87"/>
          <p:cNvSpPr txBox="1">
            <a:spLocks noGrp="1"/>
          </p:cNvSpPr>
          <p:nvPr>
            <p:ph type="body" idx="2"/>
          </p:nvPr>
        </p:nvSpPr>
        <p:spPr>
          <a:xfrm>
            <a:off x="598489" y="1058562"/>
            <a:ext cx="5276850" cy="3290446"/>
          </a:xfrm>
          <a:prstGeom prst="rect">
            <a:avLst/>
          </a:prstGeom>
          <a:noFill/>
          <a:ln>
            <a:noFill/>
          </a:ln>
        </p:spPr>
        <p:txBody>
          <a:bodyPr spcFirstLastPara="1" wrap="square" lIns="91425" tIns="45700" rIns="91425" bIns="45700" anchor="t" anchorCtr="0">
            <a:noAutofit/>
          </a:bodyPr>
          <a:lstStyle/>
          <a:p>
            <a:pPr marL="0" lvl="0" indent="0" algn="l" rtl="0">
              <a:lnSpc>
                <a:spcPct val="160000"/>
              </a:lnSpc>
              <a:spcBef>
                <a:spcPts val="0"/>
              </a:spcBef>
              <a:spcAft>
                <a:spcPts val="0"/>
              </a:spcAft>
              <a:buClr>
                <a:schemeClr val="dk1"/>
              </a:buClr>
              <a:buSzPts val="2000"/>
              <a:buNone/>
            </a:pPr>
            <a:r>
              <a:rPr lang="en-US" sz="2000">
                <a:solidFill>
                  <a:schemeClr val="dk1"/>
                </a:solidFill>
                <a:latin typeface="Montserrat"/>
                <a:ea typeface="Montserrat"/>
                <a:cs typeface="Montserrat"/>
                <a:sym typeface="Montserrat"/>
              </a:rPr>
              <a:t>Home</a:t>
            </a:r>
            <a:r>
              <a:rPr lang="en-US">
                <a:solidFill>
                  <a:schemeClr val="dk1"/>
                </a:solidFill>
                <a:latin typeface="Montserrat"/>
                <a:ea typeface="Montserrat"/>
                <a:cs typeface="Montserrat"/>
                <a:sym typeface="Montserrat"/>
              </a:rPr>
              <a:t> Practice</a:t>
            </a:r>
            <a:r>
              <a:rPr lang="en-US" sz="2000">
                <a:solidFill>
                  <a:schemeClr val="dk1"/>
                </a:solidFill>
                <a:latin typeface="Montserrat"/>
                <a:ea typeface="Montserrat"/>
                <a:cs typeface="Montserrat"/>
                <a:sym typeface="Montserrat"/>
              </a:rPr>
              <a:t> review:</a:t>
            </a:r>
            <a:endParaRPr>
              <a:latin typeface="Montserrat"/>
              <a:ea typeface="Montserrat"/>
              <a:cs typeface="Montserrat"/>
              <a:sym typeface="Montserrat"/>
            </a:endParaRPr>
          </a:p>
          <a:p>
            <a:pPr marL="457200" lvl="0" indent="-330200" algn="l" rtl="0">
              <a:lnSpc>
                <a:spcPct val="200000"/>
              </a:lnSpc>
              <a:spcBef>
                <a:spcPts val="60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Handling Tantrums</a:t>
            </a:r>
            <a:endParaRPr sz="1600">
              <a:solidFill>
                <a:schemeClr val="dk1"/>
              </a:solidFill>
              <a:latin typeface="Montserrat"/>
              <a:ea typeface="Montserrat"/>
              <a:cs typeface="Montserrat"/>
              <a:sym typeface="Montserrat"/>
            </a:endParaRPr>
          </a:p>
          <a:p>
            <a:pPr marL="457200" lvl="0" indent="-330200" algn="l" rtl="0">
              <a:lnSpc>
                <a:spcPct val="2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Planned Choices </a:t>
            </a:r>
            <a:endParaRPr sz="1600">
              <a:solidFill>
                <a:schemeClr val="dk1"/>
              </a:solidFill>
              <a:latin typeface="Montserrat"/>
              <a:ea typeface="Montserrat"/>
              <a:cs typeface="Montserrat"/>
              <a:sym typeface="Montserrat"/>
            </a:endParaRPr>
          </a:p>
          <a:p>
            <a:pPr marL="457200" lvl="0" indent="-330200" algn="l" rtl="0">
              <a:lnSpc>
                <a:spcPct val="2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Consistent Routines</a:t>
            </a:r>
            <a:endParaRPr sz="1600">
              <a:solidFill>
                <a:schemeClr val="dk1"/>
              </a:solidFill>
              <a:latin typeface="Montserrat"/>
              <a:ea typeface="Montserrat"/>
              <a:cs typeface="Montserrat"/>
              <a:sym typeface="Montserrat"/>
            </a:endParaRPr>
          </a:p>
          <a:p>
            <a:pPr marL="0" lvl="0" indent="0" algn="l" rtl="0">
              <a:lnSpc>
                <a:spcPct val="160000"/>
              </a:lnSpc>
              <a:spcBef>
                <a:spcPts val="1600"/>
              </a:spcBef>
              <a:spcAft>
                <a:spcPts val="0"/>
              </a:spcAft>
              <a:buClr>
                <a:srgbClr val="464A4D"/>
              </a:buClr>
              <a:buSzPts val="2000"/>
              <a:buNone/>
            </a:pPr>
            <a:endParaRPr>
              <a:solidFill>
                <a:schemeClr val="dk1"/>
              </a:solidFill>
              <a:latin typeface="Montserrat"/>
              <a:ea typeface="Montserrat"/>
              <a:cs typeface="Montserrat"/>
              <a:sym typeface="Montserrat"/>
            </a:endParaRPr>
          </a:p>
          <a:p>
            <a:pPr marL="0" lvl="0" indent="0" algn="l" rtl="0">
              <a:lnSpc>
                <a:spcPct val="160000"/>
              </a:lnSpc>
              <a:spcBef>
                <a:spcPts val="1000"/>
              </a:spcBef>
              <a:spcAft>
                <a:spcPts val="0"/>
              </a:spcAft>
              <a:buClr>
                <a:srgbClr val="464A4D"/>
              </a:buClr>
              <a:buSzPts val="2000"/>
              <a:buNone/>
            </a:pPr>
            <a:endParaRPr>
              <a:solidFill>
                <a:schemeClr val="dk1"/>
              </a:solidFill>
              <a:latin typeface="Montserrat"/>
              <a:ea typeface="Montserrat"/>
              <a:cs typeface="Montserrat"/>
              <a:sym typeface="Montserrat"/>
            </a:endParaRPr>
          </a:p>
          <a:p>
            <a:pPr marL="0" lvl="0" indent="0" algn="l" rtl="0">
              <a:lnSpc>
                <a:spcPct val="160000"/>
              </a:lnSpc>
              <a:spcBef>
                <a:spcPts val="1000"/>
              </a:spcBef>
              <a:spcAft>
                <a:spcPts val="0"/>
              </a:spcAft>
              <a:buClr>
                <a:srgbClr val="464A4D"/>
              </a:buClr>
              <a:buSzPts val="2000"/>
              <a:buNone/>
            </a:pPr>
            <a:endParaRPr>
              <a:solidFill>
                <a:schemeClr val="dk1"/>
              </a:solidFill>
              <a:latin typeface="Montserrat"/>
              <a:ea typeface="Montserrat"/>
              <a:cs typeface="Montserrat"/>
              <a:sym typeface="Montserrat"/>
            </a:endParaRPr>
          </a:p>
        </p:txBody>
      </p:sp>
      <p:cxnSp>
        <p:nvCxnSpPr>
          <p:cNvPr id="694" name="Google Shape;694;p87"/>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695" name="Google Shape;695;p87"/>
          <p:cNvPicPr preferRelativeResize="0"/>
          <p:nvPr/>
        </p:nvPicPr>
        <p:blipFill rotWithShape="1">
          <a:blip r:embed="rId3">
            <a:alphaModFix/>
          </a:blip>
          <a:srcRect t="-8333"/>
          <a:stretch/>
        </p:blipFill>
        <p:spPr>
          <a:xfrm>
            <a:off x="8329246" y="142951"/>
            <a:ext cx="586154" cy="635000"/>
          </a:xfrm>
          <a:prstGeom prst="rect">
            <a:avLst/>
          </a:prstGeom>
          <a:noFill/>
          <a:ln>
            <a:noFill/>
          </a:ln>
        </p:spPr>
      </p:pic>
      <p:sp>
        <p:nvSpPr>
          <p:cNvPr id="696" name="Google Shape;696;p87"/>
          <p:cNvSpPr/>
          <p:nvPr/>
        </p:nvSpPr>
        <p:spPr>
          <a:xfrm>
            <a:off x="5907087" y="1127523"/>
            <a:ext cx="2750033" cy="2654743"/>
          </a:xfrm>
          <a:prstGeom prst="irregularSeal1">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Montserrat Medium"/>
                <a:ea typeface="Montserrat Medium"/>
                <a:cs typeface="Montserrat Medium"/>
                <a:sym typeface="Montserrat Medium"/>
              </a:rPr>
              <a:t>Observations?</a:t>
            </a:r>
            <a:endParaRPr/>
          </a:p>
          <a:p>
            <a:pPr marL="0" marR="0" lvl="0" indent="0" algn="ctr" rtl="0">
              <a:spcBef>
                <a:spcPts val="0"/>
              </a:spcBef>
              <a:spcAft>
                <a:spcPts val="0"/>
              </a:spcAft>
              <a:buNone/>
            </a:pPr>
            <a:r>
              <a:rPr lang="en-US" sz="1400">
                <a:solidFill>
                  <a:schemeClr val="lt1"/>
                </a:solidFill>
                <a:latin typeface="Montserrat Medium"/>
                <a:ea typeface="Montserrat Medium"/>
                <a:cs typeface="Montserrat Medium"/>
                <a:sym typeface="Montserrat Medium"/>
              </a:rPr>
              <a:t>Insight?</a:t>
            </a:r>
            <a:br>
              <a:rPr lang="en-US" sz="1400">
                <a:solidFill>
                  <a:schemeClr val="lt1"/>
                </a:solidFill>
                <a:latin typeface="Montserrat Medium"/>
                <a:ea typeface="Montserrat Medium"/>
                <a:cs typeface="Montserrat Medium"/>
                <a:sym typeface="Montserrat Medium"/>
              </a:rPr>
            </a:br>
            <a:r>
              <a:rPr lang="en-US" sz="1400">
                <a:solidFill>
                  <a:schemeClr val="lt1"/>
                </a:solidFill>
                <a:latin typeface="Montserrat Medium"/>
                <a:ea typeface="Montserrat Medium"/>
                <a:cs typeface="Montserrat Medium"/>
                <a:sym typeface="Montserrat Medium"/>
              </a:rPr>
              <a:t>Questions?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88"/>
          <p:cNvSpPr txBox="1">
            <a:spLocks noGrp="1"/>
          </p:cNvSpPr>
          <p:nvPr>
            <p:ph type="body" idx="1"/>
          </p:nvPr>
        </p:nvSpPr>
        <p:spPr>
          <a:xfrm>
            <a:off x="524247" y="394850"/>
            <a:ext cx="7391400" cy="443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39285"/>
              <a:buNone/>
            </a:pPr>
            <a:r>
              <a:rPr lang="en-US">
                <a:solidFill>
                  <a:srgbClr val="007A9B"/>
                </a:solidFill>
              </a:rPr>
              <a:t>Boosting Following Directions</a:t>
            </a:r>
            <a:endParaRPr>
              <a:solidFill>
                <a:srgbClr val="007A9B"/>
              </a:solidFill>
            </a:endParaRPr>
          </a:p>
        </p:txBody>
      </p:sp>
      <p:sp>
        <p:nvSpPr>
          <p:cNvPr id="703" name="Google Shape;703;p88"/>
          <p:cNvSpPr txBox="1">
            <a:spLocks noGrp="1"/>
          </p:cNvSpPr>
          <p:nvPr>
            <p:ph type="body" idx="2"/>
          </p:nvPr>
        </p:nvSpPr>
        <p:spPr>
          <a:xfrm>
            <a:off x="524256" y="1009651"/>
            <a:ext cx="8382000" cy="312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1700" b="1">
                <a:solidFill>
                  <a:schemeClr val="dk1"/>
                </a:solidFill>
                <a:latin typeface="Montserrat"/>
                <a:ea typeface="Montserrat"/>
                <a:cs typeface="Montserrat"/>
                <a:sym typeface="Montserrat"/>
              </a:rPr>
              <a:t>Goal: </a:t>
            </a:r>
            <a:r>
              <a:rPr lang="en-US" sz="1700">
                <a:solidFill>
                  <a:schemeClr val="dk1"/>
                </a:solidFill>
                <a:latin typeface="Montserrat"/>
                <a:ea typeface="Montserrat"/>
                <a:cs typeface="Montserrat"/>
                <a:sym typeface="Montserrat"/>
              </a:rPr>
              <a:t>Help your child learn expectations and follow directions</a:t>
            </a:r>
            <a:endParaRPr sz="1700">
              <a:solidFill>
                <a:schemeClr val="dk1"/>
              </a:solidFill>
              <a:latin typeface="Montserrat"/>
              <a:ea typeface="Montserrat"/>
              <a:cs typeface="Montserrat"/>
              <a:sym typeface="Montserrat"/>
            </a:endParaRPr>
          </a:p>
          <a:p>
            <a:pPr marL="0" lvl="0" indent="0" algn="l" rtl="0">
              <a:lnSpc>
                <a:spcPct val="100000"/>
              </a:lnSpc>
              <a:spcBef>
                <a:spcPts val="1200"/>
              </a:spcBef>
              <a:spcAft>
                <a:spcPts val="0"/>
              </a:spcAft>
              <a:buNone/>
            </a:pPr>
            <a:endParaRPr sz="17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en-US" sz="1700" b="1">
                <a:solidFill>
                  <a:schemeClr val="dk1"/>
                </a:solidFill>
                <a:latin typeface="Montserrat"/>
                <a:ea typeface="Montserrat"/>
                <a:cs typeface="Montserrat"/>
                <a:sym typeface="Montserrat"/>
              </a:rPr>
              <a:t>Benefits:</a:t>
            </a:r>
            <a:endParaRPr sz="1700" b="1">
              <a:solidFill>
                <a:schemeClr val="dk1"/>
              </a:solidFill>
              <a:latin typeface="Montserrat"/>
              <a:ea typeface="Montserrat"/>
              <a:cs typeface="Montserrat"/>
              <a:sym typeface="Montserrat"/>
            </a:endParaRPr>
          </a:p>
          <a:p>
            <a:pPr marL="457200" lvl="0" indent="-336550" algn="l" rtl="0">
              <a:lnSpc>
                <a:spcPct val="100000"/>
              </a:lnSpc>
              <a:spcBef>
                <a:spcPts val="1200"/>
              </a:spcBef>
              <a:spcAft>
                <a:spcPts val="0"/>
              </a:spcAft>
              <a:buClr>
                <a:schemeClr val="dk1"/>
              </a:buClr>
              <a:buSzPts val="1700"/>
              <a:buFont typeface="Montserrat"/>
              <a:buChar char="●"/>
            </a:pPr>
            <a:r>
              <a:rPr lang="en-US" sz="1700">
                <a:solidFill>
                  <a:schemeClr val="dk1"/>
                </a:solidFill>
                <a:latin typeface="Montserrat"/>
                <a:ea typeface="Montserrat"/>
                <a:cs typeface="Montserrat"/>
                <a:sym typeface="Montserrat"/>
              </a:rPr>
              <a:t>Clear limits help children learn and grow safely and confidently</a:t>
            </a:r>
            <a:endParaRPr sz="1700">
              <a:solidFill>
                <a:schemeClr val="dk1"/>
              </a:solidFill>
              <a:latin typeface="Montserrat"/>
              <a:ea typeface="Montserrat"/>
              <a:cs typeface="Montserrat"/>
              <a:sym typeface="Montserrat"/>
            </a:endParaRPr>
          </a:p>
          <a:p>
            <a:pPr marL="0" lvl="0" indent="0" algn="l" rtl="0">
              <a:lnSpc>
                <a:spcPct val="100000"/>
              </a:lnSpc>
              <a:spcBef>
                <a:spcPts val="1200"/>
              </a:spcBef>
              <a:spcAft>
                <a:spcPts val="0"/>
              </a:spcAft>
              <a:buNone/>
            </a:pPr>
            <a:endParaRPr sz="17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en-US" sz="1700" b="1">
                <a:solidFill>
                  <a:schemeClr val="dk1"/>
                </a:solidFill>
                <a:latin typeface="Montserrat"/>
                <a:ea typeface="Montserrat"/>
                <a:cs typeface="Montserrat"/>
                <a:sym typeface="Montserrat"/>
              </a:rPr>
              <a:t>Best Practices</a:t>
            </a:r>
            <a:endParaRPr sz="1700" b="1">
              <a:solidFill>
                <a:schemeClr val="dk1"/>
              </a:solidFill>
              <a:latin typeface="Montserrat"/>
              <a:ea typeface="Montserrat"/>
              <a:cs typeface="Montserrat"/>
              <a:sym typeface="Montserrat"/>
            </a:endParaRPr>
          </a:p>
          <a:p>
            <a:pPr marL="457200" lvl="0" indent="-336550" algn="l" rtl="0">
              <a:lnSpc>
                <a:spcPct val="100000"/>
              </a:lnSpc>
              <a:spcBef>
                <a:spcPts val="1200"/>
              </a:spcBef>
              <a:spcAft>
                <a:spcPts val="0"/>
              </a:spcAft>
              <a:buClr>
                <a:schemeClr val="dk1"/>
              </a:buClr>
              <a:buSzPts val="1700"/>
              <a:buFont typeface="Montserrat"/>
              <a:buChar char="●"/>
            </a:pPr>
            <a:r>
              <a:rPr lang="en-US" sz="1700">
                <a:solidFill>
                  <a:schemeClr val="dk1"/>
                </a:solidFill>
                <a:latin typeface="Montserrat"/>
                <a:ea typeface="Montserrat"/>
                <a:cs typeface="Montserrat"/>
                <a:sym typeface="Montserrat"/>
              </a:rPr>
              <a:t>Model desired behaviors</a:t>
            </a:r>
            <a:endParaRPr sz="1700">
              <a:solidFill>
                <a:schemeClr val="dk1"/>
              </a:solidFill>
              <a:latin typeface="Montserrat"/>
              <a:ea typeface="Montserrat"/>
              <a:cs typeface="Montserrat"/>
              <a:sym typeface="Montserrat"/>
            </a:endParaRPr>
          </a:p>
          <a:p>
            <a:pPr marL="457200" lvl="0" indent="-336550" algn="l" rtl="0">
              <a:lnSpc>
                <a:spcPct val="100000"/>
              </a:lnSpc>
              <a:spcBef>
                <a:spcPts val="0"/>
              </a:spcBef>
              <a:spcAft>
                <a:spcPts val="0"/>
              </a:spcAft>
              <a:buClr>
                <a:schemeClr val="dk1"/>
              </a:buClr>
              <a:buSzPts val="1700"/>
              <a:buFont typeface="Montserrat"/>
              <a:buChar char="●"/>
            </a:pPr>
            <a:r>
              <a:rPr lang="en-US" sz="1700">
                <a:solidFill>
                  <a:schemeClr val="dk1"/>
                </a:solidFill>
                <a:latin typeface="Montserrat"/>
                <a:ea typeface="Montserrat"/>
                <a:cs typeface="Montserrat"/>
                <a:sym typeface="Montserrat"/>
              </a:rPr>
              <a:t>Encourage, coach, and practice until they master it</a:t>
            </a:r>
            <a:endParaRPr sz="1700">
              <a:solidFill>
                <a:schemeClr val="dk1"/>
              </a:solidFill>
              <a:latin typeface="Montserrat"/>
              <a:ea typeface="Montserrat"/>
              <a:cs typeface="Montserrat"/>
              <a:sym typeface="Montserrat"/>
            </a:endParaRPr>
          </a:p>
          <a:p>
            <a:pPr marL="0" lvl="0" indent="0" algn="l" rtl="0">
              <a:lnSpc>
                <a:spcPct val="100000"/>
              </a:lnSpc>
              <a:spcBef>
                <a:spcPts val="1200"/>
              </a:spcBef>
              <a:spcAft>
                <a:spcPts val="0"/>
              </a:spcAft>
              <a:buNone/>
            </a:pPr>
            <a:endParaRPr sz="17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en-US" sz="1700" b="1">
                <a:solidFill>
                  <a:schemeClr val="dk1"/>
                </a:solidFill>
                <a:latin typeface="Montserrat"/>
                <a:ea typeface="Montserrat"/>
                <a:cs typeface="Montserrat"/>
                <a:sym typeface="Montserrat"/>
              </a:rPr>
              <a:t>Give the message: </a:t>
            </a:r>
            <a:r>
              <a:rPr lang="en-US" sz="1700">
                <a:solidFill>
                  <a:schemeClr val="dk1"/>
                </a:solidFill>
                <a:latin typeface="Montserrat"/>
                <a:ea typeface="Montserrat"/>
                <a:cs typeface="Montserrat"/>
                <a:sym typeface="Montserrat"/>
              </a:rPr>
              <a:t>“I know you can do it. I am on your side. I notice what you do.”</a:t>
            </a:r>
            <a:endParaRPr sz="17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31750" lvl="0" indent="0" algn="l" rtl="0">
              <a:lnSpc>
                <a:spcPct val="160000"/>
              </a:lnSpc>
              <a:spcBef>
                <a:spcPts val="1600"/>
              </a:spcBef>
              <a:spcAft>
                <a:spcPts val="0"/>
              </a:spcAft>
              <a:buClr>
                <a:srgbClr val="464A4D"/>
              </a:buClr>
              <a:buSzPts val="2000"/>
              <a:buFont typeface="Calibri"/>
              <a:buNone/>
            </a:pPr>
            <a:endParaRPr sz="1700" b="1">
              <a:solidFill>
                <a:schemeClr val="dk1"/>
              </a:solidFill>
              <a:latin typeface="Montserrat"/>
              <a:ea typeface="Montserrat"/>
              <a:cs typeface="Montserrat"/>
              <a:sym typeface="Montserrat"/>
            </a:endParaRPr>
          </a:p>
        </p:txBody>
      </p:sp>
      <p:cxnSp>
        <p:nvCxnSpPr>
          <p:cNvPr id="704" name="Google Shape;704;p88"/>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705" name="Google Shape;705;p88"/>
          <p:cNvPicPr preferRelativeResize="0"/>
          <p:nvPr/>
        </p:nvPicPr>
        <p:blipFill rotWithShape="1">
          <a:blip r:embed="rId3">
            <a:alphaModFix/>
          </a:blip>
          <a:srcRect t="-8330"/>
          <a:stretch/>
        </p:blipFill>
        <p:spPr>
          <a:xfrm>
            <a:off x="8329246" y="142951"/>
            <a:ext cx="586154" cy="6350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9"/>
          <p:cNvSpPr txBox="1">
            <a:spLocks noGrp="1"/>
          </p:cNvSpPr>
          <p:nvPr>
            <p:ph type="body" idx="1"/>
          </p:nvPr>
        </p:nvSpPr>
        <p:spPr>
          <a:xfrm>
            <a:off x="524248" y="394850"/>
            <a:ext cx="6011400" cy="4434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1100"/>
              <a:buNone/>
            </a:pPr>
            <a:r>
              <a:rPr lang="en-US">
                <a:solidFill>
                  <a:srgbClr val="007A9B"/>
                </a:solidFill>
              </a:rPr>
              <a:t>Steps for Giving Instructions</a:t>
            </a:r>
            <a:endParaRPr>
              <a:solidFill>
                <a:srgbClr val="007A9B"/>
              </a:solidFill>
            </a:endParaRPr>
          </a:p>
        </p:txBody>
      </p:sp>
      <p:cxnSp>
        <p:nvCxnSpPr>
          <p:cNvPr id="712" name="Google Shape;712;p89"/>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713" name="Google Shape;713;p89"/>
          <p:cNvPicPr preferRelativeResize="0"/>
          <p:nvPr/>
        </p:nvPicPr>
        <p:blipFill rotWithShape="1">
          <a:blip r:embed="rId3">
            <a:alphaModFix/>
          </a:blip>
          <a:srcRect t="-8330"/>
          <a:stretch/>
        </p:blipFill>
        <p:spPr>
          <a:xfrm>
            <a:off x="8329246" y="142951"/>
            <a:ext cx="586154" cy="635000"/>
          </a:xfrm>
          <a:prstGeom prst="rect">
            <a:avLst/>
          </a:prstGeom>
          <a:noFill/>
          <a:ln>
            <a:noFill/>
          </a:ln>
        </p:spPr>
      </p:pic>
      <p:pic>
        <p:nvPicPr>
          <p:cNvPr id="714" name="Google Shape;714;p89"/>
          <p:cNvPicPr preferRelativeResize="0"/>
          <p:nvPr/>
        </p:nvPicPr>
        <p:blipFill>
          <a:blip r:embed="rId4">
            <a:alphaModFix/>
          </a:blip>
          <a:stretch>
            <a:fillRect/>
          </a:stretch>
        </p:blipFill>
        <p:spPr>
          <a:xfrm>
            <a:off x="588525" y="923725"/>
            <a:ext cx="5108927" cy="42197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90"/>
          <p:cNvSpPr txBox="1">
            <a:spLocks noGrp="1"/>
          </p:cNvSpPr>
          <p:nvPr>
            <p:ph type="body" idx="1"/>
          </p:nvPr>
        </p:nvSpPr>
        <p:spPr>
          <a:xfrm>
            <a:off x="524248" y="394850"/>
            <a:ext cx="6231300" cy="443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39285"/>
              <a:buNone/>
            </a:pPr>
            <a:r>
              <a:rPr lang="en-US">
                <a:solidFill>
                  <a:srgbClr val="007A9B"/>
                </a:solidFill>
              </a:rPr>
              <a:t>Clear Instructions (FAST-Behavior)</a:t>
            </a:r>
            <a:endParaRPr>
              <a:solidFill>
                <a:srgbClr val="007A9B"/>
              </a:solidFill>
            </a:endParaRPr>
          </a:p>
        </p:txBody>
      </p:sp>
      <p:sp>
        <p:nvSpPr>
          <p:cNvPr id="721" name="Google Shape;721;p90"/>
          <p:cNvSpPr txBox="1">
            <a:spLocks noGrp="1"/>
          </p:cNvSpPr>
          <p:nvPr>
            <p:ph type="body" idx="2"/>
          </p:nvPr>
        </p:nvSpPr>
        <p:spPr>
          <a:xfrm>
            <a:off x="524256" y="1009651"/>
            <a:ext cx="8382000" cy="312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7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700">
              <a:solidFill>
                <a:schemeClr val="dk1"/>
              </a:solidFill>
            </a:endParaRPr>
          </a:p>
          <a:p>
            <a:pPr marL="31750" lvl="0" indent="0" algn="l" rtl="0">
              <a:lnSpc>
                <a:spcPct val="160000"/>
              </a:lnSpc>
              <a:spcBef>
                <a:spcPts val="1600"/>
              </a:spcBef>
              <a:spcAft>
                <a:spcPts val="0"/>
              </a:spcAft>
              <a:buClr>
                <a:srgbClr val="464A4D"/>
              </a:buClr>
              <a:buSzPts val="2000"/>
              <a:buFont typeface="Calibri"/>
              <a:buNone/>
            </a:pPr>
            <a:endParaRPr sz="1700" b="1">
              <a:solidFill>
                <a:schemeClr val="dk1"/>
              </a:solidFill>
            </a:endParaRPr>
          </a:p>
        </p:txBody>
      </p:sp>
      <p:cxnSp>
        <p:nvCxnSpPr>
          <p:cNvPr id="722" name="Google Shape;722;p90"/>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723" name="Google Shape;723;p90"/>
          <p:cNvPicPr preferRelativeResize="0"/>
          <p:nvPr/>
        </p:nvPicPr>
        <p:blipFill rotWithShape="1">
          <a:blip r:embed="rId3">
            <a:alphaModFix/>
          </a:blip>
          <a:srcRect t="-8330"/>
          <a:stretch/>
        </p:blipFill>
        <p:spPr>
          <a:xfrm>
            <a:off x="8329246" y="142951"/>
            <a:ext cx="586154" cy="635000"/>
          </a:xfrm>
          <a:prstGeom prst="rect">
            <a:avLst/>
          </a:prstGeom>
          <a:noFill/>
          <a:ln>
            <a:noFill/>
          </a:ln>
        </p:spPr>
      </p:pic>
      <p:pic>
        <p:nvPicPr>
          <p:cNvPr id="724" name="Google Shape;724;p90"/>
          <p:cNvPicPr preferRelativeResize="0"/>
          <p:nvPr/>
        </p:nvPicPr>
        <p:blipFill>
          <a:blip r:embed="rId4">
            <a:alphaModFix/>
          </a:blip>
          <a:stretch>
            <a:fillRect/>
          </a:stretch>
        </p:blipFill>
        <p:spPr>
          <a:xfrm>
            <a:off x="152400" y="152400"/>
            <a:ext cx="9144000" cy="5143500"/>
          </a:xfrm>
          <a:prstGeom prst="rect">
            <a:avLst/>
          </a:prstGeom>
          <a:noFill/>
          <a:ln>
            <a:noFill/>
          </a:ln>
        </p:spPr>
      </p:pic>
      <p:sp>
        <p:nvSpPr>
          <p:cNvPr id="725" name="Google Shape;725;p9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91"/>
          <p:cNvSpPr txBox="1">
            <a:spLocks noGrp="1"/>
          </p:cNvSpPr>
          <p:nvPr>
            <p:ph type="body" idx="1"/>
          </p:nvPr>
        </p:nvSpPr>
        <p:spPr>
          <a:xfrm>
            <a:off x="524256" y="394846"/>
            <a:ext cx="4724400" cy="4434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1100"/>
              <a:buNone/>
            </a:pPr>
            <a:r>
              <a:rPr lang="en-US">
                <a:solidFill>
                  <a:srgbClr val="007A9B"/>
                </a:solidFill>
              </a:rPr>
              <a:t>Effective instructions</a:t>
            </a:r>
            <a:endParaRPr>
              <a:solidFill>
                <a:srgbClr val="007A9B"/>
              </a:solidFill>
            </a:endParaRPr>
          </a:p>
        </p:txBody>
      </p:sp>
      <p:sp>
        <p:nvSpPr>
          <p:cNvPr id="732" name="Google Shape;732;p91"/>
          <p:cNvSpPr txBox="1">
            <a:spLocks noGrp="1"/>
          </p:cNvSpPr>
          <p:nvPr>
            <p:ph type="body" idx="2"/>
          </p:nvPr>
        </p:nvSpPr>
        <p:spPr>
          <a:xfrm>
            <a:off x="524256" y="1009651"/>
            <a:ext cx="8382000" cy="31242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Get your child’s attention</a:t>
            </a:r>
            <a:endParaRPr sz="1800">
              <a:solidFill>
                <a:schemeClr val="dk1"/>
              </a:solidFill>
              <a:latin typeface="Montserrat"/>
              <a:ea typeface="Montserrat"/>
              <a:cs typeface="Montserrat"/>
              <a:sym typeface="Montserrat"/>
            </a:endParaRPr>
          </a:p>
          <a:p>
            <a:pPr marL="457200" lvl="0" indent="-342900" algn="l" rtl="0">
              <a:lnSpc>
                <a:spcPct val="115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Direct and specific</a:t>
            </a:r>
            <a:endParaRPr sz="1800">
              <a:solidFill>
                <a:schemeClr val="dk1"/>
              </a:solidFill>
              <a:latin typeface="Montserrat"/>
              <a:ea typeface="Montserrat"/>
              <a:cs typeface="Montserrat"/>
              <a:sym typeface="Montserrat"/>
            </a:endParaRPr>
          </a:p>
          <a:p>
            <a:pPr marL="457200" lvl="0" indent="-342900" algn="l" rtl="0">
              <a:lnSpc>
                <a:spcPct val="115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Only one at a time</a:t>
            </a:r>
            <a:endParaRPr sz="1800">
              <a:solidFill>
                <a:schemeClr val="dk1"/>
              </a:solidFill>
              <a:latin typeface="Montserrat"/>
              <a:ea typeface="Montserrat"/>
              <a:cs typeface="Montserrat"/>
              <a:sym typeface="Montserrat"/>
            </a:endParaRPr>
          </a:p>
          <a:p>
            <a:pPr marL="457200" lvl="0" indent="-342900" algn="l" rtl="0">
              <a:lnSpc>
                <a:spcPct val="115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Followed by 10 seconds of silence</a:t>
            </a:r>
            <a:endParaRPr sz="1800">
              <a:solidFill>
                <a:schemeClr val="dk1"/>
              </a:solidFill>
              <a:latin typeface="Montserrat"/>
              <a:ea typeface="Montserrat"/>
              <a:cs typeface="Montserrat"/>
              <a:sym typeface="Montserrat"/>
            </a:endParaRPr>
          </a:p>
          <a:p>
            <a:pPr marL="457200" lvl="0" indent="-342900" algn="l" rtl="0">
              <a:lnSpc>
                <a:spcPct val="115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Praise any steps toward compliance</a:t>
            </a:r>
            <a:endParaRPr sz="18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endParaRPr sz="1700">
              <a:solidFill>
                <a:schemeClr val="dk1"/>
              </a:solidFill>
              <a:latin typeface="Montserrat"/>
              <a:ea typeface="Montserrat"/>
              <a:cs typeface="Montserrat"/>
              <a:sym typeface="Montserrat"/>
            </a:endParaRPr>
          </a:p>
          <a:p>
            <a:pPr marL="31750" lvl="0" indent="0" algn="l" rtl="0">
              <a:lnSpc>
                <a:spcPct val="160000"/>
              </a:lnSpc>
              <a:spcBef>
                <a:spcPts val="1600"/>
              </a:spcBef>
              <a:spcAft>
                <a:spcPts val="0"/>
              </a:spcAft>
              <a:buClr>
                <a:srgbClr val="464A4D"/>
              </a:buClr>
              <a:buSzPts val="2000"/>
              <a:buFont typeface="Calibri"/>
              <a:buNone/>
            </a:pPr>
            <a:endParaRPr sz="1700" b="1">
              <a:solidFill>
                <a:schemeClr val="dk1"/>
              </a:solidFill>
              <a:latin typeface="Montserrat"/>
              <a:ea typeface="Montserrat"/>
              <a:cs typeface="Montserrat"/>
              <a:sym typeface="Montserrat"/>
            </a:endParaRPr>
          </a:p>
        </p:txBody>
      </p:sp>
      <p:cxnSp>
        <p:nvCxnSpPr>
          <p:cNvPr id="733" name="Google Shape;733;p91"/>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734" name="Google Shape;734;p91"/>
          <p:cNvPicPr preferRelativeResize="0"/>
          <p:nvPr/>
        </p:nvPicPr>
        <p:blipFill rotWithShape="1">
          <a:blip r:embed="rId3">
            <a:alphaModFix/>
          </a:blip>
          <a:srcRect t="-8330"/>
          <a:stretch/>
        </p:blipFill>
        <p:spPr>
          <a:xfrm>
            <a:off x="8329246" y="142951"/>
            <a:ext cx="586154" cy="635000"/>
          </a:xfrm>
          <a:prstGeom prst="rect">
            <a:avLst/>
          </a:prstGeom>
          <a:noFill/>
          <a:ln>
            <a:noFill/>
          </a:ln>
        </p:spPr>
      </p:pic>
      <p:pic>
        <p:nvPicPr>
          <p:cNvPr id="735" name="Google Shape;735;p91"/>
          <p:cNvPicPr preferRelativeResize="0"/>
          <p:nvPr/>
        </p:nvPicPr>
        <p:blipFill>
          <a:blip r:embed="rId4">
            <a:alphaModFix/>
          </a:blip>
          <a:stretch>
            <a:fillRect/>
          </a:stretch>
        </p:blipFill>
        <p:spPr>
          <a:xfrm>
            <a:off x="5333750" y="715350"/>
            <a:ext cx="2591050" cy="3804376"/>
          </a:xfrm>
          <a:prstGeom prst="rect">
            <a:avLst/>
          </a:prstGeom>
          <a:noFill/>
          <a:ln>
            <a:noFill/>
          </a:ln>
        </p:spPr>
      </p:pic>
      <p:sp>
        <p:nvSpPr>
          <p:cNvPr id="736" name="Google Shape;736;p91"/>
          <p:cNvSpPr txBox="1"/>
          <p:nvPr/>
        </p:nvSpPr>
        <p:spPr>
          <a:xfrm>
            <a:off x="5426702" y="828072"/>
            <a:ext cx="1829700" cy="22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92"/>
          <p:cNvSpPr txBox="1">
            <a:spLocks noGrp="1"/>
          </p:cNvSpPr>
          <p:nvPr>
            <p:ph type="body" idx="1"/>
          </p:nvPr>
        </p:nvSpPr>
        <p:spPr>
          <a:xfrm>
            <a:off x="524256" y="394846"/>
            <a:ext cx="4724400" cy="443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39285"/>
              <a:buNone/>
            </a:pPr>
            <a:r>
              <a:rPr lang="en-US">
                <a:solidFill>
                  <a:srgbClr val="007A9B"/>
                </a:solidFill>
              </a:rPr>
              <a:t>Rephrase this instruction….</a:t>
            </a:r>
            <a:endParaRPr>
              <a:solidFill>
                <a:srgbClr val="007A9B"/>
              </a:solidFill>
            </a:endParaRPr>
          </a:p>
        </p:txBody>
      </p:sp>
      <p:sp>
        <p:nvSpPr>
          <p:cNvPr id="743" name="Google Shape;743;p92"/>
          <p:cNvSpPr txBox="1">
            <a:spLocks noGrp="1"/>
          </p:cNvSpPr>
          <p:nvPr>
            <p:ph type="body" idx="2"/>
          </p:nvPr>
        </p:nvSpPr>
        <p:spPr>
          <a:xfrm>
            <a:off x="1408875" y="1781701"/>
            <a:ext cx="8382000" cy="142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b="1">
                <a:solidFill>
                  <a:schemeClr val="dk1"/>
                </a:solidFill>
              </a:rPr>
              <a:t>“Let’s get ready to go!”</a:t>
            </a:r>
            <a:endParaRPr sz="36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700">
              <a:solidFill>
                <a:schemeClr val="dk1"/>
              </a:solidFill>
            </a:endParaRPr>
          </a:p>
          <a:p>
            <a:pPr marL="31750" lvl="0" indent="0" algn="l" rtl="0">
              <a:lnSpc>
                <a:spcPct val="160000"/>
              </a:lnSpc>
              <a:spcBef>
                <a:spcPts val="1600"/>
              </a:spcBef>
              <a:spcAft>
                <a:spcPts val="0"/>
              </a:spcAft>
              <a:buClr>
                <a:srgbClr val="464A4D"/>
              </a:buClr>
              <a:buSzPts val="2000"/>
              <a:buFont typeface="Calibri"/>
              <a:buNone/>
            </a:pPr>
            <a:endParaRPr sz="1700" b="1">
              <a:solidFill>
                <a:schemeClr val="dk1"/>
              </a:solidFill>
            </a:endParaRPr>
          </a:p>
        </p:txBody>
      </p:sp>
      <p:cxnSp>
        <p:nvCxnSpPr>
          <p:cNvPr id="744" name="Google Shape;744;p92"/>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745" name="Google Shape;745;p92"/>
          <p:cNvPicPr preferRelativeResize="0"/>
          <p:nvPr/>
        </p:nvPicPr>
        <p:blipFill rotWithShape="1">
          <a:blip r:embed="rId3">
            <a:alphaModFix/>
          </a:blip>
          <a:srcRect t="-8330"/>
          <a:stretch/>
        </p:blipFill>
        <p:spPr>
          <a:xfrm>
            <a:off x="8329246" y="142951"/>
            <a:ext cx="586154" cy="63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30"/>
          <p:cNvSpPr txBox="1">
            <a:spLocks noGrp="1"/>
          </p:cNvSpPr>
          <p:nvPr>
            <p:ph type="body" idx="1"/>
          </p:nvPr>
        </p:nvSpPr>
        <p:spPr>
          <a:xfrm>
            <a:off x="883696" y="1333932"/>
            <a:ext cx="3914700" cy="1587600"/>
          </a:xfrm>
          <a:prstGeom prst="rect">
            <a:avLst/>
          </a:prstGeom>
          <a:noFill/>
          <a:ln>
            <a:noFill/>
          </a:ln>
        </p:spPr>
        <p:txBody>
          <a:bodyPr spcFirstLastPara="1" wrap="square" lIns="0" tIns="0" rIns="91425" bIns="45700" anchor="t" anchorCtr="0">
            <a:noAutofit/>
          </a:bodyPr>
          <a:lstStyle/>
          <a:p>
            <a:pPr marL="171450" lvl="0" indent="-171450" algn="l" rtl="0">
              <a:lnSpc>
                <a:spcPct val="112500"/>
              </a:lnSpc>
              <a:spcBef>
                <a:spcPts val="0"/>
              </a:spcBef>
              <a:spcAft>
                <a:spcPts val="0"/>
              </a:spcAft>
              <a:buClr>
                <a:srgbClr val="7A7D81"/>
              </a:buClr>
              <a:buSzPts val="1600"/>
              <a:buFont typeface="Arial"/>
              <a:buChar char="•"/>
            </a:pPr>
            <a:r>
              <a:rPr lang="en-US" sz="1600">
                <a:latin typeface="Montserrat Medium"/>
                <a:ea typeface="Montserrat Medium"/>
                <a:cs typeface="Montserrat Medium"/>
                <a:sym typeface="Montserrat Medium"/>
              </a:rPr>
              <a:t>Ages 1-4 (+ or -)</a:t>
            </a:r>
            <a:endParaRPr sz="1600"/>
          </a:p>
          <a:p>
            <a:pPr marL="171450" lvl="0" indent="-171450" algn="l" rtl="0">
              <a:lnSpc>
                <a:spcPct val="112500"/>
              </a:lnSpc>
              <a:spcBef>
                <a:spcPts val="1000"/>
              </a:spcBef>
              <a:spcAft>
                <a:spcPts val="0"/>
              </a:spcAft>
              <a:buClr>
                <a:srgbClr val="7A7D81"/>
              </a:buClr>
              <a:buSzPts val="1600"/>
              <a:buFont typeface="Arial"/>
              <a:buChar char="•"/>
            </a:pPr>
            <a:r>
              <a:rPr lang="en-US" sz="1600">
                <a:latin typeface="Montserrat Medium"/>
                <a:ea typeface="Montserrat Medium"/>
                <a:cs typeface="Montserrat Medium"/>
                <a:sym typeface="Montserrat Medium"/>
              </a:rPr>
              <a:t>Top Concerns</a:t>
            </a:r>
            <a:endParaRPr/>
          </a:p>
          <a:p>
            <a:pPr marL="628650" lvl="1" indent="-171450" algn="l" rtl="0">
              <a:lnSpc>
                <a:spcPct val="90000"/>
              </a:lnSpc>
              <a:spcBef>
                <a:spcPts val="500"/>
              </a:spcBef>
              <a:spcAft>
                <a:spcPts val="0"/>
              </a:spcAft>
              <a:buClr>
                <a:srgbClr val="7A7D81"/>
              </a:buClr>
              <a:buSzPts val="1600"/>
              <a:buFont typeface="Arial"/>
              <a:buChar char="•"/>
            </a:pPr>
            <a:r>
              <a:rPr lang="en-US" sz="1600">
                <a:solidFill>
                  <a:srgbClr val="7A7D81"/>
                </a:solidFill>
                <a:latin typeface="Montserrat Medium"/>
                <a:ea typeface="Montserrat Medium"/>
                <a:cs typeface="Montserrat Medium"/>
                <a:sym typeface="Montserrat Medium"/>
              </a:rPr>
              <a:t>Tantrums/Behavior</a:t>
            </a:r>
            <a:endParaRPr/>
          </a:p>
          <a:p>
            <a:pPr marL="628650" lvl="1" indent="-171450" algn="l" rtl="0">
              <a:lnSpc>
                <a:spcPct val="90000"/>
              </a:lnSpc>
              <a:spcBef>
                <a:spcPts val="500"/>
              </a:spcBef>
              <a:spcAft>
                <a:spcPts val="0"/>
              </a:spcAft>
              <a:buClr>
                <a:srgbClr val="7A7D81"/>
              </a:buClr>
              <a:buSzPts val="1600"/>
              <a:buFont typeface="Arial"/>
              <a:buChar char="•"/>
            </a:pPr>
            <a:r>
              <a:rPr lang="en-US" sz="1600">
                <a:solidFill>
                  <a:srgbClr val="7A7D81"/>
                </a:solidFill>
                <a:latin typeface="Montserrat Medium"/>
                <a:ea typeface="Montserrat Medium"/>
                <a:cs typeface="Montserrat Medium"/>
                <a:sym typeface="Montserrat Medium"/>
              </a:rPr>
              <a:t>Difficulty regulating emotions</a:t>
            </a:r>
            <a:endParaRPr sz="1600">
              <a:solidFill>
                <a:srgbClr val="7A7D81"/>
              </a:solidFill>
              <a:latin typeface="Montserrat Medium"/>
              <a:ea typeface="Montserrat Medium"/>
              <a:cs typeface="Montserrat Medium"/>
              <a:sym typeface="Montserrat Medium"/>
            </a:endParaRPr>
          </a:p>
          <a:p>
            <a:pPr marL="628650" lvl="1" indent="-171450" algn="l" rtl="0">
              <a:lnSpc>
                <a:spcPct val="90000"/>
              </a:lnSpc>
              <a:spcBef>
                <a:spcPts val="500"/>
              </a:spcBef>
              <a:spcAft>
                <a:spcPts val="0"/>
              </a:spcAft>
              <a:buClr>
                <a:srgbClr val="7A7D81"/>
              </a:buClr>
              <a:buSzPts val="1600"/>
              <a:buFont typeface="Arial"/>
              <a:buChar char="•"/>
            </a:pPr>
            <a:r>
              <a:rPr lang="en-US" sz="1600">
                <a:solidFill>
                  <a:srgbClr val="7A7D81"/>
                </a:solidFill>
                <a:latin typeface="Montserrat Medium"/>
                <a:ea typeface="Montserrat Medium"/>
                <a:cs typeface="Montserrat Medium"/>
                <a:sym typeface="Montserrat Medium"/>
              </a:rPr>
              <a:t>Difficulty with parent-child connection </a:t>
            </a:r>
            <a:endParaRPr sz="1600">
              <a:solidFill>
                <a:srgbClr val="7A7D81"/>
              </a:solidFill>
              <a:latin typeface="Montserrat Medium"/>
              <a:ea typeface="Montserrat Medium"/>
              <a:cs typeface="Montserrat Medium"/>
              <a:sym typeface="Montserrat Medium"/>
            </a:endParaRPr>
          </a:p>
          <a:p>
            <a:pPr marL="628650" lvl="1" indent="-171450" algn="l" rtl="0">
              <a:lnSpc>
                <a:spcPct val="90000"/>
              </a:lnSpc>
              <a:spcBef>
                <a:spcPts val="500"/>
              </a:spcBef>
              <a:spcAft>
                <a:spcPts val="0"/>
              </a:spcAft>
              <a:buClr>
                <a:srgbClr val="7A7D81"/>
              </a:buClr>
              <a:buSzPts val="1600"/>
              <a:buFont typeface="Arial"/>
              <a:buChar char="•"/>
            </a:pPr>
            <a:r>
              <a:rPr lang="en-US" sz="1600">
                <a:solidFill>
                  <a:srgbClr val="7A7D81"/>
                </a:solidFill>
                <a:latin typeface="Montserrat Medium"/>
                <a:ea typeface="Montserrat Medium"/>
                <a:cs typeface="Montserrat Medium"/>
                <a:sym typeface="Montserrat Medium"/>
              </a:rPr>
              <a:t>Sleep problems</a:t>
            </a:r>
            <a:endParaRPr/>
          </a:p>
          <a:p>
            <a:pPr marL="628650" lvl="1" indent="-171450" algn="l" rtl="0">
              <a:lnSpc>
                <a:spcPct val="90000"/>
              </a:lnSpc>
              <a:spcBef>
                <a:spcPts val="500"/>
              </a:spcBef>
              <a:spcAft>
                <a:spcPts val="0"/>
              </a:spcAft>
              <a:buClr>
                <a:srgbClr val="7A7D81"/>
              </a:buClr>
              <a:buSzPts val="1600"/>
              <a:buFont typeface="Arial"/>
              <a:buChar char="•"/>
            </a:pPr>
            <a:r>
              <a:rPr lang="en-US" sz="1600">
                <a:solidFill>
                  <a:srgbClr val="7A7D81"/>
                </a:solidFill>
                <a:latin typeface="Montserrat Medium"/>
                <a:ea typeface="Montserrat Medium"/>
                <a:cs typeface="Montserrat Medium"/>
                <a:sym typeface="Montserrat Medium"/>
              </a:rPr>
              <a:t>Transitions/Routines</a:t>
            </a:r>
            <a:endParaRPr/>
          </a:p>
          <a:p>
            <a:pPr marL="628650" lvl="1" indent="-171450" algn="l" rtl="0">
              <a:lnSpc>
                <a:spcPct val="90000"/>
              </a:lnSpc>
              <a:spcBef>
                <a:spcPts val="500"/>
              </a:spcBef>
              <a:spcAft>
                <a:spcPts val="0"/>
              </a:spcAft>
              <a:buClr>
                <a:srgbClr val="7A7D81"/>
              </a:buClr>
              <a:buSzPts val="1600"/>
              <a:buFont typeface="Arial"/>
              <a:buChar char="•"/>
            </a:pPr>
            <a:r>
              <a:rPr lang="en-US" sz="1600">
                <a:solidFill>
                  <a:srgbClr val="7A7D81"/>
                </a:solidFill>
                <a:latin typeface="Montserrat Medium"/>
                <a:ea typeface="Montserrat Medium"/>
                <a:cs typeface="Montserrat Medium"/>
                <a:sym typeface="Montserrat Medium"/>
              </a:rPr>
              <a:t>Caregiver burnout</a:t>
            </a:r>
            <a:endParaRPr sz="1600">
              <a:solidFill>
                <a:srgbClr val="7A7D81"/>
              </a:solidFill>
              <a:latin typeface="Montserrat Medium"/>
              <a:ea typeface="Montserrat Medium"/>
              <a:cs typeface="Montserrat Medium"/>
              <a:sym typeface="Montserrat Medium"/>
            </a:endParaRPr>
          </a:p>
          <a:p>
            <a:pPr marL="628650" lvl="1" indent="-171450" algn="l" rtl="0">
              <a:lnSpc>
                <a:spcPct val="90000"/>
              </a:lnSpc>
              <a:spcBef>
                <a:spcPts val="500"/>
              </a:spcBef>
              <a:spcAft>
                <a:spcPts val="0"/>
              </a:spcAft>
              <a:buClr>
                <a:srgbClr val="7A7D81"/>
              </a:buClr>
              <a:buSzPts val="1600"/>
              <a:buFont typeface="Montserrat Medium"/>
              <a:buChar char="•"/>
            </a:pPr>
            <a:r>
              <a:rPr lang="en-US" sz="1600">
                <a:solidFill>
                  <a:srgbClr val="7A7D81"/>
                </a:solidFill>
                <a:latin typeface="Montserrat Medium"/>
                <a:ea typeface="Montserrat Medium"/>
                <a:cs typeface="Montserrat Medium"/>
                <a:sym typeface="Montserrat Medium"/>
              </a:rPr>
              <a:t>Early life stressors</a:t>
            </a:r>
            <a:endParaRPr sz="1600">
              <a:solidFill>
                <a:srgbClr val="7A7D81"/>
              </a:solidFill>
              <a:latin typeface="Montserrat Medium"/>
              <a:ea typeface="Montserrat Medium"/>
              <a:cs typeface="Montserrat Medium"/>
              <a:sym typeface="Montserrat Medium"/>
            </a:endParaRPr>
          </a:p>
          <a:p>
            <a:pPr marL="914400" lvl="0" indent="0" algn="l" rtl="0">
              <a:lnSpc>
                <a:spcPct val="90000"/>
              </a:lnSpc>
              <a:spcBef>
                <a:spcPts val="500"/>
              </a:spcBef>
              <a:spcAft>
                <a:spcPts val="0"/>
              </a:spcAft>
              <a:buNone/>
            </a:pPr>
            <a:endParaRPr sz="1600">
              <a:solidFill>
                <a:srgbClr val="7A7D81"/>
              </a:solidFill>
              <a:latin typeface="Montserrat Medium"/>
              <a:ea typeface="Montserrat Medium"/>
              <a:cs typeface="Montserrat Medium"/>
              <a:sym typeface="Montserrat Medium"/>
            </a:endParaRPr>
          </a:p>
          <a:p>
            <a:pPr marL="628650" lvl="1" indent="-95250" algn="l" rtl="0">
              <a:lnSpc>
                <a:spcPct val="90000"/>
              </a:lnSpc>
              <a:spcBef>
                <a:spcPts val="500"/>
              </a:spcBef>
              <a:spcAft>
                <a:spcPts val="0"/>
              </a:spcAft>
              <a:buClr>
                <a:schemeClr val="lt1"/>
              </a:buClr>
              <a:buSzPts val="1200"/>
              <a:buFont typeface="Arial"/>
              <a:buNone/>
            </a:pPr>
            <a:endParaRPr>
              <a:solidFill>
                <a:srgbClr val="FFFFFF"/>
              </a:solidFill>
              <a:latin typeface="Montserrat Medium"/>
              <a:ea typeface="Montserrat Medium"/>
              <a:cs typeface="Montserrat Medium"/>
              <a:sym typeface="Montserrat Medium"/>
            </a:endParaRPr>
          </a:p>
          <a:p>
            <a:pPr marL="628650" lvl="1" indent="-95250" algn="l" rtl="0">
              <a:lnSpc>
                <a:spcPct val="90000"/>
              </a:lnSpc>
              <a:spcBef>
                <a:spcPts val="500"/>
              </a:spcBef>
              <a:spcAft>
                <a:spcPts val="0"/>
              </a:spcAft>
              <a:buClr>
                <a:schemeClr val="lt1"/>
              </a:buClr>
              <a:buSzPts val="1200"/>
              <a:buFont typeface="Arial"/>
              <a:buNone/>
            </a:pPr>
            <a:endParaRPr>
              <a:solidFill>
                <a:srgbClr val="FFFFFF"/>
              </a:solidFill>
              <a:latin typeface="Montserrat Medium"/>
              <a:ea typeface="Montserrat Medium"/>
              <a:cs typeface="Montserrat Medium"/>
              <a:sym typeface="Montserrat Medium"/>
            </a:endParaRPr>
          </a:p>
          <a:p>
            <a:pPr marL="0" lvl="0" indent="0" algn="l" rtl="0">
              <a:lnSpc>
                <a:spcPct val="150000"/>
              </a:lnSpc>
              <a:spcBef>
                <a:spcPts val="1000"/>
              </a:spcBef>
              <a:spcAft>
                <a:spcPts val="0"/>
              </a:spcAft>
              <a:buClr>
                <a:srgbClr val="7A7D81"/>
              </a:buClr>
              <a:buSzPts val="1200"/>
              <a:buFont typeface="Montserrat Medium"/>
              <a:buNone/>
            </a:pPr>
            <a:endParaRPr>
              <a:latin typeface="Montserrat Medium"/>
              <a:ea typeface="Montserrat Medium"/>
              <a:cs typeface="Montserrat Medium"/>
              <a:sym typeface="Montserrat Medium"/>
            </a:endParaRPr>
          </a:p>
        </p:txBody>
      </p:sp>
      <p:pic>
        <p:nvPicPr>
          <p:cNvPr id="171" name="Google Shape;171;p30"/>
          <p:cNvPicPr preferRelativeResize="0"/>
          <p:nvPr/>
        </p:nvPicPr>
        <p:blipFill rotWithShape="1">
          <a:blip r:embed="rId3">
            <a:alphaModFix/>
          </a:blip>
          <a:srcRect l="21071" r="23695"/>
          <a:stretch/>
        </p:blipFill>
        <p:spPr>
          <a:xfrm>
            <a:off x="5885276" y="1296525"/>
            <a:ext cx="2891851" cy="3522950"/>
          </a:xfrm>
          <a:prstGeom prst="rect">
            <a:avLst/>
          </a:prstGeom>
          <a:noFill/>
          <a:ln>
            <a:noFill/>
          </a:ln>
        </p:spPr>
      </p:pic>
      <p:pic>
        <p:nvPicPr>
          <p:cNvPr id="172" name="Google Shape;172;p30"/>
          <p:cNvPicPr preferRelativeResize="0"/>
          <p:nvPr/>
        </p:nvPicPr>
        <p:blipFill rotWithShape="1">
          <a:blip r:embed="rId4">
            <a:alphaModFix/>
          </a:blip>
          <a:srcRect t="-8330"/>
          <a:stretch/>
        </p:blipFill>
        <p:spPr>
          <a:xfrm>
            <a:off x="8329246" y="142951"/>
            <a:ext cx="586154" cy="635000"/>
          </a:xfrm>
          <a:prstGeom prst="rect">
            <a:avLst/>
          </a:prstGeom>
          <a:noFill/>
          <a:ln>
            <a:noFill/>
          </a:ln>
        </p:spPr>
      </p:pic>
      <p:sp>
        <p:nvSpPr>
          <p:cNvPr id="173" name="Google Shape;173;p30"/>
          <p:cNvSpPr txBox="1">
            <a:spLocks noGrp="1"/>
          </p:cNvSpPr>
          <p:nvPr>
            <p:ph type="body" idx="1"/>
          </p:nvPr>
        </p:nvSpPr>
        <p:spPr>
          <a:xfrm>
            <a:off x="712907" y="238750"/>
            <a:ext cx="4724400" cy="443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solidFill>
                  <a:srgbClr val="0085A2"/>
                </a:solidFill>
              </a:rPr>
              <a:t>Who is FAST-E for?</a:t>
            </a:r>
            <a:endParaRPr>
              <a:solidFill>
                <a:srgbClr val="0085A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93"/>
          <p:cNvSpPr txBox="1">
            <a:spLocks noGrp="1"/>
          </p:cNvSpPr>
          <p:nvPr>
            <p:ph type="body" idx="1"/>
          </p:nvPr>
        </p:nvSpPr>
        <p:spPr>
          <a:xfrm>
            <a:off x="524256" y="394846"/>
            <a:ext cx="4724400" cy="443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39285"/>
              <a:buNone/>
            </a:pPr>
            <a:r>
              <a:rPr lang="en-US">
                <a:solidFill>
                  <a:srgbClr val="007A9B"/>
                </a:solidFill>
              </a:rPr>
              <a:t>Rephrase this instruction….</a:t>
            </a:r>
            <a:endParaRPr>
              <a:solidFill>
                <a:srgbClr val="007A9B"/>
              </a:solidFill>
            </a:endParaRPr>
          </a:p>
        </p:txBody>
      </p:sp>
      <p:sp>
        <p:nvSpPr>
          <p:cNvPr id="752" name="Google Shape;752;p93"/>
          <p:cNvSpPr txBox="1">
            <a:spLocks noGrp="1"/>
          </p:cNvSpPr>
          <p:nvPr>
            <p:ph type="body" idx="2"/>
          </p:nvPr>
        </p:nvSpPr>
        <p:spPr>
          <a:xfrm>
            <a:off x="636825" y="1821901"/>
            <a:ext cx="8382000" cy="142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b="1">
                <a:solidFill>
                  <a:schemeClr val="dk1"/>
                </a:solidFill>
              </a:rPr>
              <a:t>“You need to clean up this mess”</a:t>
            </a:r>
            <a:endParaRPr sz="36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700">
              <a:solidFill>
                <a:schemeClr val="dk1"/>
              </a:solidFill>
            </a:endParaRPr>
          </a:p>
          <a:p>
            <a:pPr marL="31750" lvl="0" indent="0" algn="l" rtl="0">
              <a:lnSpc>
                <a:spcPct val="160000"/>
              </a:lnSpc>
              <a:spcBef>
                <a:spcPts val="1600"/>
              </a:spcBef>
              <a:spcAft>
                <a:spcPts val="0"/>
              </a:spcAft>
              <a:buClr>
                <a:srgbClr val="464A4D"/>
              </a:buClr>
              <a:buSzPts val="2000"/>
              <a:buFont typeface="Calibri"/>
              <a:buNone/>
            </a:pPr>
            <a:endParaRPr sz="1700" b="1">
              <a:solidFill>
                <a:schemeClr val="dk1"/>
              </a:solidFill>
            </a:endParaRPr>
          </a:p>
        </p:txBody>
      </p:sp>
      <p:cxnSp>
        <p:nvCxnSpPr>
          <p:cNvPr id="753" name="Google Shape;753;p93"/>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754" name="Google Shape;754;p93"/>
          <p:cNvPicPr preferRelativeResize="0"/>
          <p:nvPr/>
        </p:nvPicPr>
        <p:blipFill rotWithShape="1">
          <a:blip r:embed="rId3">
            <a:alphaModFix/>
          </a:blip>
          <a:srcRect t="-8330"/>
          <a:stretch/>
        </p:blipFill>
        <p:spPr>
          <a:xfrm>
            <a:off x="8329246" y="142951"/>
            <a:ext cx="586154" cy="6350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94"/>
          <p:cNvSpPr txBox="1">
            <a:spLocks noGrp="1"/>
          </p:cNvSpPr>
          <p:nvPr>
            <p:ph type="body" idx="1"/>
          </p:nvPr>
        </p:nvSpPr>
        <p:spPr>
          <a:xfrm>
            <a:off x="524247" y="394850"/>
            <a:ext cx="7391400" cy="4434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1100"/>
              <a:buNone/>
            </a:pPr>
            <a:r>
              <a:rPr lang="en-US">
                <a:solidFill>
                  <a:srgbClr val="007A9B"/>
                </a:solidFill>
              </a:rPr>
              <a:t>Setting Limits Practice</a:t>
            </a:r>
            <a:endParaRPr>
              <a:solidFill>
                <a:srgbClr val="007A9B"/>
              </a:solidFill>
            </a:endParaRPr>
          </a:p>
        </p:txBody>
      </p:sp>
      <p:sp>
        <p:nvSpPr>
          <p:cNvPr id="761" name="Google Shape;761;p94"/>
          <p:cNvSpPr txBox="1">
            <a:spLocks noGrp="1"/>
          </p:cNvSpPr>
          <p:nvPr>
            <p:ph type="body" idx="2"/>
          </p:nvPr>
        </p:nvSpPr>
        <p:spPr>
          <a:xfrm>
            <a:off x="524256" y="1009651"/>
            <a:ext cx="8382000" cy="3124200"/>
          </a:xfrm>
          <a:prstGeom prst="rect">
            <a:avLst/>
          </a:prstGeom>
          <a:noFill/>
          <a:ln>
            <a:noFill/>
          </a:ln>
        </p:spPr>
        <p:txBody>
          <a:bodyPr spcFirstLastPara="1" wrap="square" lIns="457200" tIns="45700" rIns="91425" bIns="45700" anchor="t" anchorCtr="0">
            <a:normAutofit/>
          </a:bodyPr>
          <a:lstStyle/>
          <a:p>
            <a:pPr marL="228600" lvl="0" indent="-514350" algn="l" rtl="0">
              <a:lnSpc>
                <a:spcPct val="100000"/>
              </a:lnSpc>
              <a:spcBef>
                <a:spcPts val="1200"/>
              </a:spcBef>
              <a:spcAft>
                <a:spcPts val="0"/>
              </a:spcAft>
              <a:buClr>
                <a:schemeClr val="dk1"/>
              </a:buClr>
              <a:buSzPts val="1100"/>
              <a:buFont typeface="Arial"/>
              <a:buNone/>
            </a:pPr>
            <a:r>
              <a:rPr lang="en-US" sz="1400" b="1">
                <a:solidFill>
                  <a:schemeClr val="dk1"/>
                </a:solidFill>
              </a:rPr>
              <a:t>Step 1: Identify Problem Behaviors (</a:t>
            </a:r>
            <a:r>
              <a:rPr lang="en-US" sz="1400">
                <a:solidFill>
                  <a:schemeClr val="dk1"/>
                </a:solidFill>
              </a:rPr>
              <a:t>Choose 2-3):</a:t>
            </a:r>
            <a:br>
              <a:rPr lang="en-US" sz="1400">
                <a:solidFill>
                  <a:schemeClr val="dk1"/>
                </a:solidFill>
              </a:rPr>
            </a:br>
            <a:r>
              <a:rPr lang="en-US" sz="1400">
                <a:solidFill>
                  <a:schemeClr val="dk1"/>
                </a:solidFill>
              </a:rPr>
              <a:t>❑ Hitting</a:t>
            </a:r>
            <a:br>
              <a:rPr lang="en-US" sz="1400">
                <a:solidFill>
                  <a:schemeClr val="dk1"/>
                </a:solidFill>
              </a:rPr>
            </a:br>
            <a:r>
              <a:rPr lang="en-US" sz="1400">
                <a:solidFill>
                  <a:schemeClr val="dk1"/>
                </a:solidFill>
              </a:rPr>
              <a:t>❑ Running</a:t>
            </a:r>
            <a:br>
              <a:rPr lang="en-US" sz="1400">
                <a:solidFill>
                  <a:schemeClr val="dk1"/>
                </a:solidFill>
              </a:rPr>
            </a:br>
            <a:r>
              <a:rPr lang="en-US" sz="1400">
                <a:solidFill>
                  <a:schemeClr val="dk1"/>
                </a:solidFill>
              </a:rPr>
              <a:t>❑ Throwing</a:t>
            </a:r>
            <a:br>
              <a:rPr lang="en-US" sz="1400">
                <a:solidFill>
                  <a:schemeClr val="dk1"/>
                </a:solidFill>
              </a:rPr>
            </a:br>
            <a:r>
              <a:rPr lang="en-US" sz="1400">
                <a:solidFill>
                  <a:schemeClr val="dk1"/>
                </a:solidFill>
              </a:rPr>
              <a:t>❑ Biting</a:t>
            </a:r>
            <a:br>
              <a:rPr lang="en-US" sz="1400">
                <a:solidFill>
                  <a:schemeClr val="dk1"/>
                </a:solidFill>
              </a:rPr>
            </a:br>
            <a:r>
              <a:rPr lang="en-US" sz="1400">
                <a:solidFill>
                  <a:schemeClr val="dk1"/>
                </a:solidFill>
              </a:rPr>
              <a:t>❑ Climbing on furniture</a:t>
            </a:r>
            <a:br>
              <a:rPr lang="en-US" sz="1400">
                <a:solidFill>
                  <a:schemeClr val="dk1"/>
                </a:solidFill>
              </a:rPr>
            </a:br>
            <a:r>
              <a:rPr lang="en-US" sz="1400">
                <a:solidFill>
                  <a:schemeClr val="dk1"/>
                </a:solidFill>
              </a:rPr>
              <a:t>❑ Grabbing things from others</a:t>
            </a:r>
            <a:br>
              <a:rPr lang="en-US" sz="1400">
                <a:solidFill>
                  <a:schemeClr val="dk1"/>
                </a:solidFill>
              </a:rPr>
            </a:br>
            <a:r>
              <a:rPr lang="en-US" sz="1400">
                <a:solidFill>
                  <a:schemeClr val="dk1"/>
                </a:solidFill>
              </a:rPr>
              <a:t>❑ Other: _________________________</a:t>
            </a: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a:p>
            <a:pPr marL="31750" lvl="0" indent="0" algn="l" rtl="0">
              <a:lnSpc>
                <a:spcPct val="160000"/>
              </a:lnSpc>
              <a:spcBef>
                <a:spcPts val="1600"/>
              </a:spcBef>
              <a:spcAft>
                <a:spcPts val="0"/>
              </a:spcAft>
              <a:buClr>
                <a:srgbClr val="464A4D"/>
              </a:buClr>
              <a:buSzPts val="2000"/>
              <a:buFont typeface="Calibri"/>
              <a:buNone/>
            </a:pPr>
            <a:endParaRPr sz="1100" b="1">
              <a:solidFill>
                <a:schemeClr val="dk1"/>
              </a:solidFill>
            </a:endParaRPr>
          </a:p>
        </p:txBody>
      </p:sp>
      <p:cxnSp>
        <p:nvCxnSpPr>
          <p:cNvPr id="762" name="Google Shape;762;p94"/>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763" name="Google Shape;763;p94"/>
          <p:cNvPicPr preferRelativeResize="0"/>
          <p:nvPr/>
        </p:nvPicPr>
        <p:blipFill rotWithShape="1">
          <a:blip r:embed="rId3">
            <a:alphaModFix/>
          </a:blip>
          <a:srcRect t="-8330"/>
          <a:stretch/>
        </p:blipFill>
        <p:spPr>
          <a:xfrm>
            <a:off x="8329246" y="142951"/>
            <a:ext cx="586154" cy="635000"/>
          </a:xfrm>
          <a:prstGeom prst="rect">
            <a:avLst/>
          </a:prstGeom>
          <a:noFill/>
          <a:ln>
            <a:noFill/>
          </a:ln>
        </p:spPr>
      </p:pic>
      <p:pic>
        <p:nvPicPr>
          <p:cNvPr id="764" name="Google Shape;764;p94"/>
          <p:cNvPicPr preferRelativeResize="0"/>
          <p:nvPr/>
        </p:nvPicPr>
        <p:blipFill>
          <a:blip r:embed="rId4">
            <a:alphaModFix/>
          </a:blip>
          <a:stretch>
            <a:fillRect/>
          </a:stretch>
        </p:blipFill>
        <p:spPr>
          <a:xfrm>
            <a:off x="1077650" y="3086875"/>
            <a:ext cx="6043900" cy="17639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95"/>
          <p:cNvSpPr txBox="1">
            <a:spLocks noGrp="1"/>
          </p:cNvSpPr>
          <p:nvPr>
            <p:ph type="body" idx="1"/>
          </p:nvPr>
        </p:nvSpPr>
        <p:spPr>
          <a:xfrm>
            <a:off x="524247" y="394850"/>
            <a:ext cx="7391400" cy="4434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100"/>
              <a:buNone/>
            </a:pPr>
            <a:r>
              <a:rPr lang="en-US" sz="2600">
                <a:solidFill>
                  <a:srgbClr val="007A9B"/>
                </a:solidFill>
              </a:rPr>
              <a:t>Plan Your Response</a:t>
            </a:r>
            <a:endParaRPr sz="2600">
              <a:solidFill>
                <a:srgbClr val="007A9B"/>
              </a:solidFill>
            </a:endParaRPr>
          </a:p>
        </p:txBody>
      </p:sp>
      <p:cxnSp>
        <p:nvCxnSpPr>
          <p:cNvPr id="771" name="Google Shape;771;p95"/>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772" name="Google Shape;772;p95"/>
          <p:cNvPicPr preferRelativeResize="0"/>
          <p:nvPr/>
        </p:nvPicPr>
        <p:blipFill rotWithShape="1">
          <a:blip r:embed="rId3">
            <a:alphaModFix/>
          </a:blip>
          <a:srcRect t="-8330"/>
          <a:stretch/>
        </p:blipFill>
        <p:spPr>
          <a:xfrm>
            <a:off x="8329246" y="142951"/>
            <a:ext cx="586154" cy="635000"/>
          </a:xfrm>
          <a:prstGeom prst="rect">
            <a:avLst/>
          </a:prstGeom>
          <a:noFill/>
          <a:ln>
            <a:noFill/>
          </a:ln>
        </p:spPr>
      </p:pic>
      <p:pic>
        <p:nvPicPr>
          <p:cNvPr id="773" name="Google Shape;773;p95"/>
          <p:cNvPicPr preferRelativeResize="0"/>
          <p:nvPr/>
        </p:nvPicPr>
        <p:blipFill>
          <a:blip r:embed="rId4">
            <a:alphaModFix/>
          </a:blip>
          <a:stretch>
            <a:fillRect/>
          </a:stretch>
        </p:blipFill>
        <p:spPr>
          <a:xfrm>
            <a:off x="647900" y="1077700"/>
            <a:ext cx="6886574" cy="3799826"/>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96"/>
          <p:cNvSpPr txBox="1">
            <a:spLocks noGrp="1"/>
          </p:cNvSpPr>
          <p:nvPr>
            <p:ph type="body" idx="1"/>
          </p:nvPr>
        </p:nvSpPr>
        <p:spPr>
          <a:xfrm>
            <a:off x="524247" y="394850"/>
            <a:ext cx="7391400" cy="4434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100"/>
              <a:buNone/>
            </a:pPr>
            <a:r>
              <a:rPr lang="en-US" sz="2600">
                <a:solidFill>
                  <a:srgbClr val="007A9B"/>
                </a:solidFill>
              </a:rPr>
              <a:t>When “not ok” behavior continues</a:t>
            </a:r>
            <a:endParaRPr sz="2600">
              <a:solidFill>
                <a:srgbClr val="007A9B"/>
              </a:solidFill>
            </a:endParaRPr>
          </a:p>
        </p:txBody>
      </p:sp>
      <p:cxnSp>
        <p:nvCxnSpPr>
          <p:cNvPr id="780" name="Google Shape;780;p96"/>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781" name="Google Shape;781;p96"/>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782" name="Google Shape;782;p96"/>
          <p:cNvSpPr txBox="1">
            <a:spLocks noGrp="1"/>
          </p:cNvSpPr>
          <p:nvPr>
            <p:ph type="body" idx="2"/>
          </p:nvPr>
        </p:nvSpPr>
        <p:spPr>
          <a:xfrm>
            <a:off x="524256" y="1009651"/>
            <a:ext cx="8382000" cy="312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1600" b="1">
                <a:solidFill>
                  <a:schemeClr val="dk1"/>
                </a:solidFill>
              </a:rPr>
              <a:t>Options: </a:t>
            </a:r>
            <a:endParaRPr sz="1600">
              <a:solidFill>
                <a:schemeClr val="dk1"/>
              </a:solidFill>
            </a:endParaRPr>
          </a:p>
          <a:p>
            <a:pPr marL="0" lvl="0" indent="0" algn="l" rtl="0">
              <a:lnSpc>
                <a:spcPct val="100000"/>
              </a:lnSpc>
              <a:spcBef>
                <a:spcPts val="1200"/>
              </a:spcBef>
              <a:spcAft>
                <a:spcPts val="0"/>
              </a:spcAft>
              <a:buNone/>
            </a:pPr>
            <a:endParaRPr sz="1600">
              <a:solidFill>
                <a:schemeClr val="dk1"/>
              </a:solidFill>
            </a:endParaRPr>
          </a:p>
          <a:p>
            <a:pPr marL="31750" lvl="0" indent="0" algn="l" rtl="0">
              <a:lnSpc>
                <a:spcPct val="160000"/>
              </a:lnSpc>
              <a:spcBef>
                <a:spcPts val="1600"/>
              </a:spcBef>
              <a:spcAft>
                <a:spcPts val="0"/>
              </a:spcAft>
              <a:buClr>
                <a:srgbClr val="464A4D"/>
              </a:buClr>
              <a:buSzPts val="2000"/>
              <a:buFont typeface="Calibri"/>
              <a:buNone/>
            </a:pPr>
            <a:endParaRPr sz="1600" b="1">
              <a:solidFill>
                <a:schemeClr val="dk1"/>
              </a:solidFill>
            </a:endParaRPr>
          </a:p>
        </p:txBody>
      </p:sp>
      <p:pic>
        <p:nvPicPr>
          <p:cNvPr id="783" name="Google Shape;783;p96"/>
          <p:cNvPicPr preferRelativeResize="0"/>
          <p:nvPr/>
        </p:nvPicPr>
        <p:blipFill>
          <a:blip r:embed="rId4">
            <a:alphaModFix/>
          </a:blip>
          <a:stretch>
            <a:fillRect/>
          </a:stretch>
        </p:blipFill>
        <p:spPr>
          <a:xfrm>
            <a:off x="1911665" y="933450"/>
            <a:ext cx="5141883" cy="4286251"/>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97"/>
          <p:cNvSpPr txBox="1">
            <a:spLocks noGrp="1"/>
          </p:cNvSpPr>
          <p:nvPr>
            <p:ph type="body" idx="1"/>
          </p:nvPr>
        </p:nvSpPr>
        <p:spPr>
          <a:xfrm>
            <a:off x="524247" y="394850"/>
            <a:ext cx="7391400" cy="4434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1100"/>
              <a:buNone/>
            </a:pPr>
            <a:r>
              <a:rPr lang="en-US">
                <a:solidFill>
                  <a:srgbClr val="007A9B"/>
                </a:solidFill>
              </a:rPr>
              <a:t>Other topics in FAST-E:</a:t>
            </a:r>
            <a:endParaRPr>
              <a:solidFill>
                <a:srgbClr val="007A9B"/>
              </a:solidFill>
            </a:endParaRPr>
          </a:p>
        </p:txBody>
      </p:sp>
      <p:cxnSp>
        <p:nvCxnSpPr>
          <p:cNvPr id="790" name="Google Shape;790;p97"/>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791" name="Google Shape;791;p97"/>
          <p:cNvPicPr preferRelativeResize="0"/>
          <p:nvPr/>
        </p:nvPicPr>
        <p:blipFill rotWithShape="1">
          <a:blip r:embed="rId3">
            <a:alphaModFix/>
          </a:blip>
          <a:srcRect t="-8330"/>
          <a:stretch/>
        </p:blipFill>
        <p:spPr>
          <a:xfrm>
            <a:off x="8329246" y="142951"/>
            <a:ext cx="586154" cy="635000"/>
          </a:xfrm>
          <a:prstGeom prst="rect">
            <a:avLst/>
          </a:prstGeom>
          <a:noFill/>
          <a:ln>
            <a:noFill/>
          </a:ln>
        </p:spPr>
      </p:pic>
      <p:pic>
        <p:nvPicPr>
          <p:cNvPr id="792" name="Google Shape;792;p97"/>
          <p:cNvPicPr preferRelativeResize="0"/>
          <p:nvPr/>
        </p:nvPicPr>
        <p:blipFill>
          <a:blip r:embed="rId4">
            <a:alphaModFix/>
          </a:blip>
          <a:stretch>
            <a:fillRect/>
          </a:stretch>
        </p:blipFill>
        <p:spPr>
          <a:xfrm>
            <a:off x="230076" y="1189850"/>
            <a:ext cx="8834626" cy="25969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98"/>
          <p:cNvSpPr txBox="1">
            <a:spLocks noGrp="1"/>
          </p:cNvSpPr>
          <p:nvPr>
            <p:ph type="body" idx="1"/>
          </p:nvPr>
        </p:nvSpPr>
        <p:spPr>
          <a:xfrm>
            <a:off x="524247" y="394850"/>
            <a:ext cx="7391400" cy="4434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1100"/>
              <a:buNone/>
            </a:pPr>
            <a:r>
              <a:rPr lang="en-US">
                <a:solidFill>
                  <a:srgbClr val="007A9B"/>
                </a:solidFill>
              </a:rPr>
              <a:t>What’s Next?</a:t>
            </a:r>
            <a:endParaRPr>
              <a:solidFill>
                <a:srgbClr val="007A9B"/>
              </a:solidFill>
            </a:endParaRPr>
          </a:p>
        </p:txBody>
      </p:sp>
      <p:sp>
        <p:nvSpPr>
          <p:cNvPr id="799" name="Google Shape;799;p98"/>
          <p:cNvSpPr txBox="1">
            <a:spLocks noGrp="1"/>
          </p:cNvSpPr>
          <p:nvPr>
            <p:ph type="body" idx="2"/>
          </p:nvPr>
        </p:nvSpPr>
        <p:spPr>
          <a:xfrm>
            <a:off x="524256" y="1009651"/>
            <a:ext cx="8382000" cy="312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a:solidFill>
                  <a:schemeClr val="dk1"/>
                </a:solidFill>
                <a:latin typeface="Montserrat"/>
                <a:ea typeface="Montserrat"/>
                <a:cs typeface="Montserrat"/>
                <a:sym typeface="Montserrat"/>
              </a:rPr>
              <a:t>Which FAST-E skill was most helpful?</a:t>
            </a:r>
            <a:endParaRPr>
              <a:solidFill>
                <a:schemeClr val="dk1"/>
              </a:solidFill>
              <a:latin typeface="Montserrat"/>
              <a:ea typeface="Montserrat"/>
              <a:cs typeface="Montserrat"/>
              <a:sym typeface="Montserrat"/>
            </a:endParaRPr>
          </a:p>
          <a:p>
            <a:pPr marL="0" lvl="0" indent="0" algn="l" rtl="0">
              <a:lnSpc>
                <a:spcPct val="100000"/>
              </a:lnSpc>
              <a:spcBef>
                <a:spcPts val="1200"/>
              </a:spcBef>
              <a:spcAft>
                <a:spcPts val="0"/>
              </a:spcAft>
              <a:buClr>
                <a:schemeClr val="dk1"/>
              </a:buClr>
              <a:buSzPts val="1100"/>
              <a:buFont typeface="Arial"/>
              <a:buNone/>
            </a:pPr>
            <a:r>
              <a:rPr lang="en-US">
                <a:solidFill>
                  <a:schemeClr val="dk1"/>
                </a:solidFill>
                <a:latin typeface="Montserrat"/>
                <a:ea typeface="Montserrat"/>
                <a:cs typeface="Montserrat"/>
                <a:sym typeface="Montserrat"/>
              </a:rPr>
              <a:t>Which FAST-E skill do you want to prioritize practicing?</a:t>
            </a:r>
            <a:endParaRPr>
              <a:solidFill>
                <a:schemeClr val="dk1"/>
              </a:solidFill>
              <a:latin typeface="Montserrat"/>
              <a:ea typeface="Montserrat"/>
              <a:cs typeface="Montserrat"/>
              <a:sym typeface="Montserrat"/>
            </a:endParaRPr>
          </a:p>
          <a:p>
            <a:pPr marL="457200" lvl="0" indent="-355600" algn="l" rtl="0">
              <a:lnSpc>
                <a:spcPct val="100000"/>
              </a:lnSpc>
              <a:spcBef>
                <a:spcPts val="1200"/>
              </a:spcBef>
              <a:spcAft>
                <a:spcPts val="0"/>
              </a:spcAft>
              <a:buClr>
                <a:schemeClr val="dk1"/>
              </a:buClr>
              <a:buSzPts val="2000"/>
              <a:buFont typeface="Montserrat"/>
              <a:buChar char="●"/>
            </a:pPr>
            <a:r>
              <a:rPr lang="en-US">
                <a:solidFill>
                  <a:schemeClr val="dk1"/>
                </a:solidFill>
                <a:latin typeface="Montserrat"/>
                <a:ea typeface="Montserrat"/>
                <a:cs typeface="Montserrat"/>
                <a:sym typeface="Montserrat"/>
              </a:rPr>
              <a:t>What’s your parenting goal for </a:t>
            </a:r>
            <a:r>
              <a:rPr lang="en-US" i="1">
                <a:solidFill>
                  <a:schemeClr val="dk1"/>
                </a:solidFill>
                <a:latin typeface="Montserrat"/>
                <a:ea typeface="Montserrat"/>
                <a:cs typeface="Montserrat"/>
                <a:sym typeface="Montserrat"/>
              </a:rPr>
              <a:t>this week?</a:t>
            </a:r>
            <a:endParaRPr i="1">
              <a:solidFill>
                <a:schemeClr val="dk1"/>
              </a:solidFill>
              <a:latin typeface="Montserrat"/>
              <a:ea typeface="Montserrat"/>
              <a:cs typeface="Montserrat"/>
              <a:sym typeface="Montserrat"/>
            </a:endParaRPr>
          </a:p>
          <a:p>
            <a:pPr marL="457200" lvl="0" indent="-355600" algn="l" rtl="0">
              <a:lnSpc>
                <a:spcPct val="100000"/>
              </a:lnSpc>
              <a:spcBef>
                <a:spcPts val="0"/>
              </a:spcBef>
              <a:spcAft>
                <a:spcPts val="0"/>
              </a:spcAft>
              <a:buClr>
                <a:schemeClr val="dk1"/>
              </a:buClr>
              <a:buSzPts val="2000"/>
              <a:buFont typeface="Montserrat"/>
              <a:buChar char="●"/>
            </a:pPr>
            <a:r>
              <a:rPr lang="en-US">
                <a:solidFill>
                  <a:schemeClr val="dk1"/>
                </a:solidFill>
                <a:latin typeface="Montserrat"/>
                <a:ea typeface="Montserrat"/>
                <a:cs typeface="Montserrat"/>
                <a:sym typeface="Montserrat"/>
              </a:rPr>
              <a:t>How will you remember to practice?</a:t>
            </a:r>
            <a:endParaRPr>
              <a:solidFill>
                <a:schemeClr val="dk1"/>
              </a:solidFill>
              <a:latin typeface="Montserrat"/>
              <a:ea typeface="Montserrat"/>
              <a:cs typeface="Montserrat"/>
              <a:sym typeface="Montserrat"/>
            </a:endParaRPr>
          </a:p>
          <a:p>
            <a:pPr marL="0" lvl="0" indent="0" algn="l" rtl="0">
              <a:lnSpc>
                <a:spcPct val="100000"/>
              </a:lnSpc>
              <a:spcBef>
                <a:spcPts val="120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lnSpc>
                <a:spcPct val="100000"/>
              </a:lnSpc>
              <a:spcBef>
                <a:spcPts val="1200"/>
              </a:spcBef>
              <a:spcAft>
                <a:spcPts val="0"/>
              </a:spcAft>
              <a:buClr>
                <a:schemeClr val="dk1"/>
              </a:buClr>
              <a:buSzPts val="1100"/>
              <a:buFont typeface="Arial"/>
              <a:buNone/>
            </a:pPr>
            <a:r>
              <a:rPr lang="en-US" b="1">
                <a:solidFill>
                  <a:schemeClr val="dk1"/>
                </a:solidFill>
                <a:latin typeface="Montserrat"/>
                <a:ea typeface="Montserrat"/>
                <a:cs typeface="Montserrat"/>
                <a:sym typeface="Montserrat"/>
              </a:rPr>
              <a:t>Let us know: </a:t>
            </a:r>
            <a:r>
              <a:rPr lang="en-US">
                <a:solidFill>
                  <a:schemeClr val="dk1"/>
                </a:solidFill>
                <a:latin typeface="Montserrat"/>
                <a:ea typeface="Montserrat"/>
                <a:cs typeface="Montserrat"/>
                <a:sym typeface="Montserrat"/>
              </a:rPr>
              <a:t>What other resources do you need?</a:t>
            </a: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endParaRPr sz="2300">
              <a:solidFill>
                <a:schemeClr val="dk1"/>
              </a:solidFill>
              <a:latin typeface="Montserrat"/>
              <a:ea typeface="Montserrat"/>
              <a:cs typeface="Montserrat"/>
              <a:sym typeface="Montserrat"/>
            </a:endParaRPr>
          </a:p>
          <a:p>
            <a:pPr marL="31750" lvl="0" indent="0" algn="l" rtl="0">
              <a:lnSpc>
                <a:spcPct val="160000"/>
              </a:lnSpc>
              <a:spcBef>
                <a:spcPts val="1600"/>
              </a:spcBef>
              <a:spcAft>
                <a:spcPts val="0"/>
              </a:spcAft>
              <a:buClr>
                <a:srgbClr val="464A4D"/>
              </a:buClr>
              <a:buSzPts val="2000"/>
              <a:buFont typeface="Calibri"/>
              <a:buNone/>
            </a:pPr>
            <a:endParaRPr b="1">
              <a:solidFill>
                <a:schemeClr val="dk1"/>
              </a:solidFill>
              <a:latin typeface="Montserrat"/>
              <a:ea typeface="Montserrat"/>
              <a:cs typeface="Montserrat"/>
              <a:sym typeface="Montserrat"/>
            </a:endParaRPr>
          </a:p>
        </p:txBody>
      </p:sp>
      <p:cxnSp>
        <p:nvCxnSpPr>
          <p:cNvPr id="800" name="Google Shape;800;p98"/>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801" name="Google Shape;801;p98"/>
          <p:cNvPicPr preferRelativeResize="0"/>
          <p:nvPr/>
        </p:nvPicPr>
        <p:blipFill rotWithShape="1">
          <a:blip r:embed="rId3">
            <a:alphaModFix/>
          </a:blip>
          <a:srcRect t="-8330"/>
          <a:stretch/>
        </p:blipFill>
        <p:spPr>
          <a:xfrm>
            <a:off x="8329246" y="142951"/>
            <a:ext cx="586154" cy="6350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pic>
        <p:nvPicPr>
          <p:cNvPr id="806" name="Google Shape;806;p99" descr="Image result for child playing legos">
            <a:hlinkClick r:id="rId3"/>
          </p:cNvPr>
          <p:cNvPicPr preferRelativeResize="0"/>
          <p:nvPr/>
        </p:nvPicPr>
        <p:blipFill rotWithShape="1">
          <a:blip r:embed="rId4">
            <a:alphaModFix/>
          </a:blip>
          <a:srcRect/>
          <a:stretch/>
        </p:blipFill>
        <p:spPr>
          <a:xfrm>
            <a:off x="457200" y="1200151"/>
            <a:ext cx="8229600" cy="3394472"/>
          </a:xfrm>
          <a:prstGeom prst="rect">
            <a:avLst/>
          </a:prstGeom>
          <a:solidFill>
            <a:srgbClr val="FFFFFF"/>
          </a:solidFill>
          <a:ln>
            <a:noFill/>
          </a:ln>
        </p:spPr>
      </p:pic>
      <p:sp>
        <p:nvSpPr>
          <p:cNvPr id="807" name="Google Shape;807;p99"/>
          <p:cNvSpPr txBox="1"/>
          <p:nvPr/>
        </p:nvSpPr>
        <p:spPr>
          <a:xfrm>
            <a:off x="457200" y="133350"/>
            <a:ext cx="8229600" cy="8574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7A9B"/>
              </a:buClr>
              <a:buSzPts val="3600"/>
              <a:buFont typeface="Montserrat Medium"/>
              <a:buNone/>
            </a:pPr>
            <a:r>
              <a:rPr lang="en-US" sz="3600">
                <a:solidFill>
                  <a:srgbClr val="007A9B"/>
                </a:solidFill>
                <a:latin typeface="Montserrat Medium"/>
                <a:ea typeface="Montserrat Medium"/>
                <a:cs typeface="Montserrat Medium"/>
                <a:sym typeface="Montserrat Medium"/>
              </a:rPr>
              <a:t>Thanks for joining us!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8"/>
        <p:cNvGrpSpPr/>
        <p:nvPr/>
      </p:nvGrpSpPr>
      <p:grpSpPr>
        <a:xfrm>
          <a:off x="0" y="0"/>
          <a:ext cx="0" cy="0"/>
          <a:chOff x="0" y="0"/>
          <a:chExt cx="0" cy="0"/>
        </a:xfrm>
      </p:grpSpPr>
      <p:sp>
        <p:nvSpPr>
          <p:cNvPr id="179" name="Google Shape;179;p31"/>
          <p:cNvSpPr txBox="1">
            <a:spLocks noGrp="1"/>
          </p:cNvSpPr>
          <p:nvPr>
            <p:ph type="body" idx="1"/>
          </p:nvPr>
        </p:nvSpPr>
        <p:spPr>
          <a:xfrm>
            <a:off x="462500" y="358378"/>
            <a:ext cx="6248400" cy="457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7A9B"/>
              </a:buClr>
              <a:buSzPts val="2400"/>
              <a:buNone/>
            </a:pPr>
            <a:r>
              <a:rPr lang="en-US">
                <a:solidFill>
                  <a:srgbClr val="007A9B"/>
                </a:solidFill>
              </a:rPr>
              <a:t>Introductions</a:t>
            </a:r>
            <a:endParaRPr/>
          </a:p>
        </p:txBody>
      </p:sp>
      <p:sp>
        <p:nvSpPr>
          <p:cNvPr id="180" name="Google Shape;180;p31"/>
          <p:cNvSpPr txBox="1">
            <a:spLocks noGrp="1"/>
          </p:cNvSpPr>
          <p:nvPr>
            <p:ph type="body" idx="3"/>
          </p:nvPr>
        </p:nvSpPr>
        <p:spPr>
          <a:xfrm>
            <a:off x="451236" y="1047750"/>
            <a:ext cx="7702164" cy="40386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Leaders</a:t>
            </a:r>
            <a:endParaRPr>
              <a:latin typeface="Montserrat"/>
              <a:ea typeface="Montserrat"/>
              <a:cs typeface="Montserrat"/>
              <a:sym typeface="Montserrat"/>
            </a:endParaRPr>
          </a:p>
          <a:p>
            <a:pPr marL="285750" lvl="0" indent="-285750" algn="l" rtl="0">
              <a:lnSpc>
                <a:spcPct val="100000"/>
              </a:lnSpc>
              <a:spcBef>
                <a:spcPts val="180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You/your child </a:t>
            </a:r>
            <a:endParaRPr>
              <a:latin typeface="Montserrat"/>
              <a:ea typeface="Montserrat"/>
              <a:cs typeface="Montserrat"/>
              <a:sym typeface="Montserrat"/>
            </a:endParaRPr>
          </a:p>
          <a:p>
            <a:pPr marL="800100" lvl="1" indent="-368300" algn="l" rtl="0">
              <a:lnSpc>
                <a:spcPct val="100000"/>
              </a:lnSpc>
              <a:spcBef>
                <a:spcPts val="12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Child’s name and age</a:t>
            </a:r>
            <a:endParaRPr sz="2400">
              <a:latin typeface="Montserrat"/>
              <a:ea typeface="Montserrat"/>
              <a:cs typeface="Montserrat"/>
              <a:sym typeface="Montserrat"/>
            </a:endParaRPr>
          </a:p>
          <a:p>
            <a:pPr marL="800100" lvl="1" indent="-368300" algn="l" rtl="0">
              <a:lnSpc>
                <a:spcPct val="100000"/>
              </a:lnSpc>
              <a:spcBef>
                <a:spcPts val="6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Something you love about your child</a:t>
            </a:r>
            <a:endParaRPr sz="2400">
              <a:latin typeface="Montserrat"/>
              <a:ea typeface="Montserrat"/>
              <a:cs typeface="Montserrat"/>
              <a:sym typeface="Montserrat"/>
            </a:endParaRPr>
          </a:p>
          <a:p>
            <a:pPr marL="800100" lvl="1" indent="-368300" algn="l" rtl="0">
              <a:lnSpc>
                <a:spcPct val="100000"/>
              </a:lnSpc>
              <a:spcBef>
                <a:spcPts val="60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Something you hope to learn from group</a:t>
            </a:r>
            <a:endParaRPr sz="2400">
              <a:latin typeface="Montserrat"/>
              <a:ea typeface="Montserrat"/>
              <a:cs typeface="Montserrat"/>
              <a:sym typeface="Montserrat"/>
            </a:endParaRPr>
          </a:p>
          <a:p>
            <a:pPr marL="285750" lvl="0" indent="-196850" algn="l" rtl="0">
              <a:lnSpc>
                <a:spcPct val="100000"/>
              </a:lnSpc>
              <a:spcBef>
                <a:spcPts val="1800"/>
              </a:spcBef>
              <a:spcAft>
                <a:spcPts val="0"/>
              </a:spcAft>
              <a:buClr>
                <a:srgbClr val="DADAD6"/>
              </a:buClr>
              <a:buSzPts val="1400"/>
              <a:buFont typeface="Arial"/>
              <a:buNone/>
            </a:pPr>
            <a:endParaRPr>
              <a:solidFill>
                <a:schemeClr val="dk1"/>
              </a:solidFill>
            </a:endParaRPr>
          </a:p>
        </p:txBody>
      </p:sp>
      <p:cxnSp>
        <p:nvCxnSpPr>
          <p:cNvPr id="181" name="Google Shape;181;p31"/>
          <p:cNvCxnSpPr/>
          <p:nvPr/>
        </p:nvCxnSpPr>
        <p:spPr>
          <a:xfrm>
            <a:off x="533400" y="895350"/>
            <a:ext cx="7391400" cy="0"/>
          </a:xfrm>
          <a:prstGeom prst="straightConnector1">
            <a:avLst/>
          </a:prstGeom>
          <a:noFill/>
          <a:ln w="19050" cap="flat" cmpd="sng">
            <a:solidFill>
              <a:srgbClr val="FF763D"/>
            </a:solidFill>
            <a:prstDash val="solid"/>
            <a:miter lim="800000"/>
            <a:headEnd type="none" w="sm" len="sm"/>
            <a:tailEnd type="none" w="sm" len="sm"/>
          </a:ln>
        </p:spPr>
      </p:cxnSp>
      <p:pic>
        <p:nvPicPr>
          <p:cNvPr id="182" name="Google Shape;182;p31"/>
          <p:cNvPicPr preferRelativeResize="0"/>
          <p:nvPr/>
        </p:nvPicPr>
        <p:blipFill rotWithShape="1">
          <a:blip r:embed="rId3">
            <a:alphaModFix/>
          </a:blip>
          <a:srcRect t="-8333"/>
          <a:stretch/>
        </p:blipFill>
        <p:spPr>
          <a:xfrm>
            <a:off x="8329246" y="142951"/>
            <a:ext cx="586154" cy="63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32"/>
          <p:cNvSpPr txBox="1">
            <a:spLocks noGrp="1"/>
          </p:cNvSpPr>
          <p:nvPr>
            <p:ph type="body" idx="1"/>
          </p:nvPr>
        </p:nvSpPr>
        <p:spPr>
          <a:xfrm>
            <a:off x="921107" y="943925"/>
            <a:ext cx="4724400" cy="443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7D99"/>
              </a:buClr>
              <a:buSzPts val="2400"/>
              <a:buFont typeface="Montserrat SemiBold"/>
              <a:buNone/>
            </a:pPr>
            <a:r>
              <a:rPr lang="en-US" sz="2400"/>
              <a:t>What are the social-emotional needs of young children?</a:t>
            </a:r>
            <a:endParaRPr/>
          </a:p>
        </p:txBody>
      </p:sp>
      <p:sp>
        <p:nvSpPr>
          <p:cNvPr id="188" name="Google Shape;188;p32"/>
          <p:cNvSpPr txBox="1">
            <a:spLocks noGrp="1"/>
          </p:cNvSpPr>
          <p:nvPr>
            <p:ph type="body" idx="1"/>
          </p:nvPr>
        </p:nvSpPr>
        <p:spPr>
          <a:xfrm>
            <a:off x="968096" y="2244182"/>
            <a:ext cx="3914700" cy="1587600"/>
          </a:xfrm>
          <a:prstGeom prst="rect">
            <a:avLst/>
          </a:prstGeom>
          <a:noFill/>
          <a:ln>
            <a:noFill/>
          </a:ln>
        </p:spPr>
        <p:txBody>
          <a:bodyPr spcFirstLastPara="1" wrap="square" lIns="0" tIns="0" rIns="91425" bIns="45700" anchor="t" anchorCtr="0">
            <a:noAutofit/>
          </a:bodyPr>
          <a:lstStyle/>
          <a:p>
            <a:pPr marL="171450" lvl="0" indent="-171450" algn="l" rtl="0">
              <a:lnSpc>
                <a:spcPct val="87500"/>
              </a:lnSpc>
              <a:spcBef>
                <a:spcPts val="0"/>
              </a:spcBef>
              <a:spcAft>
                <a:spcPts val="0"/>
              </a:spcAft>
              <a:buClr>
                <a:srgbClr val="7A7D81"/>
              </a:buClr>
              <a:buSzPts val="1600"/>
              <a:buFont typeface="Montserrat"/>
              <a:buChar char="•"/>
            </a:pPr>
            <a:r>
              <a:rPr lang="en-US" sz="1600">
                <a:latin typeface="Montserrat"/>
                <a:ea typeface="Montserrat"/>
                <a:cs typeface="Montserrat"/>
                <a:sym typeface="Montserrat"/>
              </a:rPr>
              <a:t>Consistency</a:t>
            </a:r>
            <a:endParaRPr>
              <a:latin typeface="Montserrat"/>
              <a:ea typeface="Montserrat"/>
              <a:cs typeface="Montserrat"/>
              <a:sym typeface="Montserrat"/>
            </a:endParaRPr>
          </a:p>
          <a:p>
            <a:pPr marL="171450" lvl="0" indent="-171450" algn="l" rtl="0">
              <a:lnSpc>
                <a:spcPct val="87500"/>
              </a:lnSpc>
              <a:spcBef>
                <a:spcPts val="1000"/>
              </a:spcBef>
              <a:spcAft>
                <a:spcPts val="0"/>
              </a:spcAft>
              <a:buClr>
                <a:srgbClr val="7A7D81"/>
              </a:buClr>
              <a:buSzPts val="1600"/>
              <a:buFont typeface="Montserrat"/>
              <a:buChar char="•"/>
            </a:pPr>
            <a:r>
              <a:rPr lang="en-US" sz="1600">
                <a:latin typeface="Montserrat"/>
                <a:ea typeface="Montserrat"/>
                <a:cs typeface="Montserrat"/>
                <a:sym typeface="Montserrat"/>
              </a:rPr>
              <a:t>Safe base</a:t>
            </a:r>
            <a:endParaRPr>
              <a:latin typeface="Montserrat"/>
              <a:ea typeface="Montserrat"/>
              <a:cs typeface="Montserrat"/>
              <a:sym typeface="Montserrat"/>
            </a:endParaRPr>
          </a:p>
          <a:p>
            <a:pPr marL="171450" lvl="0" indent="-171450" algn="l" rtl="0">
              <a:lnSpc>
                <a:spcPct val="87500"/>
              </a:lnSpc>
              <a:spcBef>
                <a:spcPts val="1000"/>
              </a:spcBef>
              <a:spcAft>
                <a:spcPts val="0"/>
              </a:spcAft>
              <a:buClr>
                <a:srgbClr val="7A7D81"/>
              </a:buClr>
              <a:buSzPts val="1600"/>
              <a:buFont typeface="Montserrat"/>
              <a:buChar char="•"/>
            </a:pPr>
            <a:r>
              <a:rPr lang="en-US" sz="1600">
                <a:latin typeface="Montserrat"/>
                <a:ea typeface="Montserrat"/>
                <a:cs typeface="Montserrat"/>
                <a:sym typeface="Montserrat"/>
              </a:rPr>
              <a:t>Affection</a:t>
            </a:r>
            <a:endParaRPr>
              <a:latin typeface="Montserrat"/>
              <a:ea typeface="Montserrat"/>
              <a:cs typeface="Montserrat"/>
              <a:sym typeface="Montserrat"/>
            </a:endParaRPr>
          </a:p>
          <a:p>
            <a:pPr marL="171450" lvl="0" indent="-171450" algn="l" rtl="0">
              <a:lnSpc>
                <a:spcPct val="87500"/>
              </a:lnSpc>
              <a:spcBef>
                <a:spcPts val="1000"/>
              </a:spcBef>
              <a:spcAft>
                <a:spcPts val="0"/>
              </a:spcAft>
              <a:buClr>
                <a:srgbClr val="7A7D81"/>
              </a:buClr>
              <a:buSzPts val="1600"/>
              <a:buFont typeface="Montserrat"/>
              <a:buChar char="•"/>
            </a:pPr>
            <a:r>
              <a:rPr lang="en-US" sz="1600">
                <a:latin typeface="Montserrat"/>
                <a:ea typeface="Montserrat"/>
                <a:cs typeface="Montserrat"/>
                <a:sym typeface="Montserrat"/>
              </a:rPr>
              <a:t>Mirroring</a:t>
            </a:r>
            <a:endParaRPr>
              <a:latin typeface="Montserrat"/>
              <a:ea typeface="Montserrat"/>
              <a:cs typeface="Montserrat"/>
              <a:sym typeface="Montserrat"/>
            </a:endParaRPr>
          </a:p>
          <a:p>
            <a:pPr marL="171450" lvl="0" indent="-171450" algn="l" rtl="0">
              <a:lnSpc>
                <a:spcPct val="87500"/>
              </a:lnSpc>
              <a:spcBef>
                <a:spcPts val="1000"/>
              </a:spcBef>
              <a:spcAft>
                <a:spcPts val="0"/>
              </a:spcAft>
              <a:buClr>
                <a:srgbClr val="7A7D81"/>
              </a:buClr>
              <a:buSzPts val="1600"/>
              <a:buFont typeface="Montserrat"/>
              <a:buChar char="•"/>
            </a:pPr>
            <a:r>
              <a:rPr lang="en-US" sz="1600">
                <a:latin typeface="Montserrat"/>
                <a:ea typeface="Montserrat"/>
                <a:cs typeface="Montserrat"/>
                <a:sym typeface="Montserrat"/>
              </a:rPr>
              <a:t>Modeling</a:t>
            </a:r>
            <a:endParaRPr>
              <a:latin typeface="Montserrat"/>
              <a:ea typeface="Montserrat"/>
              <a:cs typeface="Montserrat"/>
              <a:sym typeface="Montserrat"/>
            </a:endParaRPr>
          </a:p>
          <a:p>
            <a:pPr marL="171450" lvl="0" indent="-171450" algn="l" rtl="0">
              <a:lnSpc>
                <a:spcPct val="87500"/>
              </a:lnSpc>
              <a:spcBef>
                <a:spcPts val="1000"/>
              </a:spcBef>
              <a:spcAft>
                <a:spcPts val="0"/>
              </a:spcAft>
              <a:buClr>
                <a:srgbClr val="7A7D81"/>
              </a:buClr>
              <a:buSzPts val="1600"/>
              <a:buFont typeface="Montserrat"/>
              <a:buChar char="•"/>
            </a:pPr>
            <a:r>
              <a:rPr lang="en-US" sz="1600">
                <a:latin typeface="Montserrat"/>
                <a:ea typeface="Montserrat"/>
                <a:cs typeface="Montserrat"/>
                <a:sym typeface="Montserrat"/>
              </a:rPr>
              <a:t>Back-and-forth</a:t>
            </a:r>
            <a:endParaRPr>
              <a:latin typeface="Montserrat"/>
              <a:ea typeface="Montserrat"/>
              <a:cs typeface="Montserrat"/>
              <a:sym typeface="Montserrat"/>
            </a:endParaRPr>
          </a:p>
          <a:p>
            <a:pPr marL="171450" lvl="0" indent="-69850" algn="l" rtl="0">
              <a:lnSpc>
                <a:spcPct val="87500"/>
              </a:lnSpc>
              <a:spcBef>
                <a:spcPts val="1000"/>
              </a:spcBef>
              <a:spcAft>
                <a:spcPts val="0"/>
              </a:spcAft>
              <a:buClr>
                <a:srgbClr val="7A7D81"/>
              </a:buClr>
              <a:buSzPts val="1600"/>
              <a:buFont typeface="Arial"/>
              <a:buNone/>
            </a:pPr>
            <a:endParaRPr sz="1600">
              <a:latin typeface="Montserrat"/>
              <a:ea typeface="Montserrat"/>
              <a:cs typeface="Montserrat"/>
              <a:sym typeface="Montserrat"/>
            </a:endParaRPr>
          </a:p>
        </p:txBody>
      </p:sp>
      <p:sp>
        <p:nvSpPr>
          <p:cNvPr id="189" name="Google Shape;189;p32"/>
          <p:cNvSpPr txBox="1">
            <a:spLocks noGrp="1"/>
          </p:cNvSpPr>
          <p:nvPr>
            <p:ph type="body" idx="1"/>
          </p:nvPr>
        </p:nvSpPr>
        <p:spPr>
          <a:xfrm>
            <a:off x="5645496" y="1288611"/>
            <a:ext cx="3936900" cy="3621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7D99"/>
              </a:buClr>
              <a:buSzPts val="2400"/>
              <a:buFont typeface="Montserrat SemiBold"/>
              <a:buNone/>
            </a:pPr>
            <a:r>
              <a:rPr lang="en-US" sz="2400"/>
              <a:t>…of their parents?</a:t>
            </a:r>
            <a:endParaRPr/>
          </a:p>
        </p:txBody>
      </p:sp>
      <p:sp>
        <p:nvSpPr>
          <p:cNvPr id="190" name="Google Shape;190;p32"/>
          <p:cNvSpPr/>
          <p:nvPr/>
        </p:nvSpPr>
        <p:spPr>
          <a:xfrm>
            <a:off x="6173400" y="1785550"/>
            <a:ext cx="2698500" cy="3098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1" name="Google Shape;191;p32"/>
          <p:cNvPicPr preferRelativeResize="0"/>
          <p:nvPr/>
        </p:nvPicPr>
        <p:blipFill rotWithShape="1">
          <a:blip r:embed="rId3">
            <a:alphaModFix/>
          </a:blip>
          <a:srcRect t="-8330"/>
          <a:stretch/>
        </p:blipFill>
        <p:spPr>
          <a:xfrm>
            <a:off x="8329246" y="142951"/>
            <a:ext cx="586154" cy="635000"/>
          </a:xfrm>
          <a:prstGeom prst="rect">
            <a:avLst/>
          </a:prstGeom>
          <a:noFill/>
          <a:ln>
            <a:noFill/>
          </a:ln>
        </p:spPr>
      </p:pic>
      <p:sp>
        <p:nvSpPr>
          <p:cNvPr id="192" name="Google Shape;192;p32"/>
          <p:cNvSpPr txBox="1">
            <a:spLocks noGrp="1"/>
          </p:cNvSpPr>
          <p:nvPr>
            <p:ph type="body" idx="2"/>
          </p:nvPr>
        </p:nvSpPr>
        <p:spPr>
          <a:xfrm>
            <a:off x="5546596" y="2296475"/>
            <a:ext cx="3186000" cy="1319100"/>
          </a:xfrm>
          <a:prstGeom prst="rect">
            <a:avLst/>
          </a:prstGeom>
          <a:noFill/>
          <a:ln>
            <a:noFill/>
          </a:ln>
        </p:spPr>
        <p:txBody>
          <a:bodyPr spcFirstLastPara="1" wrap="square" lIns="0" tIns="0" rIns="91425" bIns="45700" anchor="t" anchorCtr="0">
            <a:noAutofit/>
          </a:bodyPr>
          <a:lstStyle/>
          <a:p>
            <a:pPr marL="171450" lvl="0" indent="-171450" algn="l" rtl="0">
              <a:lnSpc>
                <a:spcPct val="87500"/>
              </a:lnSpc>
              <a:spcBef>
                <a:spcPts val="0"/>
              </a:spcBef>
              <a:spcAft>
                <a:spcPts val="0"/>
              </a:spcAft>
              <a:buClr>
                <a:srgbClr val="7A7D81"/>
              </a:buClr>
              <a:buSzPts val="1600"/>
              <a:buFont typeface="Montserrat"/>
              <a:buChar char="•"/>
            </a:pPr>
            <a:r>
              <a:rPr lang="en-US" sz="1600">
                <a:latin typeface="Montserrat"/>
                <a:ea typeface="Montserrat"/>
                <a:cs typeface="Montserrat"/>
                <a:sym typeface="Montserrat"/>
              </a:rPr>
              <a:t>Validation</a:t>
            </a:r>
            <a:endParaRPr>
              <a:latin typeface="Montserrat"/>
              <a:ea typeface="Montserrat"/>
              <a:cs typeface="Montserrat"/>
              <a:sym typeface="Montserrat"/>
            </a:endParaRPr>
          </a:p>
          <a:p>
            <a:pPr marL="171450" lvl="0" indent="-171450" algn="l" rtl="0">
              <a:lnSpc>
                <a:spcPct val="87500"/>
              </a:lnSpc>
              <a:spcBef>
                <a:spcPts val="1000"/>
              </a:spcBef>
              <a:spcAft>
                <a:spcPts val="0"/>
              </a:spcAft>
              <a:buClr>
                <a:srgbClr val="7A7D81"/>
              </a:buClr>
              <a:buSzPts val="1600"/>
              <a:buFont typeface="Montserrat"/>
              <a:buChar char="•"/>
            </a:pPr>
            <a:r>
              <a:rPr lang="en-US" sz="1600">
                <a:latin typeface="Montserrat"/>
                <a:ea typeface="Montserrat"/>
                <a:cs typeface="Montserrat"/>
                <a:sym typeface="Montserrat"/>
              </a:rPr>
              <a:t>Comfort</a:t>
            </a:r>
            <a:endParaRPr>
              <a:latin typeface="Montserrat"/>
              <a:ea typeface="Montserrat"/>
              <a:cs typeface="Montserrat"/>
              <a:sym typeface="Montserrat"/>
            </a:endParaRPr>
          </a:p>
          <a:p>
            <a:pPr marL="171450" lvl="0" indent="-171450" algn="l" rtl="0">
              <a:lnSpc>
                <a:spcPct val="87500"/>
              </a:lnSpc>
              <a:spcBef>
                <a:spcPts val="1000"/>
              </a:spcBef>
              <a:spcAft>
                <a:spcPts val="0"/>
              </a:spcAft>
              <a:buClr>
                <a:srgbClr val="7A7D81"/>
              </a:buClr>
              <a:buSzPts val="1600"/>
              <a:buFont typeface="Montserrat"/>
              <a:buChar char="•"/>
            </a:pPr>
            <a:r>
              <a:rPr lang="en-US" sz="1600">
                <a:latin typeface="Montserrat"/>
                <a:ea typeface="Montserrat"/>
                <a:cs typeface="Montserrat"/>
                <a:sym typeface="Montserrat"/>
              </a:rPr>
              <a:t>Venting/outlet</a:t>
            </a:r>
            <a:endParaRPr>
              <a:latin typeface="Montserrat"/>
              <a:ea typeface="Montserrat"/>
              <a:cs typeface="Montserrat"/>
              <a:sym typeface="Montserrat"/>
            </a:endParaRPr>
          </a:p>
          <a:p>
            <a:pPr marL="171450" lvl="0" indent="-171450" algn="l" rtl="0">
              <a:lnSpc>
                <a:spcPct val="87500"/>
              </a:lnSpc>
              <a:spcBef>
                <a:spcPts val="1000"/>
              </a:spcBef>
              <a:spcAft>
                <a:spcPts val="0"/>
              </a:spcAft>
              <a:buClr>
                <a:srgbClr val="7A7D81"/>
              </a:buClr>
              <a:buSzPts val="1600"/>
              <a:buFont typeface="Montserrat"/>
              <a:buChar char="•"/>
            </a:pPr>
            <a:r>
              <a:rPr lang="en-US" sz="1600">
                <a:latin typeface="Montserrat"/>
                <a:ea typeface="Montserrat"/>
                <a:cs typeface="Montserrat"/>
                <a:sym typeface="Montserrat"/>
              </a:rPr>
              <a:t>Brainstorming/guidance</a:t>
            </a:r>
            <a:endParaRPr>
              <a:latin typeface="Montserrat"/>
              <a:ea typeface="Montserrat"/>
              <a:cs typeface="Montserrat"/>
              <a:sym typeface="Montserrat"/>
            </a:endParaRPr>
          </a:p>
          <a:p>
            <a:pPr marL="171450" lvl="0" indent="-171450" algn="l" rtl="0">
              <a:lnSpc>
                <a:spcPct val="87500"/>
              </a:lnSpc>
              <a:spcBef>
                <a:spcPts val="1000"/>
              </a:spcBef>
              <a:spcAft>
                <a:spcPts val="0"/>
              </a:spcAft>
              <a:buClr>
                <a:srgbClr val="7A7D81"/>
              </a:buClr>
              <a:buSzPts val="1600"/>
              <a:buFont typeface="Montserrat"/>
              <a:buChar char="•"/>
            </a:pPr>
            <a:r>
              <a:rPr lang="en-US" sz="1600">
                <a:latin typeface="Montserrat"/>
                <a:ea typeface="Montserrat"/>
                <a:cs typeface="Montserrat"/>
                <a:sym typeface="Montserrat"/>
              </a:rPr>
              <a:t>Connection (with adults)</a:t>
            </a:r>
            <a:endParaRPr>
              <a:latin typeface="Montserrat"/>
              <a:ea typeface="Montserrat"/>
              <a:cs typeface="Montserrat"/>
              <a:sym typeface="Montserra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2">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2">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4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46da4d3-ba20-4986-879c-49e262eff745}" enabled="1" method="Standard" siteId="{9f693e63-5e9e-4ced-98a4-8ab28f9d0c2d}" contentBits="0" removed="0"/>
</clbl:labelList>
</file>

<file path=docProps/app.xml><?xml version="1.0" encoding="utf-8"?>
<Properties xmlns="http://schemas.openxmlformats.org/officeDocument/2006/extended-properties" xmlns:vt="http://schemas.openxmlformats.org/officeDocument/2006/docPropsVTypes">
  <TotalTime>0</TotalTime>
  <Words>4844</Words>
  <Application>Microsoft Office PowerPoint</Application>
  <PresentationFormat>On-screen Show (16:9)</PresentationFormat>
  <Paragraphs>750</Paragraphs>
  <Slides>76</Slides>
  <Notes>76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76</vt:i4>
      </vt:variant>
    </vt:vector>
  </HeadingPairs>
  <TitlesOfParts>
    <vt:vector size="86" baseType="lpstr">
      <vt:lpstr>Montserrat SemiBold</vt:lpstr>
      <vt:lpstr>Montserrat</vt:lpstr>
      <vt:lpstr>Calibri</vt:lpstr>
      <vt:lpstr>Montserrat Medium</vt:lpstr>
      <vt:lpstr>Arial</vt:lpstr>
      <vt:lpstr>4_Custom Design</vt:lpstr>
      <vt:lpstr>12_Custom Design</vt:lpstr>
      <vt:lpstr>24_Custom Design</vt:lpstr>
      <vt:lpstr>13_Custom Design</vt:lpstr>
      <vt:lpstr>13_Custom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Strengths &amp; Challenges: Your Child’s Skills</vt:lpstr>
      <vt:lpstr>What Skills Do You Bring to Parenting?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FAST-E Group Slides</dc:title>
  <cp:lastModifiedBy>Lukoff, Benjamin</cp:lastModifiedBy>
  <cp:revision>1</cp:revision>
  <dcterms:modified xsi:type="dcterms:W3CDTF">2025-05-15T19:42:07Z</dcterms:modified>
</cp:coreProperties>
</file>