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handoutMasterIdLst>
    <p:handoutMasterId r:id="rId59"/>
  </p:handoutMasterIdLst>
  <p:sldIdLst>
    <p:sldId id="351" r:id="rId2"/>
    <p:sldId id="352" r:id="rId3"/>
    <p:sldId id="356" r:id="rId4"/>
    <p:sldId id="357" r:id="rId5"/>
    <p:sldId id="358" r:id="rId6"/>
    <p:sldId id="359" r:id="rId7"/>
    <p:sldId id="360" r:id="rId8"/>
    <p:sldId id="361" r:id="rId9"/>
    <p:sldId id="362" r:id="rId10"/>
    <p:sldId id="364" r:id="rId11"/>
    <p:sldId id="363" r:id="rId12"/>
    <p:sldId id="365" r:id="rId13"/>
    <p:sldId id="366" r:id="rId14"/>
    <p:sldId id="367" r:id="rId15"/>
    <p:sldId id="403" r:id="rId16"/>
    <p:sldId id="369" r:id="rId17"/>
    <p:sldId id="370" r:id="rId18"/>
    <p:sldId id="333" r:id="rId19"/>
    <p:sldId id="335" r:id="rId20"/>
    <p:sldId id="371" r:id="rId21"/>
    <p:sldId id="372" r:id="rId22"/>
    <p:sldId id="373" r:id="rId23"/>
    <p:sldId id="402" r:id="rId24"/>
    <p:sldId id="374" r:id="rId25"/>
    <p:sldId id="339" r:id="rId26"/>
    <p:sldId id="340" r:id="rId27"/>
    <p:sldId id="341" r:id="rId28"/>
    <p:sldId id="376" r:id="rId29"/>
    <p:sldId id="377" r:id="rId30"/>
    <p:sldId id="378" r:id="rId31"/>
    <p:sldId id="379" r:id="rId32"/>
    <p:sldId id="404" r:id="rId33"/>
    <p:sldId id="380" r:id="rId34"/>
    <p:sldId id="381" r:id="rId35"/>
    <p:sldId id="382" r:id="rId36"/>
    <p:sldId id="384" r:id="rId37"/>
    <p:sldId id="383" r:id="rId38"/>
    <p:sldId id="405" r:id="rId39"/>
    <p:sldId id="406" r:id="rId40"/>
    <p:sldId id="343" r:id="rId41"/>
    <p:sldId id="385" r:id="rId42"/>
    <p:sldId id="400" r:id="rId43"/>
    <p:sldId id="387" r:id="rId44"/>
    <p:sldId id="388" r:id="rId45"/>
    <p:sldId id="389" r:id="rId46"/>
    <p:sldId id="391" r:id="rId47"/>
    <p:sldId id="390" r:id="rId48"/>
    <p:sldId id="347" r:id="rId49"/>
    <p:sldId id="392" r:id="rId50"/>
    <p:sldId id="393" r:id="rId51"/>
    <p:sldId id="394" r:id="rId52"/>
    <p:sldId id="396" r:id="rId53"/>
    <p:sldId id="395" r:id="rId54"/>
    <p:sldId id="397" r:id="rId55"/>
    <p:sldId id="407" r:id="rId56"/>
    <p:sldId id="398" r:id="rId5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oltring, Megan" initials="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5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78805" autoAdjust="0"/>
  </p:normalViewPr>
  <p:slideViewPr>
    <p:cSldViewPr>
      <p:cViewPr>
        <p:scale>
          <a:sx n="90" d="100"/>
          <a:sy n="90" d="100"/>
        </p:scale>
        <p:origin x="-1440" y="-72"/>
      </p:cViewPr>
      <p:guideLst>
        <p:guide orient="horz" pos="2160"/>
        <p:guide pos="2880"/>
      </p:guideLst>
    </p:cSldViewPr>
  </p:slideViewPr>
  <p:outlineViewPr>
    <p:cViewPr>
      <p:scale>
        <a:sx n="33" d="100"/>
        <a:sy n="33" d="100"/>
      </p:scale>
      <p:origin x="42" y="0"/>
    </p:cViewPr>
  </p:outlineViewPr>
  <p:notesTextViewPr>
    <p:cViewPr>
      <p:scale>
        <a:sx n="1" d="1"/>
        <a:sy n="1" d="1"/>
      </p:scale>
      <p:origin x="0" y="0"/>
    </p:cViewPr>
  </p:notesTextViewPr>
  <p:sorterViewPr>
    <p:cViewPr>
      <p:scale>
        <a:sx n="100" d="100"/>
        <a:sy n="100" d="100"/>
      </p:scale>
      <p:origin x="0" y="77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fld id="{5AA9B05D-FE32-4246-ACDD-CEEB9793D9C0}" type="datetimeFigureOut">
              <a:rPr lang="en-US" smtClean="0"/>
              <a:t>7/3/2017</a:t>
            </a:fld>
            <a:endParaRPr lang="en-US"/>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a:defRPr sz="1200"/>
            </a:lvl1pPr>
          </a:lstStyle>
          <a:p>
            <a:fld id="{D5BF84C8-CDE7-47DA-9401-382856B1D2E5}" type="slidenum">
              <a:rPr lang="en-US" smtClean="0"/>
              <a:t>‹#›</a:t>
            </a:fld>
            <a:endParaRPr lang="en-US"/>
          </a:p>
        </p:txBody>
      </p:sp>
    </p:spTree>
    <p:extLst>
      <p:ext uri="{BB962C8B-B14F-4D97-AF65-F5344CB8AC3E}">
        <p14:creationId xmlns:p14="http://schemas.microsoft.com/office/powerpoint/2010/main" val="1974981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EECBB970-F666-4278-BB4A-1BC29C5748AB}" type="datetimeFigureOut">
              <a:rPr lang="en-US" smtClean="0"/>
              <a:t>7/3/2017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7F8AD9E9-CDFB-464B-945C-1078069CB452}" type="slidenum">
              <a:rPr lang="en-US" smtClean="0"/>
              <a:t>‹#›</a:t>
            </a:fld>
            <a:endParaRPr lang="en-US"/>
          </a:p>
        </p:txBody>
      </p:sp>
    </p:spTree>
    <p:extLst>
      <p:ext uri="{BB962C8B-B14F-4D97-AF65-F5344CB8AC3E}">
        <p14:creationId xmlns:p14="http://schemas.microsoft.com/office/powerpoint/2010/main" val="3009672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itchFamily="34" charset="0"/>
              </a:rPr>
              <a:t>Introduce yourself and your role first.</a:t>
            </a:r>
          </a:p>
          <a:p>
            <a:pPr eaLnBrk="1" hangingPunct="1"/>
            <a:r>
              <a:rPr lang="en-US" dirty="0" smtClean="0">
                <a:latin typeface="Arial" pitchFamily="34" charset="0"/>
              </a:rPr>
              <a:t>After each family shares…  highlight that as some patients are inpatient vs outpatient that throughout this training they will have slightly different expectations for the patient.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2</a:t>
            </a:fld>
            <a:endParaRPr lang="en-US"/>
          </a:p>
        </p:txBody>
      </p:sp>
    </p:spTree>
    <p:extLst>
      <p:ext uri="{BB962C8B-B14F-4D97-AF65-F5344CB8AC3E}">
        <p14:creationId xmlns:p14="http://schemas.microsoft.com/office/powerpoint/2010/main" val="2676089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Coach families to have this conversation separate</a:t>
            </a:r>
            <a:r>
              <a:rPr lang="en-US" baseline="0" dirty="0" smtClean="0"/>
              <a:t> from meal support – these should be expectations in the home not the conversation that happens right before the child/family sits down to eat a meal.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Set times may vary from family to family, but once set, a family should stick</a:t>
            </a:r>
            <a:r>
              <a:rPr lang="en-US" baseline="0" dirty="0" smtClean="0"/>
              <a:t> to this rule. These times should be set in collaboration with your treatment team. Planning ahead can support choices around what food is served who is supporting at each meal. </a:t>
            </a:r>
            <a:endParaRPr lang="en-US" dirty="0" smtClean="0"/>
          </a:p>
          <a:p>
            <a:pPr marL="0" marR="0" lvl="2"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The amount of time allotted for meals will vary from inpatient to outpatient.  Inpatient settings will allow for 30 minutes for meals and 15 minutes for snacks.  We know that not every family/household is the same and some families </a:t>
            </a:r>
            <a:r>
              <a:rPr lang="en-US" dirty="0" smtClean="0"/>
              <a:t>may prefer to stay at the table longer to work on completion,</a:t>
            </a:r>
            <a:r>
              <a:rPr lang="en-US" baseline="0" dirty="0" smtClean="0"/>
              <a:t> and are allowed </a:t>
            </a:r>
            <a:r>
              <a:rPr lang="en-US" sz="1200" b="0" i="0" u="none" strike="noStrike" kern="1200" baseline="0" dirty="0" smtClean="0">
                <a:solidFill>
                  <a:schemeClr val="tx1"/>
                </a:solidFill>
                <a:latin typeface="+mn-lt"/>
                <a:ea typeface="+mn-ea"/>
                <a:cs typeface="+mn-cs"/>
              </a:rPr>
              <a:t>some flexibility. </a:t>
            </a:r>
          </a:p>
          <a:p>
            <a:pPr marL="0" marR="0" lvl="2"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It is still recommended to stay within 30-45 minutes for meals and 15-20 minutes for snacks.</a:t>
            </a:r>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Timing should be discussed</a:t>
            </a:r>
            <a:r>
              <a:rPr lang="en-US" baseline="0" dirty="0" smtClean="0"/>
              <a:t> with your current treatment team. </a:t>
            </a:r>
            <a:endParaRPr lang="en-US" dirty="0" smtClean="0"/>
          </a:p>
          <a:p>
            <a:endParaRPr lang="en-US" dirty="0" smtClean="0"/>
          </a:p>
          <a:p>
            <a:r>
              <a:rPr lang="en-US" dirty="0" smtClean="0"/>
              <a:t>While it is not required for parents and siblings to complete 100% of the meal, it is supportive. Ask that parents be intentional and mindful</a:t>
            </a:r>
            <a:r>
              <a:rPr lang="en-US" baseline="0" dirty="0" smtClean="0"/>
              <a:t> of portions. If parents/siblings have medically indicated dietary restrictions, those can be followed. If person in recovery challenges these restrictions, parents should validate and remind them that everyone is different and eating what they need to for their body. </a:t>
            </a:r>
          </a:p>
          <a:p>
            <a:endParaRPr lang="en-US" baseline="0" dirty="0" smtClean="0"/>
          </a:p>
          <a:p>
            <a:r>
              <a:rPr lang="en-US" baseline="0" dirty="0" smtClean="0"/>
              <a:t>Dietary restrictions for parents and siblings that are not medically indicated are discouraged. </a:t>
            </a:r>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13</a:t>
            </a:fld>
            <a:endParaRPr lang="en-US"/>
          </a:p>
        </p:txBody>
      </p:sp>
    </p:spTree>
    <p:extLst>
      <p:ext uri="{BB962C8B-B14F-4D97-AF65-F5344CB8AC3E}">
        <p14:creationId xmlns:p14="http://schemas.microsoft.com/office/powerpoint/2010/main" val="3680246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*This discussion should happen prior to the meal time (at least an hour or so prior) when the child/teen is at baseline.  These expectations should be used like home rules; they are clearly stated initially and reviewed when necessary.  A succinct review of the expectations could happen at the beginning of each mealtime.</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Remind the child to focus on and prioritize their own recovery – this is a good coaching point when children/teens bring up concerns that family or siblings are not eating the same amount or under the same guidelines.</a:t>
            </a:r>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14</a:t>
            </a:fld>
            <a:endParaRPr lang="en-US"/>
          </a:p>
        </p:txBody>
      </p:sp>
    </p:spTree>
    <p:extLst>
      <p:ext uri="{BB962C8B-B14F-4D97-AF65-F5344CB8AC3E}">
        <p14:creationId xmlns:p14="http://schemas.microsoft.com/office/powerpoint/2010/main" val="28979323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will repeat two</a:t>
            </a:r>
            <a:r>
              <a:rPr lang="en-US" baseline="0" dirty="0" smtClean="0"/>
              <a:t> more times.  For this slide, emphasize the fact that meal times can be distressing for the child and focus on the first bullet point: how to be proactive to reduce distress.  DO NOT fully explain the next two bullet points; coach families that we will return to elaborate on these points later.</a:t>
            </a:r>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15</a:t>
            </a:fld>
            <a:endParaRPr lang="en-US"/>
          </a:p>
        </p:txBody>
      </p:sp>
    </p:spTree>
    <p:extLst>
      <p:ext uri="{BB962C8B-B14F-4D97-AF65-F5344CB8AC3E}">
        <p14:creationId xmlns:p14="http://schemas.microsoft.com/office/powerpoint/2010/main" val="1146942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Remember, the goal is to provide an environment that supports the child/teen being at their baseline throughout the meal.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The review of the plan should be a concise review when sitting down to the meal if its necessary.  This should not be a “redo” of the conversation about Meal Support Planning.  This should only be a reminder of points relevant to the current meal: “i.e. just a reminder, we have 30 minutes to complete dinner and the expectation is 100% completion”</a:t>
            </a:r>
          </a:p>
        </p:txBody>
      </p:sp>
      <p:sp>
        <p:nvSpPr>
          <p:cNvPr id="4" name="Slide Number Placeholder 3"/>
          <p:cNvSpPr>
            <a:spLocks noGrp="1"/>
          </p:cNvSpPr>
          <p:nvPr>
            <p:ph type="sldNum" sz="quarter" idx="10"/>
          </p:nvPr>
        </p:nvSpPr>
        <p:spPr/>
        <p:txBody>
          <a:bodyPr/>
          <a:lstStyle/>
          <a:p>
            <a:fld id="{7F8AD9E9-CDFB-464B-945C-1078069CB452}" type="slidenum">
              <a:rPr lang="en-US" smtClean="0"/>
              <a:t>16</a:t>
            </a:fld>
            <a:endParaRPr lang="en-US"/>
          </a:p>
        </p:txBody>
      </p:sp>
    </p:spTree>
    <p:extLst>
      <p:ext uri="{BB962C8B-B14F-4D97-AF65-F5344CB8AC3E}">
        <p14:creationId xmlns:p14="http://schemas.microsoft.com/office/powerpoint/2010/main" val="42659430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time to</a:t>
            </a:r>
            <a:r>
              <a:rPr lang="en-US" baseline="0" dirty="0" smtClean="0"/>
              <a:t> explain the complete Escalation Cycle.  Explain each phase and provide examples of how this would relate to eating disorders.</a:t>
            </a:r>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18</a:t>
            </a:fld>
            <a:endParaRPr lang="en-US"/>
          </a:p>
        </p:txBody>
      </p:sp>
    </p:spTree>
    <p:extLst>
      <p:ext uri="{BB962C8B-B14F-4D97-AF65-F5344CB8AC3E}">
        <p14:creationId xmlns:p14="http://schemas.microsoft.com/office/powerpoint/2010/main" val="31634625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19</a:t>
            </a:fld>
            <a:endParaRPr lang="en-US"/>
          </a:p>
        </p:txBody>
      </p:sp>
    </p:spTree>
    <p:extLst>
      <p:ext uri="{BB962C8B-B14F-4D97-AF65-F5344CB8AC3E}">
        <p14:creationId xmlns:p14="http://schemas.microsoft.com/office/powerpoint/2010/main" val="31634625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This is a reminder or summary that everything we’ve discussed up until this point should occur at everyone’s baseline.  All of the structuring and expectation conversations are more successful and therapeutic when had while everyone is at their baseline.  Be sure to connect the “Before Meal” content with the Baseline phase of the Escalation Cycle </a:t>
            </a:r>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20</a:t>
            </a:fld>
            <a:endParaRPr lang="en-US"/>
          </a:p>
        </p:txBody>
      </p:sp>
    </p:spTree>
    <p:extLst>
      <p:ext uri="{BB962C8B-B14F-4D97-AF65-F5344CB8AC3E}">
        <p14:creationId xmlns:p14="http://schemas.microsoft.com/office/powerpoint/2010/main" val="39093087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rPr>
              <a:t>First ask for questions or their own scenarios. If they don’t have one, use this one.</a:t>
            </a:r>
          </a:p>
          <a:p>
            <a:endParaRPr lang="en-US" dirty="0" smtClean="0"/>
          </a:p>
          <a:p>
            <a:r>
              <a:rPr lang="en-US" dirty="0" smtClean="0"/>
              <a:t>Validate</a:t>
            </a:r>
            <a:r>
              <a:rPr lang="en-US" baseline="0" dirty="0" smtClean="0"/>
              <a:t> your child’s feelings but remember to avoid negotiation with the Eating Disorder</a:t>
            </a:r>
          </a:p>
          <a:p>
            <a:endParaRPr lang="en-US" baseline="0" dirty="0" smtClean="0"/>
          </a:p>
          <a:p>
            <a:r>
              <a:rPr lang="en-US" baseline="0" dirty="0" smtClean="0"/>
              <a:t>Other points for discussion:</a:t>
            </a:r>
          </a:p>
          <a:p>
            <a:pPr marL="171450" indent="-171450">
              <a:buFontTx/>
              <a:buChar char="-"/>
            </a:pPr>
            <a:r>
              <a:rPr lang="en-US" baseline="0" dirty="0" smtClean="0"/>
              <a:t>Ask child to leave the kitchen</a:t>
            </a:r>
          </a:p>
          <a:p>
            <a:pPr marL="171450" indent="-171450">
              <a:buFontTx/>
              <a:buChar char="-"/>
            </a:pPr>
            <a:r>
              <a:rPr lang="en-US" baseline="0" dirty="0" smtClean="0"/>
              <a:t>Remind the child/teen of </a:t>
            </a:r>
            <a:r>
              <a:rPr lang="en-US" baseline="0" smtClean="0"/>
              <a:t>existing expectations</a:t>
            </a:r>
            <a:endParaRPr lang="en-US" baseline="0" dirty="0" smtClean="0"/>
          </a:p>
        </p:txBody>
      </p:sp>
      <p:sp>
        <p:nvSpPr>
          <p:cNvPr id="4" name="Slide Number Placeholder 3"/>
          <p:cNvSpPr>
            <a:spLocks noGrp="1"/>
          </p:cNvSpPr>
          <p:nvPr>
            <p:ph type="sldNum" sz="quarter" idx="10"/>
          </p:nvPr>
        </p:nvSpPr>
        <p:spPr/>
        <p:txBody>
          <a:bodyPr/>
          <a:lstStyle/>
          <a:p>
            <a:fld id="{7F8AD9E9-CDFB-464B-945C-1078069CB452}" type="slidenum">
              <a:rPr lang="en-US" smtClean="0"/>
              <a:t>21</a:t>
            </a:fld>
            <a:endParaRPr lang="en-US"/>
          </a:p>
        </p:txBody>
      </p:sp>
    </p:spTree>
    <p:extLst>
      <p:ext uri="{BB962C8B-B14F-4D97-AF65-F5344CB8AC3E}">
        <p14:creationId xmlns:p14="http://schemas.microsoft.com/office/powerpoint/2010/main" val="2814613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slide is a repeat and we are now focusing on the second bullet point.  How to coach during the meal to manage distress.</a:t>
            </a:r>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23</a:t>
            </a:fld>
            <a:endParaRPr lang="en-US"/>
          </a:p>
        </p:txBody>
      </p:sp>
    </p:spTree>
    <p:extLst>
      <p:ext uri="{BB962C8B-B14F-4D97-AF65-F5344CB8AC3E}">
        <p14:creationId xmlns:p14="http://schemas.microsoft.com/office/powerpoint/2010/main" val="11469429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time to remind families about meal-time</a:t>
            </a:r>
            <a:r>
              <a:rPr lang="en-US" baseline="0" dirty="0" smtClean="0"/>
              <a:t> distress in the context of the escalation cycle.  The next few slides walk through different phases of the escalation cycle in order to discuss potential triggers and ways that distress might manifest.</a:t>
            </a:r>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24</a:t>
            </a:fld>
            <a:endParaRPr lang="en-US"/>
          </a:p>
        </p:txBody>
      </p:sp>
    </p:spTree>
    <p:extLst>
      <p:ext uri="{BB962C8B-B14F-4D97-AF65-F5344CB8AC3E}">
        <p14:creationId xmlns:p14="http://schemas.microsoft.com/office/powerpoint/2010/main" val="805988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3</a:t>
            </a:fld>
            <a:endParaRPr lang="en-US"/>
          </a:p>
        </p:txBody>
      </p:sp>
    </p:spTree>
    <p:extLst>
      <p:ext uri="{BB962C8B-B14F-4D97-AF65-F5344CB8AC3E}">
        <p14:creationId xmlns:p14="http://schemas.microsoft.com/office/powerpoint/2010/main" val="16575094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Provide, or solicit, examples for families of what might lead to an escalation before</a:t>
            </a:r>
            <a:r>
              <a:rPr lang="en-US" baseline="0" dirty="0" smtClean="0"/>
              <a:t> or during the meal.  </a:t>
            </a:r>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25</a:t>
            </a:fld>
            <a:endParaRPr lang="en-US"/>
          </a:p>
        </p:txBody>
      </p:sp>
    </p:spTree>
    <p:extLst>
      <p:ext uri="{BB962C8B-B14F-4D97-AF65-F5344CB8AC3E}">
        <p14:creationId xmlns:p14="http://schemas.microsoft.com/office/powerpoint/2010/main" val="3163462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Provide, or solicit, examples for families of what might lead to a</a:t>
            </a:r>
            <a:r>
              <a:rPr lang="en-US" baseline="0" dirty="0" smtClean="0"/>
              <a:t> crisis </a:t>
            </a:r>
            <a:r>
              <a:rPr lang="en-US" dirty="0" smtClean="0"/>
              <a:t>before</a:t>
            </a:r>
            <a:r>
              <a:rPr lang="en-US" baseline="0" dirty="0" smtClean="0"/>
              <a:t> or during the meal.  </a:t>
            </a:r>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26</a:t>
            </a:fld>
            <a:endParaRPr lang="en-US"/>
          </a:p>
        </p:txBody>
      </p:sp>
    </p:spTree>
    <p:extLst>
      <p:ext uri="{BB962C8B-B14F-4D97-AF65-F5344CB8AC3E}">
        <p14:creationId xmlns:p14="http://schemas.microsoft.com/office/powerpoint/2010/main" val="3163462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Provide, or solicit, examples for families of what de-escalation might look like before</a:t>
            </a:r>
            <a:r>
              <a:rPr lang="en-US" baseline="0" dirty="0" smtClean="0"/>
              <a:t> or during the meal.  </a:t>
            </a:r>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27</a:t>
            </a:fld>
            <a:endParaRPr lang="en-US"/>
          </a:p>
        </p:txBody>
      </p:sp>
    </p:spTree>
    <p:extLst>
      <p:ext uri="{BB962C8B-B14F-4D97-AF65-F5344CB8AC3E}">
        <p14:creationId xmlns:p14="http://schemas.microsoft.com/office/powerpoint/2010/main" val="31634625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Siblings should not be coaching the child/teen</a:t>
            </a:r>
            <a:r>
              <a:rPr lang="en-US" baseline="0" dirty="0" smtClean="0"/>
              <a:t> in recovery.  In the Family Based Treatment Model (FBTM), siblings can be providing distractions and engaging in conversation to make the mealtime easier.  This is specific to similar-aged siblings.  Adult siblings providing meal support can act in a caregiver role, if appropriate.</a:t>
            </a:r>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29</a:t>
            </a:fld>
            <a:endParaRPr lang="en-US"/>
          </a:p>
        </p:txBody>
      </p:sp>
    </p:spTree>
    <p:extLst>
      <p:ext uri="{BB962C8B-B14F-4D97-AF65-F5344CB8AC3E}">
        <p14:creationId xmlns:p14="http://schemas.microsoft.com/office/powerpoint/2010/main" val="9121378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pitchFamily="34" charset="0"/>
            </a:endParaRPr>
          </a:p>
        </p:txBody>
      </p:sp>
      <p:sp>
        <p:nvSpPr>
          <p:cNvPr id="4" name="Slide Number Placeholder 3"/>
          <p:cNvSpPr>
            <a:spLocks noGrp="1"/>
          </p:cNvSpPr>
          <p:nvPr>
            <p:ph type="sldNum" sz="quarter" idx="10"/>
          </p:nvPr>
        </p:nvSpPr>
        <p:spPr/>
        <p:txBody>
          <a:bodyPr/>
          <a:lstStyle/>
          <a:p>
            <a:fld id="{7F8AD9E9-CDFB-464B-945C-1078069CB452}" type="slidenum">
              <a:rPr lang="en-US" smtClean="0"/>
              <a:t>31</a:t>
            </a:fld>
            <a:endParaRPr lang="en-US"/>
          </a:p>
        </p:txBody>
      </p:sp>
    </p:spTree>
    <p:extLst>
      <p:ext uri="{BB962C8B-B14F-4D97-AF65-F5344CB8AC3E}">
        <p14:creationId xmlns:p14="http://schemas.microsoft.com/office/powerpoint/2010/main" val="22742499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itchFamily="34" charset="0"/>
              </a:rPr>
              <a:t>When talking</a:t>
            </a:r>
            <a:r>
              <a:rPr lang="en-US" baseline="0" dirty="0" smtClean="0">
                <a:latin typeface="Arial" pitchFamily="34" charset="0"/>
              </a:rPr>
              <a:t> about dysfunctional behaviors, stay objective and solution-focused.  For example, say: “Please take bigger bites” as opposed to “Those are weirdly small bites. Normal people take big bites.”  Focus on positive, action-oriented statements.  Do not make judgmental statements or any threats.</a:t>
            </a:r>
            <a:endParaRPr lang="en-US" dirty="0" smtClean="0">
              <a:latin typeface="Arial" pitchFamily="34" charset="0"/>
            </a:endParaRPr>
          </a:p>
          <a:p>
            <a:pPr eaLnBrk="1" hangingPunct="1"/>
            <a:endParaRPr lang="en-US" dirty="0" smtClean="0">
              <a:latin typeface="Arial" pitchFamily="34" charset="0"/>
            </a:endParaRPr>
          </a:p>
          <a:p>
            <a:pPr eaLnBrk="1" hangingPunct="1"/>
            <a:r>
              <a:rPr lang="en-US" dirty="0" smtClean="0">
                <a:latin typeface="Arial" pitchFamily="34" charset="0"/>
              </a:rPr>
              <a:t>Ask for examples from families of what their child looks like when they do this (talkative vs quiet, </a:t>
            </a:r>
            <a:r>
              <a:rPr lang="en-US" dirty="0" err="1" smtClean="0">
                <a:latin typeface="Arial" pitchFamily="34" charset="0"/>
              </a:rPr>
              <a:t>etc</a:t>
            </a:r>
            <a:r>
              <a:rPr lang="en-US" dirty="0" smtClean="0">
                <a:latin typeface="Arial" pitchFamily="34" charset="0"/>
              </a:rPr>
              <a:t>)</a:t>
            </a:r>
          </a:p>
          <a:p>
            <a:pPr eaLnBrk="1" hangingPunct="1"/>
            <a:endParaRPr lang="en-US" dirty="0" smtClean="0">
              <a:latin typeface="Arial" pitchFamily="34" charset="0"/>
            </a:endParaRPr>
          </a:p>
          <a:p>
            <a:pPr eaLnBrk="1" hangingPunct="1"/>
            <a:r>
              <a:rPr lang="en-US" dirty="0" smtClean="0">
                <a:latin typeface="Arial" pitchFamily="34" charset="0"/>
              </a:rPr>
              <a:t>**If your child is inpatient, food will not be replaced; your child will receive a Boost supplement.</a:t>
            </a:r>
          </a:p>
          <a:p>
            <a:pPr eaLnBrk="1" hangingPunct="1"/>
            <a:r>
              <a:rPr lang="en-US" dirty="0" smtClean="0">
                <a:latin typeface="Arial" pitchFamily="34" charset="0"/>
              </a:rPr>
              <a:t>**If your child is at home, replace food</a:t>
            </a:r>
          </a:p>
        </p:txBody>
      </p:sp>
      <p:sp>
        <p:nvSpPr>
          <p:cNvPr id="4" name="Slide Number Placeholder 3"/>
          <p:cNvSpPr>
            <a:spLocks noGrp="1"/>
          </p:cNvSpPr>
          <p:nvPr>
            <p:ph type="sldNum" sz="quarter" idx="10"/>
          </p:nvPr>
        </p:nvSpPr>
        <p:spPr/>
        <p:txBody>
          <a:bodyPr/>
          <a:lstStyle/>
          <a:p>
            <a:fld id="{7F8AD9E9-CDFB-464B-945C-1078069CB452}" type="slidenum">
              <a:rPr lang="en-US" smtClean="0"/>
              <a:t>32</a:t>
            </a:fld>
            <a:endParaRPr lang="en-US"/>
          </a:p>
        </p:txBody>
      </p:sp>
    </p:spTree>
    <p:extLst>
      <p:ext uri="{BB962C8B-B14F-4D97-AF65-F5344CB8AC3E}">
        <p14:creationId xmlns:p14="http://schemas.microsoft.com/office/powerpoint/2010/main" val="22742499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itchFamily="34" charset="0"/>
              </a:rPr>
              <a:t>First ask for questions or their own scenarios. If they don’t have one, use this one.</a:t>
            </a:r>
          </a:p>
          <a:p>
            <a:pPr eaLnBrk="1" hangingPunct="1"/>
            <a:endParaRPr lang="en-US" dirty="0" smtClean="0">
              <a:latin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Other points for discussion:</a:t>
            </a:r>
          </a:p>
          <a:p>
            <a:pPr marL="171450" indent="-171450">
              <a:buFontTx/>
              <a:buChar char="-"/>
            </a:pPr>
            <a:r>
              <a:rPr lang="en-US" dirty="0" smtClean="0"/>
              <a:t>Use coaching to encourage child/teen</a:t>
            </a:r>
            <a:r>
              <a:rPr lang="en-US" baseline="0" dirty="0" smtClean="0"/>
              <a:t> to have appropriately sized bites or to stop crumbling food</a:t>
            </a:r>
          </a:p>
          <a:p>
            <a:pPr marL="171450" indent="-171450">
              <a:buFontTx/>
              <a:buChar char="-"/>
            </a:pPr>
            <a:r>
              <a:rPr lang="en-US" dirty="0" smtClean="0"/>
              <a:t>Use</a:t>
            </a:r>
            <a:r>
              <a:rPr lang="en-US" baseline="0" dirty="0" smtClean="0"/>
              <a:t> action oriented statements “please take bigger bites” or “please stop crumbling food”</a:t>
            </a:r>
          </a:p>
          <a:p>
            <a:pPr marL="171450" indent="-171450">
              <a:buFontTx/>
              <a:buChar char="-"/>
            </a:pPr>
            <a:r>
              <a:rPr lang="en-US" dirty="0" smtClean="0"/>
              <a:t>Do not use judgmental</a:t>
            </a:r>
            <a:r>
              <a:rPr lang="en-US" baseline="0" dirty="0" smtClean="0"/>
              <a:t> statements or make threats</a:t>
            </a:r>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33</a:t>
            </a:fld>
            <a:endParaRPr lang="en-US"/>
          </a:p>
        </p:txBody>
      </p:sp>
    </p:spTree>
    <p:extLst>
      <p:ext uri="{BB962C8B-B14F-4D97-AF65-F5344CB8AC3E}">
        <p14:creationId xmlns:p14="http://schemas.microsoft.com/office/powerpoint/2010/main" val="26939154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Asking for</a:t>
            </a:r>
            <a:r>
              <a:rPr lang="en-US" baseline="0" dirty="0" smtClean="0"/>
              <a:t> 1 more bite is a strategy parents can use if they are providing meal support in hospital or at home. It is just another way of encouraging the child to finish a meal. PBMU staff may not do this in group meal support.</a:t>
            </a:r>
            <a:endParaRPr lang="en-US" dirty="0" smtClean="0"/>
          </a:p>
        </p:txBody>
      </p:sp>
      <p:sp>
        <p:nvSpPr>
          <p:cNvPr id="4" name="Slide Number Placeholder 3"/>
          <p:cNvSpPr>
            <a:spLocks noGrp="1"/>
          </p:cNvSpPr>
          <p:nvPr>
            <p:ph type="sldNum" sz="quarter" idx="10"/>
          </p:nvPr>
        </p:nvSpPr>
        <p:spPr/>
        <p:txBody>
          <a:bodyPr/>
          <a:lstStyle/>
          <a:p>
            <a:fld id="{7F8AD9E9-CDFB-464B-945C-1078069CB452}" type="slidenum">
              <a:rPr lang="en-US" smtClean="0"/>
              <a:t>34</a:t>
            </a:fld>
            <a:endParaRPr lang="en-US"/>
          </a:p>
        </p:txBody>
      </p:sp>
    </p:spTree>
    <p:extLst>
      <p:ext uri="{BB962C8B-B14F-4D97-AF65-F5344CB8AC3E}">
        <p14:creationId xmlns:p14="http://schemas.microsoft.com/office/powerpoint/2010/main" val="36108915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rPr>
              <a:t>Remember, loss of privileges</a:t>
            </a:r>
            <a:r>
              <a:rPr lang="en-US" baseline="0" dirty="0" smtClean="0">
                <a:latin typeface="Arial" pitchFamily="34" charset="0"/>
              </a:rPr>
              <a:t> is temporary – use the next meal as a way to “reset” and give the youth an opportunity to complete and gain back their privilege and independence.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rPr>
              <a:t>Remind families,</a:t>
            </a:r>
            <a:r>
              <a:rPr lang="en-US" baseline="0" dirty="0" smtClean="0">
                <a:latin typeface="Arial" pitchFamily="34" charset="0"/>
              </a:rPr>
              <a:t> if you are consistently setting expectations, and coaching during meals, and the child/teen is still not completing, this is valuable information for your treatment team.</a:t>
            </a:r>
            <a:endParaRPr lang="en-US" dirty="0" smtClean="0">
              <a:latin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rPr>
              <a:t>For inpatients, the consequence of non-completion and refusing supplement is NG tube.</a:t>
            </a:r>
          </a:p>
        </p:txBody>
      </p:sp>
      <p:sp>
        <p:nvSpPr>
          <p:cNvPr id="4" name="Slide Number Placeholder 3"/>
          <p:cNvSpPr>
            <a:spLocks noGrp="1"/>
          </p:cNvSpPr>
          <p:nvPr>
            <p:ph type="sldNum" sz="quarter" idx="10"/>
          </p:nvPr>
        </p:nvSpPr>
        <p:spPr/>
        <p:txBody>
          <a:bodyPr/>
          <a:lstStyle/>
          <a:p>
            <a:fld id="{7F8AD9E9-CDFB-464B-945C-1078069CB452}" type="slidenum">
              <a:rPr lang="en-US" smtClean="0"/>
              <a:t>35</a:t>
            </a:fld>
            <a:endParaRPr lang="en-US"/>
          </a:p>
        </p:txBody>
      </p:sp>
    </p:spTree>
    <p:extLst>
      <p:ext uri="{BB962C8B-B14F-4D97-AF65-F5344CB8AC3E}">
        <p14:creationId xmlns:p14="http://schemas.microsoft.com/office/powerpoint/2010/main" val="32279479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Emphasize that each patient is unique and often each meal</a:t>
            </a:r>
            <a:r>
              <a:rPr lang="en-US" baseline="0" dirty="0" smtClean="0"/>
              <a:t> is different.  Families should be mindful of the child/teen’s level of escalation after meals and should wait until everyone is at their baseline to problem solve.</a:t>
            </a:r>
            <a:endParaRPr lang="en-US" dirty="0" smtClean="0"/>
          </a:p>
        </p:txBody>
      </p:sp>
      <p:sp>
        <p:nvSpPr>
          <p:cNvPr id="4" name="Slide Number Placeholder 3"/>
          <p:cNvSpPr>
            <a:spLocks noGrp="1"/>
          </p:cNvSpPr>
          <p:nvPr>
            <p:ph type="sldNum" sz="quarter" idx="10"/>
          </p:nvPr>
        </p:nvSpPr>
        <p:spPr/>
        <p:txBody>
          <a:bodyPr/>
          <a:lstStyle/>
          <a:p>
            <a:fld id="{7F8AD9E9-CDFB-464B-945C-1078069CB452}" type="slidenum">
              <a:rPr lang="en-US" smtClean="0"/>
              <a:t>37</a:t>
            </a:fld>
            <a:endParaRPr lang="en-US"/>
          </a:p>
        </p:txBody>
      </p:sp>
    </p:spTree>
    <p:extLst>
      <p:ext uri="{BB962C8B-B14F-4D97-AF65-F5344CB8AC3E}">
        <p14:creationId xmlns:p14="http://schemas.microsoft.com/office/powerpoint/2010/main" val="3504332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rPr>
              <a:t>Present this information with seriousness so that caregivers do not feel responsible but do feel highly motivated to help their child recover. Raise anxiety about the disorder and provide sense of efficacy and hope for recovery.</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5</a:t>
            </a:fld>
            <a:endParaRPr lang="en-US"/>
          </a:p>
        </p:txBody>
      </p:sp>
    </p:spTree>
    <p:extLst>
      <p:ext uri="{BB962C8B-B14F-4D97-AF65-F5344CB8AC3E}">
        <p14:creationId xmlns:p14="http://schemas.microsoft.com/office/powerpoint/2010/main" val="2268810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Provide, or solicit, examples for families of what might lead to a</a:t>
            </a:r>
            <a:r>
              <a:rPr lang="en-US" baseline="0" dirty="0" smtClean="0"/>
              <a:t> crisis </a:t>
            </a:r>
            <a:r>
              <a:rPr lang="en-US" dirty="0" smtClean="0"/>
              <a:t>before</a:t>
            </a:r>
            <a:r>
              <a:rPr lang="en-US" baseline="0" dirty="0" smtClean="0"/>
              <a:t> or during the meal.  </a:t>
            </a:r>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38</a:t>
            </a:fld>
            <a:endParaRPr lang="en-US"/>
          </a:p>
        </p:txBody>
      </p:sp>
    </p:spTree>
    <p:extLst>
      <p:ext uri="{BB962C8B-B14F-4D97-AF65-F5344CB8AC3E}">
        <p14:creationId xmlns:p14="http://schemas.microsoft.com/office/powerpoint/2010/main" val="31634625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Provide, or solicit, examples for families of what de-escalation might look like before</a:t>
            </a:r>
            <a:r>
              <a:rPr lang="en-US" baseline="0" dirty="0" smtClean="0"/>
              <a:t> or during the meal.  </a:t>
            </a:r>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39</a:t>
            </a:fld>
            <a:endParaRPr lang="en-US"/>
          </a:p>
        </p:txBody>
      </p:sp>
    </p:spTree>
    <p:extLst>
      <p:ext uri="{BB962C8B-B14F-4D97-AF65-F5344CB8AC3E}">
        <p14:creationId xmlns:p14="http://schemas.microsoft.com/office/powerpoint/2010/main" val="31634625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Provide, or solicit, examples for families of how to navigate post-crisis recovery after meals</a:t>
            </a:r>
            <a:r>
              <a:rPr lang="en-US" baseline="0" dirty="0" smtClean="0"/>
              <a:t> (i.e. distraction and/or self-soothing techniques).</a:t>
            </a:r>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40</a:t>
            </a:fld>
            <a:endParaRPr lang="en-US"/>
          </a:p>
        </p:txBody>
      </p:sp>
    </p:spTree>
    <p:extLst>
      <p:ext uri="{BB962C8B-B14F-4D97-AF65-F5344CB8AC3E}">
        <p14:creationId xmlns:p14="http://schemas.microsoft.com/office/powerpoint/2010/main" val="31634625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Emphasize that each patient is unique and often each meal</a:t>
            </a:r>
            <a:r>
              <a:rPr lang="en-US" baseline="0" dirty="0" smtClean="0"/>
              <a:t> is different.  Families should be mindful of the child/teen’s level of escalation after meals and should wait until everyone is at their baseline to problem solve.</a:t>
            </a:r>
            <a:endParaRPr lang="en-US" dirty="0" smtClean="0"/>
          </a:p>
        </p:txBody>
      </p:sp>
      <p:sp>
        <p:nvSpPr>
          <p:cNvPr id="4" name="Slide Number Placeholder 3"/>
          <p:cNvSpPr>
            <a:spLocks noGrp="1"/>
          </p:cNvSpPr>
          <p:nvPr>
            <p:ph type="sldNum" sz="quarter" idx="10"/>
          </p:nvPr>
        </p:nvSpPr>
        <p:spPr/>
        <p:txBody>
          <a:bodyPr/>
          <a:lstStyle/>
          <a:p>
            <a:fld id="{7F8AD9E9-CDFB-464B-945C-1078069CB452}" type="slidenum">
              <a:rPr lang="en-US" smtClean="0"/>
              <a:t>41</a:t>
            </a:fld>
            <a:endParaRPr lang="en-US"/>
          </a:p>
        </p:txBody>
      </p:sp>
    </p:spTree>
    <p:extLst>
      <p:ext uri="{BB962C8B-B14F-4D97-AF65-F5344CB8AC3E}">
        <p14:creationId xmlns:p14="http://schemas.microsoft.com/office/powerpoint/2010/main" val="414914812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slide is a repeat and we are now focusing on the third bullet point.  How to coach during the meal to manage distress.</a:t>
            </a:r>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42</a:t>
            </a:fld>
            <a:endParaRPr lang="en-US"/>
          </a:p>
        </p:txBody>
      </p:sp>
    </p:spTree>
    <p:extLst>
      <p:ext uri="{BB962C8B-B14F-4D97-AF65-F5344CB8AC3E}">
        <p14:creationId xmlns:p14="http://schemas.microsoft.com/office/powerpoint/2010/main" val="11469429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Bathroom Lockout Plan may</a:t>
            </a:r>
            <a:r>
              <a:rPr lang="en-US" baseline="0" dirty="0" smtClean="0"/>
              <a:t> be considered for children/teens who have purging behaviors or engage in body checking or self-harm behaviors.  The child/teen’s providers can help advise on whether its necessary to support your child/teen by not allowing them in the bathroom for a set amount of time after meals/snacks.</a:t>
            </a:r>
            <a:endParaRPr lang="en-US" dirty="0" smtClean="0"/>
          </a:p>
        </p:txBody>
      </p:sp>
      <p:sp>
        <p:nvSpPr>
          <p:cNvPr id="4" name="Slide Number Placeholder 3"/>
          <p:cNvSpPr>
            <a:spLocks noGrp="1"/>
          </p:cNvSpPr>
          <p:nvPr>
            <p:ph type="sldNum" sz="quarter" idx="10"/>
          </p:nvPr>
        </p:nvSpPr>
        <p:spPr/>
        <p:txBody>
          <a:bodyPr/>
          <a:lstStyle/>
          <a:p>
            <a:fld id="{7F8AD9E9-CDFB-464B-945C-1078069CB452}" type="slidenum">
              <a:rPr lang="en-US" smtClean="0"/>
              <a:t>43</a:t>
            </a:fld>
            <a:endParaRPr lang="en-US"/>
          </a:p>
        </p:txBody>
      </p:sp>
    </p:spTree>
    <p:extLst>
      <p:ext uri="{BB962C8B-B14F-4D97-AF65-F5344CB8AC3E}">
        <p14:creationId xmlns:p14="http://schemas.microsoft.com/office/powerpoint/2010/main" val="1640130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After-meals can be a time of high anxiety or distress.  Families should be mindful of keeping the child/teen engaged in an activity with someone</a:t>
            </a:r>
            <a:r>
              <a:rPr lang="en-US" baseline="0" dirty="0" smtClean="0"/>
              <a:t> else.  Suggest or encourage an activity that engages with another individual; if the child/teen desires space, support them by monitoring and being available for coaching.</a:t>
            </a:r>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44</a:t>
            </a:fld>
            <a:endParaRPr lang="en-US"/>
          </a:p>
        </p:txBody>
      </p:sp>
    </p:spTree>
    <p:extLst>
      <p:ext uri="{BB962C8B-B14F-4D97-AF65-F5344CB8AC3E}">
        <p14:creationId xmlns:p14="http://schemas.microsoft.com/office/powerpoint/2010/main" val="21855340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itchFamily="34" charset="0"/>
              </a:rPr>
              <a:t>First ask for questions or their own scenarios. If they don’t have one, use this one.</a:t>
            </a:r>
          </a:p>
          <a:p>
            <a:pPr eaLnBrk="1" hangingPunct="1"/>
            <a:endParaRPr lang="en-US" dirty="0" smtClean="0">
              <a:latin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Other points for discussion:</a:t>
            </a:r>
          </a:p>
          <a:p>
            <a:pPr marL="171450" indent="-171450">
              <a:buFontTx/>
              <a:buChar char="-"/>
            </a:pPr>
            <a:r>
              <a:rPr lang="en-US" dirty="0" smtClean="0"/>
              <a:t>Parental disagreement</a:t>
            </a:r>
            <a:r>
              <a:rPr lang="en-US" baseline="0" dirty="0" smtClean="0"/>
              <a:t> or discussion happens away from the child/teen</a:t>
            </a:r>
          </a:p>
          <a:p>
            <a:pPr marL="171450" indent="-171450">
              <a:buFontTx/>
              <a:buChar char="-"/>
            </a:pPr>
            <a:r>
              <a:rPr lang="en-US" baseline="0" dirty="0" smtClean="0"/>
              <a:t>Rules should be set proactively, not as a reactive consequence.</a:t>
            </a:r>
          </a:p>
          <a:p>
            <a:pPr marL="171450" indent="-171450">
              <a:buFontTx/>
              <a:buChar char="-"/>
            </a:pPr>
            <a:r>
              <a:rPr lang="en-US" baseline="0" dirty="0" smtClean="0"/>
              <a:t>When setting consequences, emphasize natural and logical consequences – i.e. this is not a punishment for the child/teen to not be allowed to go to a friend’s.  The natural consequence is that the child/teen will have to reduce energy out to match energy in.  Consider an alternative activity (like friends can come over to watch a movie at home or they can reschedule).  Consider allowing the child/teen to go to friend’s but to need to return home for snack.</a:t>
            </a:r>
          </a:p>
        </p:txBody>
      </p:sp>
      <p:sp>
        <p:nvSpPr>
          <p:cNvPr id="4" name="Slide Number Placeholder 3"/>
          <p:cNvSpPr>
            <a:spLocks noGrp="1"/>
          </p:cNvSpPr>
          <p:nvPr>
            <p:ph type="sldNum" sz="quarter" idx="10"/>
          </p:nvPr>
        </p:nvSpPr>
        <p:spPr/>
        <p:txBody>
          <a:bodyPr/>
          <a:lstStyle/>
          <a:p>
            <a:fld id="{7F8AD9E9-CDFB-464B-945C-1078069CB452}" type="slidenum">
              <a:rPr lang="en-US" smtClean="0"/>
              <a:t>45</a:t>
            </a:fld>
            <a:endParaRPr lang="en-US"/>
          </a:p>
        </p:txBody>
      </p:sp>
    </p:spTree>
    <p:extLst>
      <p:ext uri="{BB962C8B-B14F-4D97-AF65-F5344CB8AC3E}">
        <p14:creationId xmlns:p14="http://schemas.microsoft.com/office/powerpoint/2010/main" val="15778283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does baseline</a:t>
            </a:r>
            <a:r>
              <a:rPr lang="en-US" baseline="0" dirty="0" smtClean="0"/>
              <a:t> </a:t>
            </a:r>
            <a:r>
              <a:rPr lang="en-US" dirty="0" smtClean="0"/>
              <a:t>look like for your child?  How do you know when everyone is back at baseline?</a:t>
            </a:r>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48</a:t>
            </a:fld>
            <a:endParaRPr lang="en-US"/>
          </a:p>
        </p:txBody>
      </p:sp>
    </p:spTree>
    <p:extLst>
      <p:ext uri="{BB962C8B-B14F-4D97-AF65-F5344CB8AC3E}">
        <p14:creationId xmlns:p14="http://schemas.microsoft.com/office/powerpoint/2010/main" val="31634625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Encourage families to debrief when necessary</a:t>
            </a:r>
            <a:r>
              <a:rPr lang="en-US" baseline="0" dirty="0" smtClean="0"/>
              <a:t> – i.e. after hard meals, or after the first meal that goes well following a series of hard meals (we’d want to know what went well then).  Debrief may not be necessary after all meals.</a:t>
            </a:r>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49</a:t>
            </a:fld>
            <a:endParaRPr lang="en-US"/>
          </a:p>
        </p:txBody>
      </p:sp>
    </p:spTree>
    <p:extLst>
      <p:ext uri="{BB962C8B-B14F-4D97-AF65-F5344CB8AC3E}">
        <p14:creationId xmlns:p14="http://schemas.microsoft.com/office/powerpoint/2010/main" val="1663007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rPr>
              <a:t>Family-Based Treatment comes out of the </a:t>
            </a:r>
            <a:r>
              <a:rPr lang="en-US" dirty="0" err="1" smtClean="0">
                <a:latin typeface="Arial" pitchFamily="34" charset="0"/>
              </a:rPr>
              <a:t>Maudsley</a:t>
            </a:r>
            <a:r>
              <a:rPr lang="en-US" dirty="0" smtClean="0">
                <a:latin typeface="Arial" pitchFamily="34" charset="0"/>
              </a:rPr>
              <a:t> Model and is commonly known as FBT.  Only</a:t>
            </a:r>
            <a:r>
              <a:rPr lang="en-US" baseline="0" dirty="0" smtClean="0">
                <a:latin typeface="Arial" pitchFamily="34" charset="0"/>
              </a:rPr>
              <a:t> the child is expected to complete 100% of meal, family members are not held to this standard, but should consider that family members completing their meals will feel more supportive and when they do not can lead to more triggering meal times.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Arial" pitchFamily="34" charset="0"/>
              </a:rPr>
              <a:t>“separate your child from the eating disorder” – it can help to see your child and the eating disorder as two separate entities.  Be kind to your child and tough on the eating disorder.</a:t>
            </a:r>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6</a:t>
            </a:fld>
            <a:endParaRPr lang="en-US"/>
          </a:p>
        </p:txBody>
      </p:sp>
    </p:spTree>
    <p:extLst>
      <p:ext uri="{BB962C8B-B14F-4D97-AF65-F5344CB8AC3E}">
        <p14:creationId xmlns:p14="http://schemas.microsoft.com/office/powerpoint/2010/main" val="20139269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itchFamily="34" charset="0"/>
              </a:rPr>
              <a:t>First ask for questions or their own scenarios. If they don’t have one, use this one.</a:t>
            </a:r>
          </a:p>
          <a:p>
            <a:pPr eaLnBrk="1" hangingPunct="1"/>
            <a:endParaRPr lang="en-US" dirty="0" smtClean="0">
              <a:latin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Other points for discussion:</a:t>
            </a:r>
          </a:p>
          <a:p>
            <a:pPr marL="171450" indent="-171450">
              <a:buFontTx/>
              <a:buChar char="-"/>
            </a:pPr>
            <a:r>
              <a:rPr lang="en-US" dirty="0" smtClean="0"/>
              <a:t>Parental disagreement</a:t>
            </a:r>
            <a:r>
              <a:rPr lang="en-US" baseline="0" dirty="0" smtClean="0"/>
              <a:t> or discussion happens away from the child/teen</a:t>
            </a:r>
          </a:p>
          <a:p>
            <a:pPr marL="171450" indent="-171450">
              <a:buFontTx/>
              <a:buChar char="-"/>
            </a:pPr>
            <a:r>
              <a:rPr lang="en-US" baseline="0" dirty="0" smtClean="0"/>
              <a:t>Start by validating child and acknowledging how difficult this is and how hard they’re working</a:t>
            </a:r>
          </a:p>
          <a:p>
            <a:pPr marL="171450" indent="-171450">
              <a:buFontTx/>
              <a:buChar char="-"/>
            </a:pPr>
            <a:r>
              <a:rPr lang="en-US" baseline="0" dirty="0" smtClean="0"/>
              <a:t>Remind the child that their job right now is to complete 100% of the meal that their parents provide them with; don’t change the expectations</a:t>
            </a:r>
          </a:p>
          <a:p>
            <a:pPr marL="171450" indent="-171450">
              <a:buFontTx/>
              <a:buChar char="-"/>
            </a:pPr>
            <a:r>
              <a:rPr lang="en-US" baseline="0" dirty="0" smtClean="0"/>
              <a:t>Ask debrief questions and stay action-oriented (“what do we do next time?” should be the focus; don’t get stuck on what went wrong)</a:t>
            </a:r>
          </a:p>
          <a:p>
            <a:pPr marL="171450" indent="-171450">
              <a:buFontTx/>
              <a:buChar char="-"/>
            </a:pPr>
            <a:r>
              <a:rPr lang="en-US" baseline="0" dirty="0" smtClean="0"/>
              <a:t>Keep debrief short!  The child is likely still emotionally escalated.</a:t>
            </a:r>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51</a:t>
            </a:fld>
            <a:endParaRPr lang="en-US"/>
          </a:p>
        </p:txBody>
      </p:sp>
    </p:spTree>
    <p:extLst>
      <p:ext uri="{BB962C8B-B14F-4D97-AF65-F5344CB8AC3E}">
        <p14:creationId xmlns:p14="http://schemas.microsoft.com/office/powerpoint/2010/main" val="32824080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Consistency is crucial but challenging.  If struggling with consistency, coach parents to review meal plans and contingencies etc. and troubleshoot problems with follow-through.  Encourage them to set realistic expectations around behavior and follow-through.</a:t>
            </a:r>
            <a:endParaRPr lang="en-US" dirty="0" smtClean="0"/>
          </a:p>
          <a:p>
            <a:endParaRPr lang="en-US" dirty="0" smtClean="0"/>
          </a:p>
          <a:p>
            <a:r>
              <a:rPr lang="en-US" dirty="0" smtClean="0"/>
              <a:t>Increasing</a:t>
            </a:r>
            <a:r>
              <a:rPr lang="en-US" baseline="0" dirty="0" smtClean="0"/>
              <a:t> caregiver alignment may be a way to solve problems.  Parents don’t have to agree on everything; just on meal support.</a:t>
            </a:r>
          </a:p>
          <a:p>
            <a:endParaRPr lang="en-US" dirty="0" smtClean="0"/>
          </a:p>
          <a:p>
            <a:r>
              <a:rPr lang="en-US" dirty="0" smtClean="0"/>
              <a:t>When coaching</a:t>
            </a:r>
            <a:r>
              <a:rPr lang="en-US" baseline="0" dirty="0" smtClean="0"/>
              <a:t> </a:t>
            </a:r>
            <a:r>
              <a:rPr lang="en-US" dirty="0" smtClean="0"/>
              <a:t>parents to “keep trying and be consistent,” remind parents to use basic behavioral</a:t>
            </a:r>
            <a:r>
              <a:rPr lang="en-US" baseline="0" dirty="0" smtClean="0"/>
              <a:t> principles: consistency, follow-through, and not giving in to the eating disorder.</a:t>
            </a:r>
          </a:p>
          <a:p>
            <a:endParaRPr lang="en-US" baseline="0" dirty="0" smtClean="0"/>
          </a:p>
          <a:p>
            <a:r>
              <a:rPr lang="en-US" baseline="0" dirty="0" smtClean="0"/>
              <a:t>Remind families: this is a marathon, not a sprint.  Encourage them to access resources for themselves to accomplish their goals (i.e. run the full marathon).</a:t>
            </a:r>
            <a:endParaRPr lang="en-US" dirty="0" smtClean="0"/>
          </a:p>
        </p:txBody>
      </p:sp>
      <p:sp>
        <p:nvSpPr>
          <p:cNvPr id="4" name="Slide Number Placeholder 3"/>
          <p:cNvSpPr>
            <a:spLocks noGrp="1"/>
          </p:cNvSpPr>
          <p:nvPr>
            <p:ph type="sldNum" sz="quarter" idx="10"/>
          </p:nvPr>
        </p:nvSpPr>
        <p:spPr/>
        <p:txBody>
          <a:bodyPr/>
          <a:lstStyle/>
          <a:p>
            <a:fld id="{7F8AD9E9-CDFB-464B-945C-1078069CB452}" type="slidenum">
              <a:rPr lang="en-US" smtClean="0"/>
              <a:t>54</a:t>
            </a:fld>
            <a:endParaRPr lang="en-US"/>
          </a:p>
        </p:txBody>
      </p:sp>
    </p:spTree>
    <p:extLst>
      <p:ext uri="{BB962C8B-B14F-4D97-AF65-F5344CB8AC3E}">
        <p14:creationId xmlns:p14="http://schemas.microsoft.com/office/powerpoint/2010/main" val="248053767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7F8AD9E9-CDFB-464B-945C-1078069CB452}" type="slidenum">
              <a:rPr lang="en-US" smtClean="0"/>
              <a:t>55</a:t>
            </a:fld>
            <a:endParaRPr lang="en-US"/>
          </a:p>
        </p:txBody>
      </p:sp>
    </p:spTree>
    <p:extLst>
      <p:ext uri="{BB962C8B-B14F-4D97-AF65-F5344CB8AC3E}">
        <p14:creationId xmlns:p14="http://schemas.microsoft.com/office/powerpoint/2010/main" val="2480537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rPr>
              <a:t>Caregiver alignment is crucial in treatment. Stress how the eating disorder will thrive in gaps in caregiver consistency.  Caregivers do not have to agree</a:t>
            </a:r>
            <a:r>
              <a:rPr lang="en-US" baseline="0" dirty="0" smtClean="0">
                <a:latin typeface="Arial" pitchFamily="34" charset="0"/>
              </a:rPr>
              <a:t> on everything, however, it is essential to align on meal support. </a:t>
            </a:r>
            <a:endParaRPr lang="en-US" dirty="0" smtClean="0">
              <a:latin typeface="Arial" pitchFamily="34" charset="0"/>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7</a:t>
            </a:fld>
            <a:endParaRPr lang="en-US"/>
          </a:p>
        </p:txBody>
      </p:sp>
    </p:spTree>
    <p:extLst>
      <p:ext uri="{BB962C8B-B14F-4D97-AF65-F5344CB8AC3E}">
        <p14:creationId xmlns:p14="http://schemas.microsoft.com/office/powerpoint/2010/main" val="3693312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Goal is to normalize eating</a:t>
            </a:r>
            <a:r>
              <a:rPr lang="en-US" baseline="0" dirty="0" smtClean="0"/>
              <a:t> and minimize rigid food behaviors and rules in family members. Family members may have their own medically necessary diet restrictions, okay to follow, but caregivers should reinforce that everyone in the family is getting the nutrition “they” need, which may vary.  Please transfer these foods to non labeled serving ware. </a:t>
            </a:r>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8</a:t>
            </a:fld>
            <a:endParaRPr lang="en-US"/>
          </a:p>
        </p:txBody>
      </p:sp>
    </p:spTree>
    <p:extLst>
      <p:ext uri="{BB962C8B-B14F-4D97-AF65-F5344CB8AC3E}">
        <p14:creationId xmlns:p14="http://schemas.microsoft.com/office/powerpoint/2010/main" val="2360380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rPr>
              <a:t>Encourage caregivers to make a plan for sticking it out. Eating disorder recovery can be a lengthy process and</a:t>
            </a:r>
            <a:r>
              <a:rPr lang="en-US" baseline="0" dirty="0" smtClean="0">
                <a:latin typeface="Arial" pitchFamily="34" charset="0"/>
              </a:rPr>
              <a:t> vary with each individual</a:t>
            </a:r>
            <a:r>
              <a:rPr lang="en-US" dirty="0" smtClean="0">
                <a:latin typeface="Arial" pitchFamily="34" charset="0"/>
              </a:rPr>
              <a:t>.  It</a:t>
            </a:r>
            <a:r>
              <a:rPr lang="en-US" baseline="0" dirty="0" smtClean="0">
                <a:latin typeface="Arial" pitchFamily="34" charset="0"/>
              </a:rPr>
              <a:t> can vary from 6 months to a couple years depending on a variety of factors. </a:t>
            </a:r>
            <a:r>
              <a:rPr lang="en-US" dirty="0" smtClean="0">
                <a:latin typeface="Arial" pitchFamily="34" charset="0"/>
              </a:rPr>
              <a:t>What resources do they have or can they access to help them run the “marathon”?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9</a:t>
            </a:fld>
            <a:endParaRPr lang="en-US"/>
          </a:p>
        </p:txBody>
      </p:sp>
    </p:spTree>
    <p:extLst>
      <p:ext uri="{BB962C8B-B14F-4D97-AF65-F5344CB8AC3E}">
        <p14:creationId xmlns:p14="http://schemas.microsoft.com/office/powerpoint/2010/main" val="1923540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Food is always</a:t>
            </a:r>
            <a:r>
              <a:rPr lang="en-US" baseline="0" dirty="0" smtClean="0"/>
              <a:t> your body’s fuel; during the re-feeding stage specifically, food is the child/teen’s medicine.</a:t>
            </a:r>
          </a:p>
          <a:p>
            <a:endParaRPr lang="en-US" dirty="0"/>
          </a:p>
        </p:txBody>
      </p:sp>
      <p:sp>
        <p:nvSpPr>
          <p:cNvPr id="4" name="Slide Number Placeholder 3"/>
          <p:cNvSpPr>
            <a:spLocks noGrp="1"/>
          </p:cNvSpPr>
          <p:nvPr>
            <p:ph type="sldNum" sz="quarter" idx="10"/>
          </p:nvPr>
        </p:nvSpPr>
        <p:spPr/>
        <p:txBody>
          <a:bodyPr/>
          <a:lstStyle/>
          <a:p>
            <a:fld id="{7F8AD9E9-CDFB-464B-945C-1078069CB452}" type="slidenum">
              <a:rPr lang="en-US" smtClean="0"/>
              <a:t>11</a:t>
            </a:fld>
            <a:endParaRPr lang="en-US"/>
          </a:p>
        </p:txBody>
      </p:sp>
    </p:spTree>
    <p:extLst>
      <p:ext uri="{BB962C8B-B14F-4D97-AF65-F5344CB8AC3E}">
        <p14:creationId xmlns:p14="http://schemas.microsoft.com/office/powerpoint/2010/main" val="4249566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*These Guidelines are the standard recommendations for supporting a child/teen in early recovery, when a child/teen is focused on refeeding. Teenagers will naturally want to have more control over shopping, meal preparation and portioning their food. If you are unsure where your child/teen are at in recovery, their level of involvement should be discussed with their current treatment team.</a:t>
            </a:r>
          </a:p>
        </p:txBody>
      </p:sp>
      <p:sp>
        <p:nvSpPr>
          <p:cNvPr id="4" name="Slide Number Placeholder 3"/>
          <p:cNvSpPr>
            <a:spLocks noGrp="1"/>
          </p:cNvSpPr>
          <p:nvPr>
            <p:ph type="sldNum" sz="quarter" idx="10"/>
          </p:nvPr>
        </p:nvSpPr>
        <p:spPr/>
        <p:txBody>
          <a:bodyPr/>
          <a:lstStyle/>
          <a:p>
            <a:fld id="{7F8AD9E9-CDFB-464B-945C-1078069CB452}" type="slidenum">
              <a:rPr lang="en-US" smtClean="0"/>
              <a:t>12</a:t>
            </a:fld>
            <a:endParaRPr lang="en-US"/>
          </a:p>
        </p:txBody>
      </p:sp>
    </p:spTree>
    <p:extLst>
      <p:ext uri="{BB962C8B-B14F-4D97-AF65-F5344CB8AC3E}">
        <p14:creationId xmlns:p14="http://schemas.microsoft.com/office/powerpoint/2010/main" val="13719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302C96-7617-4DFE-86F6-68F85DE0FC8C}" type="datetimeFigureOut">
              <a:rPr lang="en-US" smtClean="0"/>
              <a:t>7/3/2017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7580A5-211C-41A3-A4B2-FD7F6543C0D9}" type="slidenum">
              <a:rPr lang="en-US" smtClean="0"/>
              <a:t>‹#›</a:t>
            </a:fld>
            <a:endParaRPr lang="en-US"/>
          </a:p>
        </p:txBody>
      </p:sp>
    </p:spTree>
    <p:extLst>
      <p:ext uri="{BB962C8B-B14F-4D97-AF65-F5344CB8AC3E}">
        <p14:creationId xmlns:p14="http://schemas.microsoft.com/office/powerpoint/2010/main" val="3827743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302C96-7617-4DFE-86F6-68F85DE0FC8C}" type="datetimeFigureOut">
              <a:rPr lang="en-US" smtClean="0"/>
              <a:t>7/3/2017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7580A5-211C-41A3-A4B2-FD7F6543C0D9}" type="slidenum">
              <a:rPr lang="en-US" smtClean="0"/>
              <a:t>‹#›</a:t>
            </a:fld>
            <a:endParaRPr lang="en-US"/>
          </a:p>
        </p:txBody>
      </p:sp>
    </p:spTree>
    <p:extLst>
      <p:ext uri="{BB962C8B-B14F-4D97-AF65-F5344CB8AC3E}">
        <p14:creationId xmlns:p14="http://schemas.microsoft.com/office/powerpoint/2010/main" val="299762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302C96-7617-4DFE-86F6-68F85DE0FC8C}" type="datetimeFigureOut">
              <a:rPr lang="en-US" smtClean="0"/>
              <a:t>7/3/2017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7580A5-211C-41A3-A4B2-FD7F6543C0D9}" type="slidenum">
              <a:rPr lang="en-US" smtClean="0"/>
              <a:t>‹#›</a:t>
            </a:fld>
            <a:endParaRPr lang="en-US"/>
          </a:p>
        </p:txBody>
      </p:sp>
    </p:spTree>
    <p:extLst>
      <p:ext uri="{BB962C8B-B14F-4D97-AF65-F5344CB8AC3E}">
        <p14:creationId xmlns:p14="http://schemas.microsoft.com/office/powerpoint/2010/main" val="765161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302C96-7617-4DFE-86F6-68F85DE0FC8C}" type="datetimeFigureOut">
              <a:rPr lang="en-US" smtClean="0"/>
              <a:t>7/3/2017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7580A5-211C-41A3-A4B2-FD7F6543C0D9}" type="slidenum">
              <a:rPr lang="en-US" smtClean="0"/>
              <a:t>‹#›</a:t>
            </a:fld>
            <a:endParaRPr lang="en-US"/>
          </a:p>
        </p:txBody>
      </p:sp>
    </p:spTree>
    <p:extLst>
      <p:ext uri="{BB962C8B-B14F-4D97-AF65-F5344CB8AC3E}">
        <p14:creationId xmlns:p14="http://schemas.microsoft.com/office/powerpoint/2010/main" val="332513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302C96-7617-4DFE-86F6-68F85DE0FC8C}" type="datetimeFigureOut">
              <a:rPr lang="en-US" smtClean="0"/>
              <a:t>7/3/2017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7580A5-211C-41A3-A4B2-FD7F6543C0D9}" type="slidenum">
              <a:rPr lang="en-US" smtClean="0"/>
              <a:t>‹#›</a:t>
            </a:fld>
            <a:endParaRPr lang="en-US"/>
          </a:p>
        </p:txBody>
      </p:sp>
    </p:spTree>
    <p:extLst>
      <p:ext uri="{BB962C8B-B14F-4D97-AF65-F5344CB8AC3E}">
        <p14:creationId xmlns:p14="http://schemas.microsoft.com/office/powerpoint/2010/main" val="905077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302C96-7617-4DFE-86F6-68F85DE0FC8C}" type="datetimeFigureOut">
              <a:rPr lang="en-US" smtClean="0"/>
              <a:t>7/3/2017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7580A5-211C-41A3-A4B2-FD7F6543C0D9}" type="slidenum">
              <a:rPr lang="en-US" smtClean="0"/>
              <a:t>‹#›</a:t>
            </a:fld>
            <a:endParaRPr lang="en-US"/>
          </a:p>
        </p:txBody>
      </p:sp>
    </p:spTree>
    <p:extLst>
      <p:ext uri="{BB962C8B-B14F-4D97-AF65-F5344CB8AC3E}">
        <p14:creationId xmlns:p14="http://schemas.microsoft.com/office/powerpoint/2010/main" val="1973933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302C96-7617-4DFE-86F6-68F85DE0FC8C}" type="datetimeFigureOut">
              <a:rPr lang="en-US" smtClean="0"/>
              <a:t>7/3/2017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7580A5-211C-41A3-A4B2-FD7F6543C0D9}" type="slidenum">
              <a:rPr lang="en-US" smtClean="0"/>
              <a:t>‹#›</a:t>
            </a:fld>
            <a:endParaRPr lang="en-US"/>
          </a:p>
        </p:txBody>
      </p:sp>
    </p:spTree>
    <p:extLst>
      <p:ext uri="{BB962C8B-B14F-4D97-AF65-F5344CB8AC3E}">
        <p14:creationId xmlns:p14="http://schemas.microsoft.com/office/powerpoint/2010/main" val="3447925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302C96-7617-4DFE-86F6-68F85DE0FC8C}" type="datetimeFigureOut">
              <a:rPr lang="en-US" smtClean="0"/>
              <a:t>7/3/2017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7580A5-211C-41A3-A4B2-FD7F6543C0D9}" type="slidenum">
              <a:rPr lang="en-US" smtClean="0"/>
              <a:t>‹#›</a:t>
            </a:fld>
            <a:endParaRPr lang="en-US"/>
          </a:p>
        </p:txBody>
      </p:sp>
    </p:spTree>
    <p:extLst>
      <p:ext uri="{BB962C8B-B14F-4D97-AF65-F5344CB8AC3E}">
        <p14:creationId xmlns:p14="http://schemas.microsoft.com/office/powerpoint/2010/main" val="917588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302C96-7617-4DFE-86F6-68F85DE0FC8C}" type="datetimeFigureOut">
              <a:rPr lang="en-US" smtClean="0"/>
              <a:t>7/3/2017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7580A5-211C-41A3-A4B2-FD7F6543C0D9}" type="slidenum">
              <a:rPr lang="en-US" smtClean="0"/>
              <a:t>‹#›</a:t>
            </a:fld>
            <a:endParaRPr lang="en-US"/>
          </a:p>
        </p:txBody>
      </p:sp>
    </p:spTree>
    <p:extLst>
      <p:ext uri="{BB962C8B-B14F-4D97-AF65-F5344CB8AC3E}">
        <p14:creationId xmlns:p14="http://schemas.microsoft.com/office/powerpoint/2010/main" val="2091896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302C96-7617-4DFE-86F6-68F85DE0FC8C}" type="datetimeFigureOut">
              <a:rPr lang="en-US" smtClean="0"/>
              <a:t>7/3/2017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7580A5-211C-41A3-A4B2-FD7F6543C0D9}" type="slidenum">
              <a:rPr lang="en-US" smtClean="0"/>
              <a:t>‹#›</a:t>
            </a:fld>
            <a:endParaRPr lang="en-US"/>
          </a:p>
        </p:txBody>
      </p:sp>
    </p:spTree>
    <p:extLst>
      <p:ext uri="{BB962C8B-B14F-4D97-AF65-F5344CB8AC3E}">
        <p14:creationId xmlns:p14="http://schemas.microsoft.com/office/powerpoint/2010/main" val="2606802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302C96-7617-4DFE-86F6-68F85DE0FC8C}" type="datetimeFigureOut">
              <a:rPr lang="en-US" smtClean="0"/>
              <a:t>7/3/2017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7580A5-211C-41A3-A4B2-FD7F6543C0D9}" type="slidenum">
              <a:rPr lang="en-US" smtClean="0"/>
              <a:t>‹#›</a:t>
            </a:fld>
            <a:endParaRPr lang="en-US"/>
          </a:p>
        </p:txBody>
      </p:sp>
    </p:spTree>
    <p:extLst>
      <p:ext uri="{BB962C8B-B14F-4D97-AF65-F5344CB8AC3E}">
        <p14:creationId xmlns:p14="http://schemas.microsoft.com/office/powerpoint/2010/main" val="543922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302C96-7617-4DFE-86F6-68F85DE0FC8C}" type="datetimeFigureOut">
              <a:rPr lang="en-US" smtClean="0"/>
              <a:t>7/3/2017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580A5-211C-41A3-A4B2-FD7F6543C0D9}" type="slidenum">
              <a:rPr lang="en-US" smtClean="0"/>
              <a:t>‹#›</a:t>
            </a:fld>
            <a:endParaRPr lang="en-US"/>
          </a:p>
        </p:txBody>
      </p:sp>
    </p:spTree>
    <p:extLst>
      <p:ext uri="{BB962C8B-B14F-4D97-AF65-F5344CB8AC3E}">
        <p14:creationId xmlns:p14="http://schemas.microsoft.com/office/powerpoint/2010/main" val="2821955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4" name="TextBox 3"/>
          <p:cNvSpPr txBox="1"/>
          <p:nvPr/>
        </p:nvSpPr>
        <p:spPr>
          <a:xfrm>
            <a:off x="381000" y="3582650"/>
            <a:ext cx="7411278" cy="1446550"/>
          </a:xfrm>
          <a:prstGeom prst="rect">
            <a:avLst/>
          </a:prstGeom>
          <a:noFill/>
        </p:spPr>
        <p:txBody>
          <a:bodyPr wrap="square" rtlCol="0">
            <a:spAutoFit/>
          </a:bodyPr>
          <a:lstStyle/>
          <a:p>
            <a:r>
              <a:rPr lang="en-US" sz="4400" dirty="0" smtClean="0">
                <a:solidFill>
                  <a:schemeClr val="bg1"/>
                </a:solidFill>
                <a:latin typeface="Gotham Book"/>
                <a:cs typeface="Arial" panose="020B0604020202020204" pitchFamily="34" charset="0"/>
              </a:rPr>
              <a:t>Meal Support Training</a:t>
            </a:r>
          </a:p>
          <a:p>
            <a:r>
              <a:rPr lang="en-US" sz="4400" dirty="0" smtClean="0">
                <a:solidFill>
                  <a:schemeClr val="bg1"/>
                </a:solidFill>
                <a:latin typeface="Gotham Book"/>
                <a:cs typeface="Arial" panose="020B0604020202020204" pitchFamily="34" charset="0"/>
              </a:rPr>
              <a:t>for Caregivers</a:t>
            </a:r>
            <a:endParaRPr lang="en-US" sz="4400" dirty="0">
              <a:solidFill>
                <a:schemeClr val="bg1"/>
              </a:solidFill>
              <a:latin typeface="Gotham Book"/>
              <a:cs typeface="Arial" panose="020B0604020202020204" pitchFamily="34" charset="0"/>
            </a:endParaRPr>
          </a:p>
        </p:txBody>
      </p:sp>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6" name="TextBox 5"/>
          <p:cNvSpPr txBox="1"/>
          <p:nvPr/>
        </p:nvSpPr>
        <p:spPr>
          <a:xfrm>
            <a:off x="436712" y="5181600"/>
            <a:ext cx="8326288" cy="954107"/>
          </a:xfrm>
          <a:prstGeom prst="rect">
            <a:avLst/>
          </a:prstGeom>
          <a:noFill/>
        </p:spPr>
        <p:txBody>
          <a:bodyPr wrap="square" rtlCol="0">
            <a:spAutoFit/>
          </a:bodyPr>
          <a:lstStyle/>
          <a:p>
            <a:r>
              <a:rPr lang="en-NZ" sz="1400" dirty="0" smtClean="0">
                <a:solidFill>
                  <a:srgbClr val="0085A2"/>
                </a:solidFill>
              </a:rPr>
              <a:t>CONTRIBUTORS:   </a:t>
            </a:r>
            <a:r>
              <a:rPr lang="en-NZ" sz="1400" dirty="0" smtClean="0"/>
              <a:t>Kashika Arora, BA, PMHS II, SCH, Cynthia </a:t>
            </a:r>
            <a:r>
              <a:rPr lang="en-NZ" sz="1400" dirty="0"/>
              <a:t>Flynn, PhD, Clinical Psychologist, </a:t>
            </a:r>
            <a:r>
              <a:rPr lang="en-NZ" sz="1400" dirty="0" smtClean="0"/>
              <a:t>SCH/UW, </a:t>
            </a:r>
            <a:r>
              <a:rPr lang="en-NZ" sz="1400" dirty="0"/>
              <a:t>Lisa Holman, MS, RD, CD, Clinical Dietitian, SCH, Laura Hooper, MS, RD, CD, Clinical Dietitian, SCH, Angela </a:t>
            </a:r>
            <a:r>
              <a:rPr lang="en-NZ" sz="1400"/>
              <a:t>Werfelmann </a:t>
            </a:r>
            <a:r>
              <a:rPr lang="en-NZ" sz="1400" smtClean="0"/>
              <a:t>Wood</a:t>
            </a:r>
            <a:r>
              <a:rPr lang="en-NZ" sz="1400" dirty="0"/>
              <a:t>, MPS LMHC, ATR, SCH, Bertrand </a:t>
            </a:r>
            <a:r>
              <a:rPr lang="en-NZ" sz="1400" dirty="0" err="1"/>
              <a:t>Wicholas</a:t>
            </a:r>
            <a:r>
              <a:rPr lang="en-NZ" sz="1400" dirty="0"/>
              <a:t>, MD, Psychiatrist, Private </a:t>
            </a:r>
            <a:r>
              <a:rPr lang="en-NZ" sz="1400" dirty="0" smtClean="0"/>
              <a:t>Practice/UW.</a:t>
            </a:r>
            <a:endParaRPr lang="en-US" sz="1400" dirty="0">
              <a:solidFill>
                <a:srgbClr val="0085A2"/>
              </a:solidFill>
              <a:latin typeface="Gotham Book" pitchFamily="2" charset="0"/>
              <a:cs typeface="Arial" panose="020B0604020202020204" pitchFamily="34" charset="0"/>
            </a:endParaRPr>
          </a:p>
        </p:txBody>
      </p:sp>
    </p:spTree>
    <p:extLst>
      <p:ext uri="{BB962C8B-B14F-4D97-AF65-F5344CB8AC3E}">
        <p14:creationId xmlns:p14="http://schemas.microsoft.com/office/powerpoint/2010/main" val="2575487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5" name="Rectangle 4"/>
          <p:cNvSpPr/>
          <p:nvPr/>
        </p:nvSpPr>
        <p:spPr>
          <a:xfrm>
            <a:off x="432148" y="3506450"/>
            <a:ext cx="6829712" cy="1446550"/>
          </a:xfrm>
          <a:prstGeom prst="rect">
            <a:avLst/>
          </a:prstGeom>
        </p:spPr>
        <p:txBody>
          <a:bodyPr wrap="square">
            <a:spAutoFit/>
          </a:bodyPr>
          <a:lstStyle/>
          <a:p>
            <a:r>
              <a:rPr lang="en-US" sz="4400" dirty="0" smtClean="0">
                <a:solidFill>
                  <a:schemeClr val="bg1"/>
                </a:solidFill>
                <a:latin typeface="Gotham Book"/>
                <a:cs typeface="Arial" panose="020B0604020202020204" pitchFamily="34" charset="0"/>
              </a:rPr>
              <a:t>Preparing for the</a:t>
            </a:r>
          </a:p>
          <a:p>
            <a:r>
              <a:rPr lang="en-US" sz="4400" dirty="0" smtClean="0">
                <a:solidFill>
                  <a:schemeClr val="bg1"/>
                </a:solidFill>
                <a:latin typeface="Gotham Book"/>
                <a:cs typeface="Arial" panose="020B0604020202020204" pitchFamily="34" charset="0"/>
              </a:rPr>
              <a:t>Meal Time</a:t>
            </a:r>
            <a:endParaRPr lang="en-US" sz="4400" dirty="0">
              <a:solidFill>
                <a:schemeClr val="bg1"/>
              </a:solidFill>
              <a:latin typeface="Gotham Book"/>
              <a:cs typeface="Arial" panose="020B0604020202020204" pitchFamily="34" charset="0"/>
            </a:endParaRP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Tree>
    <p:extLst>
      <p:ext uri="{BB962C8B-B14F-4D97-AF65-F5344CB8AC3E}">
        <p14:creationId xmlns:p14="http://schemas.microsoft.com/office/powerpoint/2010/main" val="565437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spcBef>
                <a:spcPts val="0"/>
              </a:spcBef>
            </a:pPr>
            <a:r>
              <a:rPr lang="en-US" sz="2800" dirty="0"/>
              <a:t>Remember, at this stage in recovery, food is your child’s medicine</a:t>
            </a:r>
            <a:r>
              <a:rPr lang="en-US" sz="2800" dirty="0" smtClean="0"/>
              <a:t>.</a:t>
            </a:r>
          </a:p>
          <a:p>
            <a:pPr marL="0" indent="0">
              <a:spcBef>
                <a:spcPts val="0"/>
              </a:spcBef>
              <a:buNone/>
            </a:pPr>
            <a:endParaRPr lang="en-US" sz="2800" dirty="0"/>
          </a:p>
          <a:p>
            <a:pPr marL="457200" indent="-457200">
              <a:spcBef>
                <a:spcPts val="0"/>
              </a:spcBef>
            </a:pPr>
            <a:r>
              <a:rPr lang="en-US" sz="2800" dirty="0"/>
              <a:t>Expect challenges; you can’t </a:t>
            </a:r>
            <a:r>
              <a:rPr lang="en-US" sz="2800" dirty="0" smtClean="0"/>
              <a:t>get rid of all problems </a:t>
            </a:r>
            <a:r>
              <a:rPr lang="en-US" sz="2800" dirty="0"/>
              <a:t>but being proactive and prepared can help to reduce them. </a:t>
            </a:r>
            <a:endParaRPr lang="en-US" sz="2800" dirty="0" smtClean="0"/>
          </a:p>
          <a:p>
            <a:pPr marL="0" indent="0">
              <a:spcBef>
                <a:spcPts val="0"/>
              </a:spcBef>
              <a:buNone/>
            </a:pPr>
            <a:endParaRPr lang="en-US" sz="2800" dirty="0"/>
          </a:p>
          <a:p>
            <a:pPr marL="457200" indent="-457200"/>
            <a:r>
              <a:rPr lang="en-US" sz="2800" dirty="0"/>
              <a:t>Planning meals several days in advance can be </a:t>
            </a:r>
            <a:r>
              <a:rPr lang="en-US" sz="2800" dirty="0" smtClean="0"/>
              <a:t>helpful. </a:t>
            </a:r>
            <a:endParaRPr lang="en-US" sz="2800" dirty="0"/>
          </a:p>
        </p:txBody>
      </p:sp>
      <p:sp>
        <p:nvSpPr>
          <p:cNvPr id="4" name="Rounded Rectangle 3"/>
          <p:cNvSpPr/>
          <p:nvPr/>
        </p:nvSpPr>
        <p:spPr>
          <a:xfrm>
            <a:off x="381000" y="381000"/>
            <a:ext cx="83820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533400" y="457200"/>
            <a:ext cx="8077200" cy="553998"/>
          </a:xfrm>
          <a:prstGeom prst="rect">
            <a:avLst/>
          </a:prstGeom>
          <a:noFill/>
          <a:ln>
            <a:noFill/>
          </a:ln>
        </p:spPr>
        <p:txBody>
          <a:bodyPr wrap="square" rtlCol="0">
            <a:spAutoFit/>
          </a:bodyPr>
          <a:lstStyle/>
          <a:p>
            <a:r>
              <a:rPr lang="en-US" sz="3000" dirty="0" smtClean="0">
                <a:solidFill>
                  <a:schemeClr val="bg1"/>
                </a:solidFill>
                <a:latin typeface="Gotham Book" pitchFamily="2" charset="0"/>
              </a:rPr>
              <a:t>Being Proactive and Setting Expectations</a:t>
            </a:r>
            <a:endParaRPr lang="en-US" sz="3000" dirty="0">
              <a:solidFill>
                <a:schemeClr val="bg1"/>
              </a:solidFill>
              <a:latin typeface="Gotham Book" pitchFamily="2" charset="0"/>
            </a:endParaRPr>
          </a:p>
        </p:txBody>
      </p:sp>
    </p:spTree>
    <p:extLst>
      <p:ext uri="{BB962C8B-B14F-4D97-AF65-F5344CB8AC3E}">
        <p14:creationId xmlns:p14="http://schemas.microsoft.com/office/powerpoint/2010/main" val="337845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nSpc>
                <a:spcPct val="120000"/>
              </a:lnSpc>
              <a:spcBef>
                <a:spcPts val="0"/>
              </a:spcBef>
              <a:spcAft>
                <a:spcPts val="1000"/>
              </a:spcAft>
            </a:pPr>
            <a:r>
              <a:rPr lang="en-US" dirty="0"/>
              <a:t>Parents should be in charge of all aspects of meal </a:t>
            </a:r>
            <a:r>
              <a:rPr lang="en-US" dirty="0" smtClean="0"/>
              <a:t>preparation, including:</a:t>
            </a:r>
            <a:endParaRPr lang="en-US" dirty="0"/>
          </a:p>
          <a:p>
            <a:pPr lvl="1">
              <a:lnSpc>
                <a:spcPct val="120000"/>
              </a:lnSpc>
              <a:spcBef>
                <a:spcPts val="0"/>
              </a:spcBef>
              <a:spcAft>
                <a:spcPts val="1000"/>
              </a:spcAft>
            </a:pPr>
            <a:r>
              <a:rPr lang="en-NZ" dirty="0"/>
              <a:t>Grocery shopping</a:t>
            </a:r>
          </a:p>
          <a:p>
            <a:pPr lvl="1">
              <a:lnSpc>
                <a:spcPct val="120000"/>
              </a:lnSpc>
              <a:spcBef>
                <a:spcPts val="0"/>
              </a:spcBef>
              <a:spcAft>
                <a:spcPts val="1000"/>
              </a:spcAft>
            </a:pPr>
            <a:r>
              <a:rPr lang="en-US" dirty="0"/>
              <a:t>Cooking and preparing the meal</a:t>
            </a:r>
          </a:p>
          <a:p>
            <a:pPr lvl="1">
              <a:lnSpc>
                <a:spcPct val="120000"/>
              </a:lnSpc>
              <a:spcBef>
                <a:spcPts val="0"/>
              </a:spcBef>
              <a:spcAft>
                <a:spcPts val="1000"/>
              </a:spcAft>
            </a:pPr>
            <a:r>
              <a:rPr lang="en-US" dirty="0" smtClean="0"/>
              <a:t>Serving </a:t>
            </a:r>
            <a:r>
              <a:rPr lang="en-US" dirty="0"/>
              <a:t>the meal to </a:t>
            </a:r>
            <a:r>
              <a:rPr lang="en-US" dirty="0" smtClean="0"/>
              <a:t>ensure accurate </a:t>
            </a:r>
            <a:r>
              <a:rPr lang="en-US" dirty="0"/>
              <a:t>portions are </a:t>
            </a:r>
            <a:r>
              <a:rPr lang="en-US" dirty="0" smtClean="0"/>
              <a:t>served </a:t>
            </a:r>
            <a:endParaRPr lang="en-US" dirty="0"/>
          </a:p>
          <a:p>
            <a:pPr>
              <a:lnSpc>
                <a:spcPct val="120000"/>
              </a:lnSpc>
              <a:spcBef>
                <a:spcPts val="0"/>
              </a:spcBef>
              <a:spcAft>
                <a:spcPts val="1000"/>
              </a:spcAft>
            </a:pPr>
            <a:r>
              <a:rPr lang="en-US" dirty="0"/>
              <a:t>A parent should be present at </a:t>
            </a:r>
            <a:r>
              <a:rPr lang="en-US" b="1" dirty="0"/>
              <a:t>all</a:t>
            </a:r>
            <a:r>
              <a:rPr lang="en-US" dirty="0"/>
              <a:t> </a:t>
            </a:r>
            <a:r>
              <a:rPr lang="en-US" dirty="0" smtClean="0"/>
              <a:t>meals and snacks </a:t>
            </a:r>
            <a:r>
              <a:rPr lang="en-US" dirty="0"/>
              <a:t>to supervise and support their child. </a:t>
            </a:r>
          </a:p>
          <a:p>
            <a:pPr>
              <a:lnSpc>
                <a:spcPct val="120000"/>
              </a:lnSpc>
              <a:spcBef>
                <a:spcPts val="0"/>
              </a:spcBef>
              <a:spcAft>
                <a:spcPts val="1000"/>
              </a:spcAft>
            </a:pPr>
            <a:r>
              <a:rPr lang="en-US" dirty="0" smtClean="0"/>
              <a:t>At first, </a:t>
            </a:r>
            <a:r>
              <a:rPr lang="en-US" dirty="0"/>
              <a:t>your child’s only job is to show up at the table and eat the meal that has already been prepared, portioned, and served by </a:t>
            </a:r>
            <a:r>
              <a:rPr lang="en-US" dirty="0" smtClean="0"/>
              <a:t>parents.</a:t>
            </a:r>
            <a:endParaRPr lang="en-US"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500743" y="457200"/>
            <a:ext cx="8077200" cy="584775"/>
          </a:xfrm>
          <a:prstGeom prst="rect">
            <a:avLst/>
          </a:prstGeom>
          <a:noFill/>
          <a:ln>
            <a:noFill/>
          </a:ln>
        </p:spPr>
        <p:txBody>
          <a:bodyPr wrap="square" rtlCol="0">
            <a:spAutoFit/>
          </a:bodyPr>
          <a:lstStyle/>
          <a:p>
            <a:r>
              <a:rPr lang="en-US" sz="3200" dirty="0" smtClean="0">
                <a:solidFill>
                  <a:schemeClr val="bg1"/>
                </a:solidFill>
                <a:latin typeface="Gotham Book" pitchFamily="2" charset="0"/>
              </a:rPr>
              <a:t>Meal Time Preparation and Supervision</a:t>
            </a:r>
            <a:endParaRPr lang="en-US" sz="3200" dirty="0">
              <a:solidFill>
                <a:schemeClr val="bg1"/>
              </a:solidFill>
              <a:latin typeface="Gotham Book" pitchFamily="2" charset="0"/>
            </a:endParaRPr>
          </a:p>
        </p:txBody>
      </p:sp>
    </p:spTree>
    <p:extLst>
      <p:ext uri="{BB962C8B-B14F-4D97-AF65-F5344CB8AC3E}">
        <p14:creationId xmlns:p14="http://schemas.microsoft.com/office/powerpoint/2010/main" val="515786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3" name="Content Placeholder 2"/>
          <p:cNvSpPr>
            <a:spLocks noGrp="1"/>
          </p:cNvSpPr>
          <p:nvPr>
            <p:ph idx="1"/>
          </p:nvPr>
        </p:nvSpPr>
        <p:spPr>
          <a:xfrm>
            <a:off x="457200" y="1447800"/>
            <a:ext cx="8229600" cy="4525963"/>
          </a:xfrm>
        </p:spPr>
        <p:txBody>
          <a:bodyPr>
            <a:noAutofit/>
          </a:bodyPr>
          <a:lstStyle/>
          <a:p>
            <a:pPr>
              <a:lnSpc>
                <a:spcPct val="120000"/>
              </a:lnSpc>
              <a:spcBef>
                <a:spcPts val="0"/>
              </a:spcBef>
              <a:spcAft>
                <a:spcPts val="1000"/>
              </a:spcAft>
            </a:pPr>
            <a:r>
              <a:rPr lang="en-US" sz="2200" dirty="0"/>
              <a:t>Set clear expectations:</a:t>
            </a:r>
          </a:p>
          <a:p>
            <a:pPr lvl="1">
              <a:lnSpc>
                <a:spcPct val="120000"/>
              </a:lnSpc>
              <a:spcBef>
                <a:spcPts val="0"/>
              </a:spcBef>
              <a:spcAft>
                <a:spcPts val="800"/>
              </a:spcAft>
            </a:pPr>
            <a:r>
              <a:rPr lang="en-US" sz="2000" dirty="0"/>
              <a:t>Child in recovery should complete 100% of their meal</a:t>
            </a:r>
          </a:p>
          <a:p>
            <a:pPr lvl="1">
              <a:lnSpc>
                <a:spcPct val="120000"/>
              </a:lnSpc>
              <a:spcBef>
                <a:spcPts val="0"/>
              </a:spcBef>
              <a:spcAft>
                <a:spcPts val="800"/>
              </a:spcAft>
            </a:pPr>
            <a:r>
              <a:rPr lang="en-US" sz="2000" dirty="0"/>
              <a:t>3 meals and 3 snacks per day</a:t>
            </a:r>
          </a:p>
          <a:p>
            <a:pPr lvl="1">
              <a:lnSpc>
                <a:spcPct val="120000"/>
              </a:lnSpc>
              <a:spcBef>
                <a:spcPts val="0"/>
              </a:spcBef>
              <a:spcAft>
                <a:spcPts val="800"/>
              </a:spcAft>
            </a:pPr>
            <a:r>
              <a:rPr lang="en-US" sz="2000" dirty="0"/>
              <a:t>Meals and snacks are at a set time every day</a:t>
            </a:r>
          </a:p>
          <a:p>
            <a:pPr lvl="1">
              <a:lnSpc>
                <a:spcPct val="120000"/>
              </a:lnSpc>
              <a:spcBef>
                <a:spcPts val="0"/>
              </a:spcBef>
              <a:spcAft>
                <a:spcPts val="800"/>
              </a:spcAft>
            </a:pPr>
            <a:r>
              <a:rPr lang="en-US" sz="2000" dirty="0"/>
              <a:t>Meals and snacks have time limits:</a:t>
            </a:r>
          </a:p>
          <a:p>
            <a:pPr lvl="2">
              <a:lnSpc>
                <a:spcPct val="110000"/>
              </a:lnSpc>
              <a:spcBef>
                <a:spcPts val="0"/>
              </a:spcBef>
              <a:spcAft>
                <a:spcPts val="800"/>
              </a:spcAft>
            </a:pPr>
            <a:r>
              <a:rPr lang="en-US" sz="1600" dirty="0"/>
              <a:t>15 minutes for snacks (may range from 15-20 minutes at home)</a:t>
            </a:r>
          </a:p>
          <a:p>
            <a:pPr lvl="2">
              <a:lnSpc>
                <a:spcPct val="110000"/>
              </a:lnSpc>
              <a:spcBef>
                <a:spcPts val="0"/>
              </a:spcBef>
              <a:spcAft>
                <a:spcPts val="800"/>
              </a:spcAft>
            </a:pPr>
            <a:r>
              <a:rPr lang="en-US" sz="1600" dirty="0"/>
              <a:t>30 minutes for meals (may range from 30-45 minutes at home)</a:t>
            </a:r>
          </a:p>
          <a:p>
            <a:pPr>
              <a:lnSpc>
                <a:spcPct val="120000"/>
              </a:lnSpc>
              <a:spcBef>
                <a:spcPts val="0"/>
              </a:spcBef>
              <a:spcAft>
                <a:spcPts val="1000"/>
              </a:spcAft>
            </a:pPr>
            <a:r>
              <a:rPr lang="en-US" sz="2200" dirty="0"/>
              <a:t>Parents and siblings should eat what </a:t>
            </a:r>
            <a:r>
              <a:rPr lang="en-US" sz="2200" dirty="0" smtClean="0"/>
              <a:t>is</a:t>
            </a:r>
            <a:r>
              <a:rPr lang="en-US" sz="2200" dirty="0" smtClean="0">
                <a:solidFill>
                  <a:srgbClr val="FF0000"/>
                </a:solidFill>
              </a:rPr>
              <a:t> </a:t>
            </a:r>
            <a:r>
              <a:rPr lang="en-US" sz="2200" dirty="0" smtClean="0"/>
              <a:t>needed for </a:t>
            </a:r>
            <a:r>
              <a:rPr lang="en-US" sz="2200" dirty="0"/>
              <a:t>their body’s health</a:t>
            </a:r>
          </a:p>
          <a:p>
            <a:pPr lvl="1">
              <a:lnSpc>
                <a:spcPct val="120000"/>
              </a:lnSpc>
              <a:spcBef>
                <a:spcPts val="0"/>
              </a:spcBef>
              <a:spcAft>
                <a:spcPts val="1000"/>
              </a:spcAft>
            </a:pPr>
            <a:r>
              <a:rPr lang="en-US" sz="2000" dirty="0"/>
              <a:t>This may be different from a child who is </a:t>
            </a:r>
            <a:r>
              <a:rPr lang="en-US" sz="2000" dirty="0" smtClean="0"/>
              <a:t>refeeding</a:t>
            </a:r>
            <a:endParaRPr lang="en-NZ" sz="20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Meal Completion Expectations</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1308626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3" name="Content Placeholder 2"/>
          <p:cNvSpPr>
            <a:spLocks noGrp="1"/>
          </p:cNvSpPr>
          <p:nvPr>
            <p:ph idx="1"/>
          </p:nvPr>
        </p:nvSpPr>
        <p:spPr>
          <a:xfrm>
            <a:off x="457200" y="1752600"/>
            <a:ext cx="8427720" cy="4373563"/>
          </a:xfrm>
        </p:spPr>
        <p:txBody>
          <a:bodyPr>
            <a:normAutofit fontScale="92500" lnSpcReduction="10000"/>
          </a:bodyPr>
          <a:lstStyle/>
          <a:p>
            <a:pPr>
              <a:lnSpc>
                <a:spcPct val="110000"/>
              </a:lnSpc>
              <a:spcBef>
                <a:spcPts val="0"/>
              </a:spcBef>
              <a:spcAft>
                <a:spcPts val="1000"/>
              </a:spcAft>
            </a:pPr>
            <a:r>
              <a:rPr lang="en-US" sz="2200" dirty="0"/>
              <a:t>It is important to </a:t>
            </a:r>
            <a:r>
              <a:rPr lang="en-US" sz="2200" dirty="0" smtClean="0"/>
              <a:t>discuss </a:t>
            </a:r>
            <a:r>
              <a:rPr lang="en-US" sz="2200" dirty="0"/>
              <a:t>meal support rules and expectations </a:t>
            </a:r>
            <a:r>
              <a:rPr lang="en-US" sz="2200" dirty="0" smtClean="0"/>
              <a:t>before starting meal </a:t>
            </a:r>
            <a:r>
              <a:rPr lang="en-US" sz="2200" dirty="0"/>
              <a:t>support. </a:t>
            </a:r>
          </a:p>
          <a:p>
            <a:pPr>
              <a:lnSpc>
                <a:spcPct val="110000"/>
              </a:lnSpc>
              <a:spcBef>
                <a:spcPts val="0"/>
              </a:spcBef>
              <a:spcAft>
                <a:spcPts val="1000"/>
              </a:spcAft>
            </a:pPr>
            <a:r>
              <a:rPr lang="en-US" sz="2200" dirty="0"/>
              <a:t>Be sure to include these expectations in your discussion:</a:t>
            </a:r>
          </a:p>
          <a:p>
            <a:pPr lvl="1">
              <a:lnSpc>
                <a:spcPct val="110000"/>
              </a:lnSpc>
              <a:spcBef>
                <a:spcPts val="0"/>
              </a:spcBef>
              <a:spcAft>
                <a:spcPts val="1000"/>
              </a:spcAft>
            </a:pPr>
            <a:r>
              <a:rPr lang="en-US" sz="1800" dirty="0"/>
              <a:t>Start </a:t>
            </a:r>
            <a:r>
              <a:rPr lang="en-US" sz="1800" dirty="0" smtClean="0"/>
              <a:t>by</a:t>
            </a:r>
            <a:r>
              <a:rPr lang="en-US" sz="1800" dirty="0" smtClean="0">
                <a:solidFill>
                  <a:srgbClr val="FF0000"/>
                </a:solidFill>
              </a:rPr>
              <a:t> </a:t>
            </a:r>
            <a:r>
              <a:rPr lang="en-US" sz="1800" dirty="0" smtClean="0"/>
              <a:t>reminding your child </a:t>
            </a:r>
            <a:r>
              <a:rPr lang="en-US" sz="1800" dirty="0"/>
              <a:t>that </a:t>
            </a:r>
            <a:r>
              <a:rPr lang="en-US" sz="1800" dirty="0" smtClean="0"/>
              <a:t>their priority </a:t>
            </a:r>
            <a:r>
              <a:rPr lang="en-US" sz="1800" dirty="0"/>
              <a:t>should be </a:t>
            </a:r>
            <a:r>
              <a:rPr lang="en-US" sz="1800" dirty="0" smtClean="0"/>
              <a:t>recovery </a:t>
            </a:r>
            <a:r>
              <a:rPr lang="en-US" sz="1800" dirty="0"/>
              <a:t>and re-nourishing their body </a:t>
            </a:r>
          </a:p>
          <a:p>
            <a:pPr lvl="1">
              <a:lnSpc>
                <a:spcPct val="110000"/>
              </a:lnSpc>
              <a:spcBef>
                <a:spcPts val="0"/>
              </a:spcBef>
              <a:spcAft>
                <a:spcPts val="1000"/>
              </a:spcAft>
            </a:pPr>
            <a:r>
              <a:rPr lang="en-US" sz="1800" dirty="0"/>
              <a:t>Parents will </a:t>
            </a:r>
            <a:r>
              <a:rPr lang="en-US" sz="1800" dirty="0" smtClean="0"/>
              <a:t>prepare, portion, </a:t>
            </a:r>
            <a:r>
              <a:rPr lang="en-US" sz="1800" dirty="0"/>
              <a:t>and </a:t>
            </a:r>
            <a:r>
              <a:rPr lang="en-US" sz="1800" dirty="0" smtClean="0"/>
              <a:t>serve </a:t>
            </a:r>
            <a:r>
              <a:rPr lang="en-US" sz="1800" dirty="0"/>
              <a:t>meals and snacks</a:t>
            </a:r>
          </a:p>
          <a:p>
            <a:pPr lvl="1">
              <a:lnSpc>
                <a:spcPct val="110000"/>
              </a:lnSpc>
              <a:spcBef>
                <a:spcPts val="0"/>
              </a:spcBef>
              <a:spcAft>
                <a:spcPts val="1000"/>
              </a:spcAft>
            </a:pPr>
            <a:r>
              <a:rPr lang="en-US" sz="1800" dirty="0" smtClean="0"/>
              <a:t>Your child is expected to complete 100</a:t>
            </a:r>
            <a:r>
              <a:rPr lang="en-US" sz="1800" dirty="0"/>
              <a:t>% </a:t>
            </a:r>
            <a:r>
              <a:rPr lang="en-US" sz="1800" dirty="0" smtClean="0"/>
              <a:t>of their meals</a:t>
            </a:r>
            <a:endParaRPr lang="en-US" sz="1800" strike="sngStrike" dirty="0"/>
          </a:p>
          <a:p>
            <a:pPr lvl="1">
              <a:lnSpc>
                <a:spcPct val="110000"/>
              </a:lnSpc>
              <a:spcBef>
                <a:spcPts val="0"/>
              </a:spcBef>
              <a:spcAft>
                <a:spcPts val="1000"/>
              </a:spcAft>
            </a:pPr>
            <a:r>
              <a:rPr lang="en-US" sz="1800" dirty="0" smtClean="0"/>
              <a:t>Reiterate the time </a:t>
            </a:r>
            <a:r>
              <a:rPr lang="en-US" sz="1800" dirty="0"/>
              <a:t>limits for meals</a:t>
            </a:r>
          </a:p>
          <a:p>
            <a:pPr lvl="1">
              <a:lnSpc>
                <a:spcPct val="110000"/>
              </a:lnSpc>
              <a:spcBef>
                <a:spcPts val="0"/>
              </a:spcBef>
              <a:spcAft>
                <a:spcPts val="1000"/>
              </a:spcAft>
            </a:pPr>
            <a:r>
              <a:rPr lang="en-US" sz="1800" dirty="0" smtClean="0"/>
              <a:t>Review the </a:t>
            </a:r>
            <a:r>
              <a:rPr lang="en-US" sz="1800" dirty="0"/>
              <a:t>plan for addressing dysfunctional eating behaviors at the table</a:t>
            </a:r>
          </a:p>
          <a:p>
            <a:pPr lvl="1">
              <a:lnSpc>
                <a:spcPct val="110000"/>
              </a:lnSpc>
              <a:spcBef>
                <a:spcPts val="0"/>
              </a:spcBef>
              <a:spcAft>
                <a:spcPts val="1000"/>
              </a:spcAft>
            </a:pPr>
            <a:r>
              <a:rPr lang="en-US" sz="1800" dirty="0"/>
              <a:t>Discuss and </a:t>
            </a:r>
            <a:r>
              <a:rPr lang="en-US" sz="1800" dirty="0" smtClean="0"/>
              <a:t>decide on the distraction techniques your child can use during meal times: </a:t>
            </a:r>
            <a:r>
              <a:rPr lang="en-US" sz="1800" dirty="0"/>
              <a:t>music, playing a game, doing a </a:t>
            </a:r>
            <a:r>
              <a:rPr lang="en-US" sz="1800" dirty="0" smtClean="0"/>
              <a:t>puzzle</a:t>
            </a:r>
            <a:endParaRPr lang="en-US" sz="2000" dirty="0"/>
          </a:p>
        </p:txBody>
      </p:sp>
      <p:sp>
        <p:nvSpPr>
          <p:cNvPr id="4" name="Rounded Rectangle 3"/>
          <p:cNvSpPr/>
          <p:nvPr/>
        </p:nvSpPr>
        <p:spPr>
          <a:xfrm>
            <a:off x="457200" y="381000"/>
            <a:ext cx="8229600" cy="127653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9600" y="457200"/>
            <a:ext cx="7924800" cy="1200329"/>
          </a:xfrm>
          <a:prstGeom prst="rect">
            <a:avLst/>
          </a:prstGeom>
          <a:noFill/>
          <a:ln>
            <a:noFill/>
          </a:ln>
        </p:spPr>
        <p:txBody>
          <a:bodyPr wrap="square" rtlCol="0">
            <a:spAutoFit/>
          </a:bodyPr>
          <a:lstStyle/>
          <a:p>
            <a:r>
              <a:rPr lang="en-US" sz="3600" dirty="0" smtClean="0">
                <a:solidFill>
                  <a:schemeClr val="bg1"/>
                </a:solidFill>
                <a:latin typeface="Gotham Book" pitchFamily="2" charset="0"/>
              </a:rPr>
              <a:t>Introducing the Meal Support Plan to Your Child</a:t>
            </a:r>
            <a:endParaRPr lang="en-US" sz="3600" dirty="0">
              <a:solidFill>
                <a:schemeClr val="bg1"/>
              </a:solidFill>
              <a:latin typeface="Gotham Book" pitchFamily="2" charset="0"/>
            </a:endParaRPr>
          </a:p>
        </p:txBody>
      </p:sp>
    </p:spTree>
    <p:extLst>
      <p:ext uri="{BB962C8B-B14F-4D97-AF65-F5344CB8AC3E}">
        <p14:creationId xmlns:p14="http://schemas.microsoft.com/office/powerpoint/2010/main" val="1536304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543" y="1447800"/>
            <a:ext cx="8229600" cy="4572000"/>
          </a:xfrm>
        </p:spPr>
        <p:txBody>
          <a:bodyPr>
            <a:normAutofit/>
          </a:bodyPr>
          <a:lstStyle/>
          <a:p>
            <a:pPr marL="0" indent="0">
              <a:buNone/>
            </a:pPr>
            <a:r>
              <a:rPr lang="en-US" sz="2800" dirty="0"/>
              <a:t>Before, during, and after meals can </a:t>
            </a:r>
            <a:r>
              <a:rPr lang="en-US" sz="2800" dirty="0" smtClean="0"/>
              <a:t>cause anxiety and distress</a:t>
            </a:r>
            <a:r>
              <a:rPr lang="en-US" sz="2800" dirty="0"/>
              <a:t> </a:t>
            </a:r>
            <a:r>
              <a:rPr lang="en-US" sz="2800" dirty="0" smtClean="0"/>
              <a:t>for </a:t>
            </a:r>
            <a:r>
              <a:rPr lang="en-US" sz="2800" dirty="0"/>
              <a:t>your child.</a:t>
            </a:r>
          </a:p>
          <a:p>
            <a:r>
              <a:rPr lang="en-US" sz="2600" dirty="0" smtClean="0">
                <a:solidFill>
                  <a:schemeClr val="accent6">
                    <a:lumMod val="75000"/>
                  </a:schemeClr>
                </a:solidFill>
              </a:rPr>
              <a:t>Take </a:t>
            </a:r>
            <a:r>
              <a:rPr lang="en-US" sz="2600" dirty="0">
                <a:solidFill>
                  <a:schemeClr val="accent6">
                    <a:lumMod val="75000"/>
                  </a:schemeClr>
                </a:solidFill>
              </a:rPr>
              <a:t>proactive steps before the meal </a:t>
            </a:r>
            <a:r>
              <a:rPr lang="en-US" sz="2600" dirty="0" smtClean="0">
                <a:solidFill>
                  <a:schemeClr val="accent6">
                    <a:lumMod val="75000"/>
                  </a:schemeClr>
                </a:solidFill>
              </a:rPr>
              <a:t>to </a:t>
            </a:r>
            <a:r>
              <a:rPr lang="en-US" sz="2600" dirty="0">
                <a:solidFill>
                  <a:schemeClr val="accent6">
                    <a:lumMod val="75000"/>
                  </a:schemeClr>
                </a:solidFill>
              </a:rPr>
              <a:t>help reduce </a:t>
            </a:r>
            <a:r>
              <a:rPr lang="en-US" sz="2600" dirty="0" smtClean="0">
                <a:solidFill>
                  <a:schemeClr val="accent6">
                    <a:lumMod val="75000"/>
                  </a:schemeClr>
                </a:solidFill>
              </a:rPr>
              <a:t>distress before meal </a:t>
            </a:r>
            <a:r>
              <a:rPr lang="en-US" sz="2600" dirty="0">
                <a:solidFill>
                  <a:schemeClr val="accent6">
                    <a:lumMod val="75000"/>
                  </a:schemeClr>
                </a:solidFill>
              </a:rPr>
              <a:t>time.</a:t>
            </a:r>
          </a:p>
          <a:p>
            <a:r>
              <a:rPr lang="en-US" sz="2600" dirty="0" smtClean="0"/>
              <a:t>Coach </a:t>
            </a:r>
            <a:r>
              <a:rPr lang="en-US" sz="2600" dirty="0"/>
              <a:t>throughout the meal </a:t>
            </a:r>
            <a:r>
              <a:rPr lang="en-US" sz="2600" dirty="0" smtClean="0"/>
              <a:t>to </a:t>
            </a:r>
            <a:r>
              <a:rPr lang="en-US" sz="2600" dirty="0"/>
              <a:t>help manage distress during the meal.</a:t>
            </a:r>
          </a:p>
          <a:p>
            <a:r>
              <a:rPr lang="en-US" sz="2600" dirty="0" smtClean="0"/>
              <a:t>Provide distractions </a:t>
            </a:r>
            <a:r>
              <a:rPr lang="en-US" sz="2600" dirty="0"/>
              <a:t>after meal time </a:t>
            </a:r>
            <a:r>
              <a:rPr lang="en-US" sz="2600" dirty="0" smtClean="0"/>
              <a:t>to help </a:t>
            </a:r>
            <a:r>
              <a:rPr lang="en-US" sz="2600" dirty="0"/>
              <a:t>reduce distress after the meal</a:t>
            </a:r>
            <a:r>
              <a:rPr lang="en-US" sz="2600" dirty="0" smtClean="0"/>
              <a:t>.</a:t>
            </a:r>
            <a:endParaRPr lang="en-US" sz="26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76934"/>
            <a:ext cx="7924800" cy="646331"/>
          </a:xfrm>
          <a:prstGeom prst="rect">
            <a:avLst/>
          </a:prstGeom>
          <a:noFill/>
          <a:ln>
            <a:noFill/>
          </a:ln>
        </p:spPr>
        <p:txBody>
          <a:bodyPr wrap="square" rtlCol="0">
            <a:spAutoFit/>
          </a:bodyPr>
          <a:lstStyle/>
          <a:p>
            <a:r>
              <a:rPr lang="en-US" sz="3600" dirty="0" smtClean="0">
                <a:solidFill>
                  <a:schemeClr val="bg1"/>
                </a:solidFill>
                <a:latin typeface="Gotham Book" pitchFamily="2" charset="0"/>
              </a:rPr>
              <a:t>Preparing for Meal Time Distress</a:t>
            </a:r>
            <a:endParaRPr lang="en-US" sz="3600" dirty="0">
              <a:solidFill>
                <a:schemeClr val="bg1"/>
              </a:solidFill>
              <a:latin typeface="Gotham Book" pitchFamily="2" charset="0"/>
            </a:endParaRPr>
          </a:p>
        </p:txBody>
      </p:sp>
    </p:spTree>
    <p:extLst>
      <p:ext uri="{BB962C8B-B14F-4D97-AF65-F5344CB8AC3E}">
        <p14:creationId xmlns:p14="http://schemas.microsoft.com/office/powerpoint/2010/main" val="1127671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3" name="Content Placeholder 2"/>
          <p:cNvSpPr>
            <a:spLocks noGrp="1"/>
          </p:cNvSpPr>
          <p:nvPr>
            <p:ph idx="1"/>
          </p:nvPr>
        </p:nvSpPr>
        <p:spPr>
          <a:xfrm>
            <a:off x="457200" y="1524000"/>
            <a:ext cx="8229600" cy="4525963"/>
          </a:xfrm>
        </p:spPr>
        <p:txBody>
          <a:bodyPr>
            <a:normAutofit/>
          </a:bodyPr>
          <a:lstStyle/>
          <a:p>
            <a:r>
              <a:rPr lang="en-US" sz="2400" dirty="0"/>
              <a:t>It is important to set up a supportive environment for meal times.</a:t>
            </a:r>
          </a:p>
          <a:p>
            <a:pPr lvl="1"/>
            <a:r>
              <a:rPr lang="en-US" sz="2200" dirty="0"/>
              <a:t>Focus on being together and present at the meal.</a:t>
            </a:r>
          </a:p>
          <a:p>
            <a:pPr lvl="1"/>
            <a:r>
              <a:rPr lang="en-US" sz="2200" dirty="0"/>
              <a:t>Direct conversations towards light or pleasant topics; avoid high stress topics and discussions about food. </a:t>
            </a:r>
          </a:p>
          <a:p>
            <a:pPr lvl="1"/>
            <a:r>
              <a:rPr lang="en-US" sz="2200" dirty="0"/>
              <a:t>Keep energy in the room as calm and peaceful as possible for the meal, </a:t>
            </a:r>
            <a:r>
              <a:rPr lang="en-US" sz="2200" dirty="0" smtClean="0"/>
              <a:t>with</a:t>
            </a:r>
            <a:r>
              <a:rPr lang="en-US" sz="2200" dirty="0" smtClean="0">
                <a:solidFill>
                  <a:srgbClr val="FF0000"/>
                </a:solidFill>
              </a:rPr>
              <a:t> </a:t>
            </a:r>
            <a:r>
              <a:rPr lang="en-US" sz="2200" dirty="0" smtClean="0"/>
              <a:t>few distractions </a:t>
            </a:r>
            <a:endParaRPr lang="en-US" sz="2200" dirty="0"/>
          </a:p>
          <a:p>
            <a:pPr lvl="1"/>
            <a:r>
              <a:rPr lang="en-US" sz="2200" dirty="0"/>
              <a:t>Clear clutter, set the table, limit phone calls, etc</a:t>
            </a:r>
            <a:r>
              <a:rPr lang="en-US" sz="2200" dirty="0" smtClean="0"/>
              <a:t>.</a:t>
            </a:r>
            <a:endParaRPr lang="en-US" sz="2200" dirty="0"/>
          </a:p>
          <a:p>
            <a:r>
              <a:rPr lang="en-US" sz="2400" dirty="0"/>
              <a:t>If </a:t>
            </a:r>
            <a:r>
              <a:rPr lang="en-US" sz="2400" dirty="0" smtClean="0"/>
              <a:t>needed, review </a:t>
            </a:r>
            <a:r>
              <a:rPr lang="en-US" sz="2400" dirty="0"/>
              <a:t>the Meal Support Plan</a:t>
            </a:r>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Structuring the Meal Time</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1417825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600" dirty="0"/>
              <a:t>The Escalation Cycle is a general model that we use to discuss what happens when individuals experience strong emotions or </a:t>
            </a:r>
            <a:r>
              <a:rPr lang="en-US" sz="2600" dirty="0" smtClean="0"/>
              <a:t>become distressed</a:t>
            </a:r>
            <a:r>
              <a:rPr lang="en-US" sz="2600" dirty="0"/>
              <a:t>.</a:t>
            </a:r>
          </a:p>
          <a:p>
            <a:r>
              <a:rPr lang="en-US" sz="2600" dirty="0"/>
              <a:t>Today we are going to use it as a way to talk about managing distress around meal times</a:t>
            </a:r>
            <a:r>
              <a:rPr lang="en-US" sz="2600" dirty="0" smtClean="0"/>
              <a:t>.</a:t>
            </a:r>
            <a:endParaRPr lang="en-US" sz="26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646331"/>
          </a:xfrm>
          <a:prstGeom prst="rect">
            <a:avLst/>
          </a:prstGeom>
          <a:noFill/>
          <a:ln>
            <a:noFill/>
          </a:ln>
        </p:spPr>
        <p:txBody>
          <a:bodyPr wrap="square" rtlCol="0">
            <a:spAutoFit/>
          </a:bodyPr>
          <a:lstStyle/>
          <a:p>
            <a:r>
              <a:rPr lang="en-US" sz="3600" dirty="0" smtClean="0">
                <a:solidFill>
                  <a:schemeClr val="bg1"/>
                </a:solidFill>
                <a:latin typeface="Gotham Book" pitchFamily="2" charset="0"/>
              </a:rPr>
              <a:t>Be Mindful of the Escalation Cycle</a:t>
            </a:r>
            <a:endParaRPr lang="en-US" sz="3600" dirty="0">
              <a:solidFill>
                <a:schemeClr val="bg1"/>
              </a:solidFill>
              <a:latin typeface="Gotham Book" pitchFamily="2" charset="0"/>
            </a:endParaRPr>
          </a:p>
        </p:txBody>
      </p:sp>
    </p:spTree>
    <p:extLst>
      <p:ext uri="{BB962C8B-B14F-4D97-AF65-F5344CB8AC3E}">
        <p14:creationId xmlns:p14="http://schemas.microsoft.com/office/powerpoint/2010/main" val="1915494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6200"/>
            <a:ext cx="8762999" cy="6711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8303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6200"/>
            <a:ext cx="8762999" cy="6711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ounded Rectangle 3"/>
          <p:cNvSpPr/>
          <p:nvPr/>
        </p:nvSpPr>
        <p:spPr>
          <a:xfrm>
            <a:off x="228600" y="4191000"/>
            <a:ext cx="3048000" cy="2133600"/>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5802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latin typeface="+mj-lt"/>
                <a:cs typeface="Arial" panose="020B0604020202020204" pitchFamily="34" charset="0"/>
              </a:rPr>
              <a:t>Please </a:t>
            </a:r>
            <a:r>
              <a:rPr lang="en-US" dirty="0" smtClean="0">
                <a:latin typeface="+mj-lt"/>
                <a:cs typeface="Arial" panose="020B0604020202020204" pitchFamily="34" charset="0"/>
              </a:rPr>
              <a:t>introduce </a:t>
            </a:r>
            <a:r>
              <a:rPr lang="en-US" dirty="0">
                <a:latin typeface="+mj-lt"/>
                <a:cs typeface="Arial" panose="020B0604020202020204" pitchFamily="34" charset="0"/>
              </a:rPr>
              <a:t>y</a:t>
            </a:r>
            <a:r>
              <a:rPr lang="en-US" dirty="0" smtClean="0">
                <a:latin typeface="+mj-lt"/>
                <a:cs typeface="Arial" panose="020B0604020202020204" pitchFamily="34" charset="0"/>
              </a:rPr>
              <a:t>ourself:</a:t>
            </a:r>
            <a:endParaRPr lang="en-US" sz="2800" dirty="0">
              <a:latin typeface="+mj-lt"/>
              <a:cs typeface="Arial" panose="020B0604020202020204" pitchFamily="34" charset="0"/>
            </a:endParaRPr>
          </a:p>
          <a:p>
            <a:r>
              <a:rPr lang="en-US" sz="2800" dirty="0">
                <a:latin typeface="+mj-lt"/>
                <a:cs typeface="Arial" panose="020B0604020202020204" pitchFamily="34" charset="0"/>
              </a:rPr>
              <a:t>Your name. </a:t>
            </a:r>
          </a:p>
          <a:p>
            <a:r>
              <a:rPr lang="en-US" sz="2800" dirty="0">
                <a:latin typeface="+mj-lt"/>
                <a:cs typeface="Arial" panose="020B0604020202020204" pitchFamily="34" charset="0"/>
              </a:rPr>
              <a:t>How old is your child? </a:t>
            </a:r>
          </a:p>
          <a:p>
            <a:r>
              <a:rPr lang="en-US" sz="2800" dirty="0">
                <a:latin typeface="+mj-lt"/>
                <a:cs typeface="Arial" panose="020B0604020202020204" pitchFamily="34" charset="0"/>
              </a:rPr>
              <a:t>Is your child at home? In the hospital? On the medical floor or the PBMU?</a:t>
            </a:r>
          </a:p>
          <a:p>
            <a:r>
              <a:rPr lang="en-US" sz="2800" dirty="0">
                <a:latin typeface="+mj-lt"/>
                <a:cs typeface="Arial" panose="020B0604020202020204" pitchFamily="34" charset="0"/>
              </a:rPr>
              <a:t>What brings you to this group, and what are you hoping to get out of it</a:t>
            </a:r>
            <a:r>
              <a:rPr lang="en-US" sz="2800" dirty="0" smtClean="0">
                <a:latin typeface="+mj-lt"/>
                <a:cs typeface="Arial" panose="020B0604020202020204" pitchFamily="34" charset="0"/>
              </a:rPr>
              <a:t>?</a:t>
            </a:r>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Welcome</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879381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Baseline is the time to have hard conversations, set new expectations, or discuss a change in rules.</a:t>
            </a:r>
          </a:p>
          <a:p>
            <a:r>
              <a:rPr lang="en-US" sz="2800" dirty="0"/>
              <a:t>It is best to set expectations about meal support while </a:t>
            </a:r>
            <a:r>
              <a:rPr lang="en-US" sz="2800" b="1" dirty="0"/>
              <a:t>everyone</a:t>
            </a:r>
            <a:r>
              <a:rPr lang="en-US" sz="2800" dirty="0"/>
              <a:t> is at baseline</a:t>
            </a:r>
            <a:r>
              <a:rPr lang="en-US" sz="2800" dirty="0" smtClean="0"/>
              <a:t>.</a:t>
            </a:r>
            <a:endParaRPr lang="en-US" sz="28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Baseline: Be Proactive</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1237920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NZ" sz="2800" dirty="0" smtClean="0">
                <a:ea typeface="MS PGothic" pitchFamily="34" charset="-128"/>
              </a:rPr>
              <a:t>Parents </a:t>
            </a:r>
            <a:r>
              <a:rPr lang="en-NZ" sz="2800" dirty="0">
                <a:ea typeface="MS PGothic" pitchFamily="34" charset="-128"/>
              </a:rPr>
              <a:t>are preparing dinner. While mom is making the garlic bread, the daughter protests that her mom has put too much butter on the bread and refuses to eat it.  Instead, she insists on making her own garlic bread with olive oil.</a:t>
            </a:r>
          </a:p>
          <a:p>
            <a:endParaRPr lang="en-NZ" sz="2800" dirty="0">
              <a:ea typeface="MS PGothic" pitchFamily="34" charset="-128"/>
            </a:endParaRPr>
          </a:p>
          <a:p>
            <a:r>
              <a:rPr lang="en-NZ" sz="2800" dirty="0">
                <a:ea typeface="MS PGothic" pitchFamily="34" charset="-128"/>
              </a:rPr>
              <a:t>How would you handle the situation</a:t>
            </a:r>
            <a:r>
              <a:rPr lang="en-NZ" sz="2800" dirty="0" smtClean="0">
                <a:ea typeface="MS PGothic" pitchFamily="34" charset="-128"/>
              </a:rPr>
              <a:t>?</a:t>
            </a:r>
            <a:endParaRPr lang="en-US" sz="28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Practice Scenario</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497372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54" y="1"/>
            <a:ext cx="9144000" cy="6858000"/>
          </a:xfrm>
          <a:prstGeom prst="rect">
            <a:avLst/>
          </a:prstGeom>
        </p:spPr>
      </p:pic>
      <p:sp>
        <p:nvSpPr>
          <p:cNvPr id="5" name="Rectangle 4"/>
          <p:cNvSpPr/>
          <p:nvPr/>
        </p:nvSpPr>
        <p:spPr>
          <a:xfrm>
            <a:off x="432148" y="4191000"/>
            <a:ext cx="6578252" cy="769441"/>
          </a:xfrm>
          <a:prstGeom prst="rect">
            <a:avLst/>
          </a:prstGeom>
        </p:spPr>
        <p:txBody>
          <a:bodyPr wrap="square">
            <a:spAutoFit/>
          </a:bodyPr>
          <a:lstStyle/>
          <a:p>
            <a:r>
              <a:rPr lang="en-US" sz="4400" dirty="0" smtClean="0">
                <a:solidFill>
                  <a:schemeClr val="bg1"/>
                </a:solidFill>
                <a:latin typeface="Gotham Book"/>
                <a:cs typeface="Arial" panose="020B0604020202020204" pitchFamily="34" charset="0"/>
              </a:rPr>
              <a:t>During the Meal Time</a:t>
            </a:r>
            <a:endParaRPr lang="en-US" sz="4400" dirty="0">
              <a:solidFill>
                <a:schemeClr val="bg1"/>
              </a:solidFill>
              <a:latin typeface="Gotham Book"/>
              <a:cs typeface="Arial" panose="020B0604020202020204" pitchFamily="34" charset="0"/>
            </a:endParaRP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Tree>
    <p:extLst>
      <p:ext uri="{BB962C8B-B14F-4D97-AF65-F5344CB8AC3E}">
        <p14:creationId xmlns:p14="http://schemas.microsoft.com/office/powerpoint/2010/main" val="1420938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543" y="1447800"/>
            <a:ext cx="8229600" cy="4572000"/>
          </a:xfrm>
        </p:spPr>
        <p:txBody>
          <a:bodyPr>
            <a:normAutofit/>
          </a:bodyPr>
          <a:lstStyle/>
          <a:p>
            <a:pPr marL="0" indent="0">
              <a:buNone/>
            </a:pPr>
            <a:r>
              <a:rPr lang="en-US" sz="2800" dirty="0"/>
              <a:t>Before, during, and after meals can </a:t>
            </a:r>
            <a:r>
              <a:rPr lang="en-US" sz="2800" dirty="0" smtClean="0"/>
              <a:t>cause anxiety and distress</a:t>
            </a:r>
            <a:r>
              <a:rPr lang="en-US" sz="2800" dirty="0"/>
              <a:t> </a:t>
            </a:r>
            <a:r>
              <a:rPr lang="en-US" sz="2800" dirty="0" smtClean="0"/>
              <a:t>for </a:t>
            </a:r>
            <a:r>
              <a:rPr lang="en-US" sz="2800" dirty="0"/>
              <a:t>your child.</a:t>
            </a:r>
          </a:p>
          <a:p>
            <a:r>
              <a:rPr lang="en-US" sz="2600" dirty="0" smtClean="0"/>
              <a:t>Take </a:t>
            </a:r>
            <a:r>
              <a:rPr lang="en-US" sz="2600" dirty="0"/>
              <a:t>proactive steps before the meal </a:t>
            </a:r>
            <a:r>
              <a:rPr lang="en-US" sz="2600" dirty="0" smtClean="0"/>
              <a:t>to </a:t>
            </a:r>
            <a:r>
              <a:rPr lang="en-US" sz="2600" dirty="0"/>
              <a:t>help reduce </a:t>
            </a:r>
            <a:r>
              <a:rPr lang="en-US" sz="2600" dirty="0" smtClean="0"/>
              <a:t>distress before meal </a:t>
            </a:r>
            <a:r>
              <a:rPr lang="en-US" sz="2600" dirty="0"/>
              <a:t>time.</a:t>
            </a:r>
          </a:p>
          <a:p>
            <a:r>
              <a:rPr lang="en-US" sz="2600" dirty="0" smtClean="0">
                <a:solidFill>
                  <a:schemeClr val="accent6">
                    <a:lumMod val="75000"/>
                  </a:schemeClr>
                </a:solidFill>
              </a:rPr>
              <a:t>Coach </a:t>
            </a:r>
            <a:r>
              <a:rPr lang="en-US" sz="2600" dirty="0">
                <a:solidFill>
                  <a:schemeClr val="accent6">
                    <a:lumMod val="75000"/>
                  </a:schemeClr>
                </a:solidFill>
              </a:rPr>
              <a:t>throughout the meal </a:t>
            </a:r>
            <a:r>
              <a:rPr lang="en-US" sz="2600" dirty="0" smtClean="0">
                <a:solidFill>
                  <a:schemeClr val="accent6">
                    <a:lumMod val="75000"/>
                  </a:schemeClr>
                </a:solidFill>
              </a:rPr>
              <a:t>to </a:t>
            </a:r>
            <a:r>
              <a:rPr lang="en-US" sz="2600" dirty="0">
                <a:solidFill>
                  <a:schemeClr val="accent6">
                    <a:lumMod val="75000"/>
                  </a:schemeClr>
                </a:solidFill>
              </a:rPr>
              <a:t>help manage distress during the meal.</a:t>
            </a:r>
          </a:p>
          <a:p>
            <a:r>
              <a:rPr lang="en-US" sz="2600" dirty="0" smtClean="0"/>
              <a:t>Provide distractions </a:t>
            </a:r>
            <a:r>
              <a:rPr lang="en-US" sz="2600" dirty="0"/>
              <a:t>after meal time </a:t>
            </a:r>
            <a:r>
              <a:rPr lang="en-US" sz="2600" dirty="0" smtClean="0"/>
              <a:t>to help </a:t>
            </a:r>
            <a:r>
              <a:rPr lang="en-US" sz="2600" dirty="0"/>
              <a:t>reduce distress after the meal</a:t>
            </a:r>
            <a:r>
              <a:rPr lang="en-US" sz="2600" dirty="0" smtClean="0"/>
              <a:t>.</a:t>
            </a:r>
            <a:endParaRPr lang="en-US" sz="26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76934"/>
            <a:ext cx="7924800" cy="646331"/>
          </a:xfrm>
          <a:prstGeom prst="rect">
            <a:avLst/>
          </a:prstGeom>
          <a:noFill/>
          <a:ln>
            <a:noFill/>
          </a:ln>
        </p:spPr>
        <p:txBody>
          <a:bodyPr wrap="square" rtlCol="0">
            <a:spAutoFit/>
          </a:bodyPr>
          <a:lstStyle/>
          <a:p>
            <a:r>
              <a:rPr lang="en-US" sz="3600" dirty="0" smtClean="0">
                <a:solidFill>
                  <a:schemeClr val="bg1"/>
                </a:solidFill>
                <a:latin typeface="Gotham Book" pitchFamily="2" charset="0"/>
              </a:rPr>
              <a:t>Preparing for Meal Time Distress</a:t>
            </a:r>
            <a:endParaRPr lang="en-US" sz="3600" dirty="0">
              <a:solidFill>
                <a:schemeClr val="bg1"/>
              </a:solidFill>
              <a:latin typeface="Gotham Book" pitchFamily="2" charset="0"/>
            </a:endParaRPr>
          </a:p>
        </p:txBody>
      </p:sp>
    </p:spTree>
    <p:extLst>
      <p:ext uri="{BB962C8B-B14F-4D97-AF65-F5344CB8AC3E}">
        <p14:creationId xmlns:p14="http://schemas.microsoft.com/office/powerpoint/2010/main" val="3632269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normAutofit fontScale="92500" lnSpcReduction="10000"/>
          </a:bodyPr>
          <a:lstStyle/>
          <a:p>
            <a:pPr marL="457200" indent="-457200"/>
            <a:endParaRPr lang="en-US" dirty="0"/>
          </a:p>
          <a:p>
            <a:pPr marL="0" indent="0">
              <a:buNone/>
            </a:pPr>
            <a:endParaRPr lang="en-US" dirty="0"/>
          </a:p>
          <a:p>
            <a:pPr marL="457200" indent="-457200"/>
            <a:r>
              <a:rPr lang="en-US" dirty="0"/>
              <a:t>A child struggling with an eating disorder may be triggered and escalate before, during, or after a meal.</a:t>
            </a:r>
          </a:p>
          <a:p>
            <a:pPr marL="457200" indent="-457200"/>
            <a:r>
              <a:rPr lang="en-US" dirty="0"/>
              <a:t>At meal time, your child may be in escalation, crisis, or de-escalation.</a:t>
            </a:r>
          </a:p>
          <a:p>
            <a:pPr marL="457200" indent="-457200"/>
            <a:r>
              <a:rPr lang="en-US" dirty="0"/>
              <a:t>There are interventions caregivers can take to help </a:t>
            </a:r>
            <a:r>
              <a:rPr lang="en-US" dirty="0" smtClean="0"/>
              <a:t>their </a:t>
            </a:r>
            <a:r>
              <a:rPr lang="en-US" dirty="0"/>
              <a:t>child through the Escalation Cycle safely</a:t>
            </a:r>
            <a:r>
              <a:rPr lang="en-US" dirty="0" smtClean="0"/>
              <a:t>.</a:t>
            </a:r>
            <a:endParaRPr lang="en-US" dirty="0"/>
          </a:p>
        </p:txBody>
      </p:sp>
      <p:sp>
        <p:nvSpPr>
          <p:cNvPr id="4" name="Rounded Rectangle 3"/>
          <p:cNvSpPr/>
          <p:nvPr/>
        </p:nvSpPr>
        <p:spPr>
          <a:xfrm>
            <a:off x="457200" y="381000"/>
            <a:ext cx="46482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Escalation Cycle</a:t>
            </a:r>
            <a:endParaRPr lang="en-US" sz="4000" dirty="0">
              <a:solidFill>
                <a:schemeClr val="bg1"/>
              </a:solidFill>
              <a:latin typeface="Gotham Book" pitchFamily="2" charset="0"/>
            </a:endParaRPr>
          </a:p>
        </p:txBody>
      </p:sp>
      <p:pic>
        <p:nvPicPr>
          <p:cNvPr id="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31786" y="76200"/>
            <a:ext cx="3183613"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13461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6200"/>
            <a:ext cx="8762999" cy="6711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ounded Rectangle 2"/>
          <p:cNvSpPr/>
          <p:nvPr/>
        </p:nvSpPr>
        <p:spPr>
          <a:xfrm>
            <a:off x="533400" y="2133600"/>
            <a:ext cx="3429000" cy="1828800"/>
          </a:xfrm>
          <a:prstGeom prst="round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3776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6200"/>
            <a:ext cx="8762999" cy="6711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le 4"/>
          <p:cNvSpPr/>
          <p:nvPr/>
        </p:nvSpPr>
        <p:spPr>
          <a:xfrm>
            <a:off x="2743200" y="304800"/>
            <a:ext cx="3962400" cy="175260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6891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6200"/>
            <a:ext cx="8762999" cy="6711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ounded Rectangle 3"/>
          <p:cNvSpPr/>
          <p:nvPr/>
        </p:nvSpPr>
        <p:spPr>
          <a:xfrm>
            <a:off x="4724400" y="2438400"/>
            <a:ext cx="3200400" cy="1600200"/>
          </a:xfrm>
          <a:prstGeom prst="round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4529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r>
              <a:rPr lang="en-US" sz="2800" dirty="0"/>
              <a:t>Structure </a:t>
            </a:r>
            <a:r>
              <a:rPr lang="en-US" sz="2800" dirty="0" smtClean="0"/>
              <a:t>the meal time conversation; be prepared with non-food related topics</a:t>
            </a:r>
            <a:endParaRPr lang="en-US" sz="2800" strike="sngStrike" dirty="0"/>
          </a:p>
          <a:p>
            <a:pPr marL="457200" indent="-457200"/>
            <a:r>
              <a:rPr lang="en-US" sz="2800" dirty="0"/>
              <a:t>Coach throughout the meal</a:t>
            </a:r>
          </a:p>
          <a:p>
            <a:pPr marL="457200" indent="-457200"/>
            <a:r>
              <a:rPr lang="en-US" sz="2800" dirty="0"/>
              <a:t>Address dysfunctional eating </a:t>
            </a:r>
            <a:r>
              <a:rPr lang="en-US" sz="2800" dirty="0" smtClean="0"/>
              <a:t>behaviors</a:t>
            </a:r>
            <a:endParaRPr lang="en-US" sz="28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615553"/>
          </a:xfrm>
          <a:prstGeom prst="rect">
            <a:avLst/>
          </a:prstGeom>
          <a:noFill/>
          <a:ln>
            <a:noFill/>
          </a:ln>
        </p:spPr>
        <p:txBody>
          <a:bodyPr wrap="square" rtlCol="0">
            <a:spAutoFit/>
          </a:bodyPr>
          <a:lstStyle/>
          <a:p>
            <a:r>
              <a:rPr lang="en-US" sz="3400" dirty="0" smtClean="0">
                <a:solidFill>
                  <a:schemeClr val="bg1"/>
                </a:solidFill>
                <a:latin typeface="Gotham Book" pitchFamily="2" charset="0"/>
              </a:rPr>
              <a:t>Escalation: Caregiver Interventions</a:t>
            </a:r>
            <a:endParaRPr lang="en-US" sz="3400" dirty="0">
              <a:solidFill>
                <a:schemeClr val="bg1"/>
              </a:solidFill>
              <a:latin typeface="Gotham Book" pitchFamily="2" charset="0"/>
            </a:endParaRPr>
          </a:p>
        </p:txBody>
      </p:sp>
    </p:spTree>
    <p:extLst>
      <p:ext uri="{BB962C8B-B14F-4D97-AF65-F5344CB8AC3E}">
        <p14:creationId xmlns:p14="http://schemas.microsoft.com/office/powerpoint/2010/main" val="32586537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646331"/>
          </a:xfrm>
          <a:prstGeom prst="rect">
            <a:avLst/>
          </a:prstGeom>
          <a:noFill/>
          <a:ln>
            <a:noFill/>
          </a:ln>
        </p:spPr>
        <p:txBody>
          <a:bodyPr wrap="square" rtlCol="0">
            <a:spAutoFit/>
          </a:bodyPr>
          <a:lstStyle/>
          <a:p>
            <a:r>
              <a:rPr lang="en-US" sz="3600" dirty="0" smtClean="0">
                <a:solidFill>
                  <a:schemeClr val="bg1"/>
                </a:solidFill>
                <a:latin typeface="Gotham Book" pitchFamily="2" charset="0"/>
              </a:rPr>
              <a:t>Guidelines for Meal Conversation</a:t>
            </a:r>
            <a:endParaRPr lang="en-US" sz="3600" dirty="0">
              <a:solidFill>
                <a:schemeClr val="bg1"/>
              </a:solidFill>
              <a:latin typeface="Gotham Book" pitchFamily="2"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068909962"/>
              </p:ext>
            </p:extLst>
          </p:nvPr>
        </p:nvGraphicFramePr>
        <p:xfrm>
          <a:off x="736600" y="1447800"/>
          <a:ext cx="7543800" cy="4572000"/>
        </p:xfrm>
        <a:graphic>
          <a:graphicData uri="http://schemas.openxmlformats.org/drawingml/2006/table">
            <a:tbl>
              <a:tblPr firstRow="1" bandRow="1">
                <a:tableStyleId>{5FD0F851-EC5A-4D38-B0AD-8093EC10F338}</a:tableStyleId>
              </a:tblPr>
              <a:tblGrid>
                <a:gridCol w="3276600"/>
                <a:gridCol w="762000"/>
                <a:gridCol w="3505200"/>
              </a:tblGrid>
              <a:tr h="7772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b="0" dirty="0" smtClean="0"/>
                        <a:t>Don</a:t>
                      </a:r>
                      <a:r>
                        <a:rPr lang="en-NZ" altLang="en-US" sz="1800" b="0" dirty="0" smtClean="0"/>
                        <a:t>’</a:t>
                      </a:r>
                      <a:r>
                        <a:rPr lang="en-NZ" sz="1800" b="0" dirty="0" smtClean="0"/>
                        <a:t>t talk about food</a:t>
                      </a:r>
                    </a:p>
                  </a:txBody>
                  <a:tcPr>
                    <a:lnB w="12700" cap="flat" cmpd="sng" algn="ctr">
                      <a:no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1800" b="0" dirty="0" smtClean="0"/>
                    </a:p>
                  </a:txBody>
                  <a:tcPr>
                    <a:lnB w="12700" cap="flat" cmpd="sng" algn="ctr">
                      <a:no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b="0" dirty="0" smtClean="0"/>
                        <a:t>Do come prepared with non-food related conversation topics</a:t>
                      </a:r>
                      <a:endParaRPr lang="en-US" sz="1800" b="0" dirty="0" smtClean="0">
                        <a:solidFill>
                          <a:schemeClr val="tx1"/>
                        </a:solidFill>
                      </a:endParaRPr>
                    </a:p>
                  </a:txBody>
                  <a:tcPr>
                    <a:lnB w="12700" cap="flat" cmpd="sng" algn="ctr">
                      <a:noFill/>
                      <a:prstDash val="solid"/>
                      <a:round/>
                      <a:headEnd type="none" w="med" len="med"/>
                      <a:tailEnd type="none" w="med" len="med"/>
                    </a:lnB>
                  </a:tcPr>
                </a:tc>
              </a:tr>
              <a:tr h="8839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Don</a:t>
                      </a:r>
                      <a:r>
                        <a:rPr lang="en-NZ" altLang="en-US" sz="1800" dirty="0" smtClean="0"/>
                        <a:t>’</a:t>
                      </a:r>
                      <a:r>
                        <a:rPr lang="en-NZ" sz="1800" dirty="0" smtClean="0"/>
                        <a:t>t comment on how much your child is eating</a:t>
                      </a:r>
                    </a:p>
                  </a:txBody>
                  <a:tcPr>
                    <a:lnT w="12700" cap="flat" cmpd="sng" algn="ctr">
                      <a:no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1800" dirty="0" smtClean="0"/>
                    </a:p>
                  </a:txBody>
                  <a:tcPr>
                    <a:lnT w="12700" cap="flat" cmpd="sng" algn="ctr">
                      <a:no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Do bring questions/conversation starters if needed</a:t>
                      </a:r>
                    </a:p>
                  </a:txBody>
                  <a:tcPr>
                    <a:lnT w="12700" cap="flat" cmpd="sng" algn="ctr">
                      <a:noFill/>
                      <a:prstDash val="solid"/>
                      <a:round/>
                      <a:headEnd type="none" w="med" len="med"/>
                      <a:tailEnd type="none" w="med" len="med"/>
                    </a:lnT>
                  </a:tcPr>
                </a:tc>
              </a:tr>
              <a:tr h="7010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Don’t enter into negotiations about food</a:t>
                      </a:r>
                    </a:p>
                    <a:p>
                      <a:pPr marL="0" marR="0" indent="0" algn="l" defTabSz="914400" rtl="0" eaLnBrk="1" fontAlgn="auto" latinLnBrk="0" hangingPunct="1">
                        <a:lnSpc>
                          <a:spcPct val="100000"/>
                        </a:lnSpc>
                        <a:spcBef>
                          <a:spcPts val="0"/>
                        </a:spcBef>
                        <a:spcAft>
                          <a:spcPts val="0"/>
                        </a:spcAft>
                        <a:buClrTx/>
                        <a:buSzTx/>
                        <a:buFontTx/>
                        <a:buNone/>
                        <a:tabLst/>
                        <a:defRPr/>
                      </a:pPr>
                      <a:endParaRPr lang="en-NZ"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Do validate and acknowledge, then redirect the conversation</a:t>
                      </a:r>
                    </a:p>
                  </a:txBody>
                  <a:tcPr/>
                </a:tc>
              </a:tr>
              <a:tr h="7010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Don</a:t>
                      </a:r>
                      <a:r>
                        <a:rPr lang="en-NZ" altLang="en-US" sz="1800" dirty="0" smtClean="0"/>
                        <a:t>’</a:t>
                      </a:r>
                      <a:r>
                        <a:rPr lang="en-NZ" sz="1800" dirty="0" smtClean="0"/>
                        <a:t>t stare at your child or their every bite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Do stay aware in order to observe eating behaviors</a:t>
                      </a:r>
                    </a:p>
                    <a:p>
                      <a:pPr marL="0" marR="0" indent="0" algn="l" defTabSz="914400" rtl="0" eaLnBrk="1" fontAlgn="auto" latinLnBrk="0" hangingPunct="1">
                        <a:lnSpc>
                          <a:spcPct val="100000"/>
                        </a:lnSpc>
                        <a:spcBef>
                          <a:spcPts val="0"/>
                        </a:spcBef>
                        <a:spcAft>
                          <a:spcPts val="0"/>
                        </a:spcAft>
                        <a:buClrTx/>
                        <a:buSzTx/>
                        <a:buFontTx/>
                        <a:buNone/>
                        <a:tabLst/>
                        <a:defRPr/>
                      </a:pPr>
                      <a:endParaRPr lang="en-NZ" sz="1800" dirty="0" smtClean="0"/>
                    </a:p>
                  </a:txBody>
                  <a:tcPr/>
                </a:tc>
              </a:tr>
              <a:tr h="7010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Don’t have siblings provide any coaching</a:t>
                      </a:r>
                    </a:p>
                    <a:p>
                      <a:pPr marL="0" marR="0" indent="0" algn="l" defTabSz="914400" rtl="0" eaLnBrk="1" fontAlgn="auto" latinLnBrk="0" hangingPunct="1">
                        <a:lnSpc>
                          <a:spcPct val="100000"/>
                        </a:lnSpc>
                        <a:spcBef>
                          <a:spcPts val="0"/>
                        </a:spcBef>
                        <a:spcAft>
                          <a:spcPts val="0"/>
                        </a:spcAft>
                        <a:buClrTx/>
                        <a:buSzTx/>
                        <a:buFontTx/>
                        <a:buNone/>
                        <a:tabLst/>
                        <a:defRPr/>
                      </a:pPr>
                      <a:endParaRPr lang="en-NZ"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Do feel free to have siblings involved in</a:t>
                      </a:r>
                      <a:r>
                        <a:rPr lang="en-NZ" sz="1800" baseline="0" dirty="0" smtClean="0"/>
                        <a:t> conversation</a:t>
                      </a:r>
                      <a:endParaRPr lang="en-NZ" sz="18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NZ" sz="1800" dirty="0" smtClean="0"/>
                    </a:p>
                  </a:txBody>
                  <a:tcPr/>
                </a:tc>
              </a:tr>
            </a:tbl>
          </a:graphicData>
        </a:graphic>
      </p:graphicFrame>
      <p:sp>
        <p:nvSpPr>
          <p:cNvPr id="9" name="Right Arrow 8"/>
          <p:cNvSpPr/>
          <p:nvPr/>
        </p:nvSpPr>
        <p:spPr>
          <a:xfrm>
            <a:off x="4006850" y="1676400"/>
            <a:ext cx="774700" cy="5334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0" name="Right Arrow 9"/>
          <p:cNvSpPr/>
          <p:nvPr/>
        </p:nvSpPr>
        <p:spPr>
          <a:xfrm>
            <a:off x="4006850" y="2514600"/>
            <a:ext cx="774700" cy="5334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1" name="Right Arrow 10"/>
          <p:cNvSpPr/>
          <p:nvPr/>
        </p:nvSpPr>
        <p:spPr>
          <a:xfrm>
            <a:off x="4006850" y="3429000"/>
            <a:ext cx="774700" cy="5334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2" name="Right Arrow 11"/>
          <p:cNvSpPr/>
          <p:nvPr/>
        </p:nvSpPr>
        <p:spPr>
          <a:xfrm>
            <a:off x="4006850" y="4343400"/>
            <a:ext cx="774700" cy="5334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3" name="Right Arrow 12"/>
          <p:cNvSpPr/>
          <p:nvPr/>
        </p:nvSpPr>
        <p:spPr>
          <a:xfrm>
            <a:off x="4006850" y="5257800"/>
            <a:ext cx="774700" cy="5334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7063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t>Eating </a:t>
            </a:r>
            <a:r>
              <a:rPr lang="en-US" sz="2400" dirty="0" smtClean="0"/>
              <a:t>Disorder </a:t>
            </a:r>
            <a:r>
              <a:rPr lang="en-US" sz="2400" dirty="0"/>
              <a:t>T</a:t>
            </a:r>
            <a:r>
              <a:rPr lang="en-US" sz="2400" dirty="0" smtClean="0"/>
              <a:t>reatment </a:t>
            </a:r>
            <a:r>
              <a:rPr lang="en-US" sz="2400" dirty="0"/>
              <a:t>B</a:t>
            </a:r>
            <a:r>
              <a:rPr lang="en-US" sz="2400" dirty="0" smtClean="0"/>
              <a:t>asics</a:t>
            </a:r>
            <a:endParaRPr lang="en-US" sz="2400" dirty="0"/>
          </a:p>
          <a:p>
            <a:endParaRPr lang="en-US" sz="2400" dirty="0"/>
          </a:p>
          <a:p>
            <a:r>
              <a:rPr lang="en-US" sz="2400" dirty="0"/>
              <a:t>Providing Meal Support</a:t>
            </a:r>
          </a:p>
          <a:p>
            <a:pPr marL="800100" lvl="1" indent="-342900">
              <a:buFont typeface="Arial" panose="020B0604020202020204" pitchFamily="34" charset="0"/>
              <a:buChar char="−"/>
            </a:pPr>
            <a:r>
              <a:rPr lang="en-US" sz="2400" dirty="0"/>
              <a:t>Preparing for m</a:t>
            </a:r>
            <a:r>
              <a:rPr lang="en-US" sz="2400" dirty="0" smtClean="0"/>
              <a:t>eal </a:t>
            </a:r>
            <a:r>
              <a:rPr lang="en-US" sz="2400" dirty="0"/>
              <a:t>t</a:t>
            </a:r>
            <a:r>
              <a:rPr lang="en-US" sz="2400" dirty="0" smtClean="0"/>
              <a:t>ime</a:t>
            </a:r>
            <a:endParaRPr lang="en-US" sz="2400" dirty="0"/>
          </a:p>
          <a:p>
            <a:pPr marL="800100" lvl="1" indent="-342900">
              <a:buFont typeface="Arial" panose="020B0604020202020204" pitchFamily="34" charset="0"/>
              <a:buChar char="−"/>
            </a:pPr>
            <a:r>
              <a:rPr lang="en-US" sz="2400" dirty="0" smtClean="0"/>
              <a:t>During the </a:t>
            </a:r>
            <a:r>
              <a:rPr lang="en-US" sz="2400" dirty="0"/>
              <a:t>m</a:t>
            </a:r>
            <a:r>
              <a:rPr lang="en-US" sz="2400" dirty="0" smtClean="0"/>
              <a:t>eal </a:t>
            </a:r>
            <a:r>
              <a:rPr lang="en-US" sz="2400" dirty="0"/>
              <a:t>t</a:t>
            </a:r>
            <a:r>
              <a:rPr lang="en-US" sz="2400" dirty="0" smtClean="0"/>
              <a:t>ime</a:t>
            </a:r>
          </a:p>
          <a:p>
            <a:pPr marL="800100" lvl="1" indent="-342900">
              <a:buFont typeface="Arial" panose="020B0604020202020204" pitchFamily="34" charset="0"/>
              <a:buChar char="−"/>
            </a:pPr>
            <a:r>
              <a:rPr lang="en-US" sz="2400" dirty="0" smtClean="0"/>
              <a:t>After meals</a:t>
            </a:r>
            <a:endParaRPr lang="en-US" sz="2400" dirty="0"/>
          </a:p>
          <a:p>
            <a:pPr marL="800100" lvl="1" indent="-342900">
              <a:buFont typeface="Arial" panose="020B0604020202020204" pitchFamily="34" charset="0"/>
              <a:buChar char="−"/>
            </a:pPr>
            <a:endParaRPr lang="en-US" sz="2400" dirty="0"/>
          </a:p>
          <a:p>
            <a:r>
              <a:rPr lang="en-US" sz="2400" dirty="0"/>
              <a:t>Debriefing</a:t>
            </a:r>
          </a:p>
          <a:p>
            <a:pPr marL="0" indent="0">
              <a:buNone/>
            </a:pPr>
            <a:endParaRPr lang="en-US" sz="2400" dirty="0"/>
          </a:p>
          <a:p>
            <a:r>
              <a:rPr lang="en-US" sz="2400" dirty="0"/>
              <a:t>Review </a:t>
            </a:r>
            <a:r>
              <a:rPr lang="en-US" sz="2400" dirty="0" smtClean="0"/>
              <a:t>and Reminders</a:t>
            </a:r>
            <a:endParaRPr lang="en-US" sz="24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What We’ll Review Today</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10529174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defRPr/>
            </a:pPr>
            <a:r>
              <a:rPr lang="en-US" sz="2200" dirty="0"/>
              <a:t>Use coaching to address eating-disordered behaviors and encourage meal completion </a:t>
            </a:r>
          </a:p>
          <a:p>
            <a:pPr>
              <a:defRPr/>
            </a:pPr>
            <a:r>
              <a:rPr lang="en-US" sz="2200" dirty="0"/>
              <a:t>Keep all coaching short and to the point</a:t>
            </a:r>
            <a:r>
              <a:rPr lang="en-US" sz="2200" dirty="0" smtClean="0"/>
              <a:t>:</a:t>
            </a:r>
          </a:p>
          <a:p>
            <a:pPr lvl="1">
              <a:defRPr/>
            </a:pPr>
            <a:r>
              <a:rPr lang="en-NZ" altLang="en-US" sz="1800" dirty="0" smtClean="0">
                <a:ea typeface="ＭＳ Ｐゴシック" pitchFamily="34" charset="-128"/>
              </a:rPr>
              <a:t>“</a:t>
            </a:r>
            <a:r>
              <a:rPr lang="en-NZ" sz="1800" dirty="0">
                <a:ea typeface="ＭＳ Ｐゴシック" pitchFamily="34" charset="-128"/>
              </a:rPr>
              <a:t>I know you can do this</a:t>
            </a:r>
            <a:r>
              <a:rPr lang="en-NZ" sz="1800" dirty="0" smtClean="0">
                <a:ea typeface="ＭＳ Ｐゴシック" pitchFamily="34" charset="-128"/>
              </a:rPr>
              <a:t>.</a:t>
            </a:r>
            <a:r>
              <a:rPr lang="en-NZ" altLang="en-US" sz="1800" dirty="0" smtClean="0">
                <a:ea typeface="ＭＳ Ｐゴシック" pitchFamily="34" charset="-128"/>
              </a:rPr>
              <a:t>”</a:t>
            </a:r>
          </a:p>
          <a:p>
            <a:pPr lvl="1">
              <a:defRPr/>
            </a:pPr>
            <a:r>
              <a:rPr lang="en-NZ" altLang="en-US" sz="1800" dirty="0" smtClean="0">
                <a:ea typeface="ＭＳ Ｐゴシック" pitchFamily="34" charset="-128"/>
              </a:rPr>
              <a:t>“</a:t>
            </a:r>
            <a:r>
              <a:rPr lang="en-NZ" sz="1800" dirty="0">
                <a:ea typeface="ＭＳ Ｐゴシック" pitchFamily="34" charset="-128"/>
              </a:rPr>
              <a:t>It</a:t>
            </a:r>
            <a:r>
              <a:rPr lang="en-NZ" altLang="en-US" sz="1800" dirty="0">
                <a:ea typeface="ＭＳ Ｐゴシック" pitchFamily="34" charset="-128"/>
              </a:rPr>
              <a:t>’</a:t>
            </a:r>
            <a:r>
              <a:rPr lang="en-NZ" sz="1800" dirty="0">
                <a:ea typeface="ＭＳ Ｐゴシック" pitchFamily="34" charset="-128"/>
              </a:rPr>
              <a:t>s ok to eat</a:t>
            </a:r>
            <a:r>
              <a:rPr lang="en-NZ" sz="1800" dirty="0" smtClean="0">
                <a:ea typeface="ＭＳ Ｐゴシック" pitchFamily="34" charset="-128"/>
              </a:rPr>
              <a:t>.</a:t>
            </a:r>
            <a:r>
              <a:rPr lang="en-NZ" altLang="en-US" sz="1800" dirty="0" smtClean="0">
                <a:ea typeface="ＭＳ Ｐゴシック" pitchFamily="34" charset="-128"/>
              </a:rPr>
              <a:t>”</a:t>
            </a:r>
          </a:p>
          <a:p>
            <a:pPr lvl="1">
              <a:defRPr/>
            </a:pPr>
            <a:r>
              <a:rPr lang="en-NZ" altLang="en-US" sz="1800" dirty="0" smtClean="0">
                <a:ea typeface="ＭＳ Ｐゴシック" pitchFamily="34" charset="-128"/>
              </a:rPr>
              <a:t>“</a:t>
            </a:r>
            <a:r>
              <a:rPr lang="en-NZ" sz="1800" dirty="0">
                <a:ea typeface="ＭＳ Ｐゴシック" pitchFamily="34" charset="-128"/>
              </a:rPr>
              <a:t>You are doing a good job so far, let</a:t>
            </a:r>
            <a:r>
              <a:rPr lang="en-NZ" altLang="en-US" sz="1800" dirty="0">
                <a:ea typeface="ＭＳ Ｐゴシック" pitchFamily="34" charset="-128"/>
              </a:rPr>
              <a:t>’</a:t>
            </a:r>
            <a:r>
              <a:rPr lang="en-NZ" sz="1800" dirty="0">
                <a:ea typeface="ＭＳ Ｐゴシック" pitchFamily="34" charset="-128"/>
              </a:rPr>
              <a:t>s keep going</a:t>
            </a:r>
            <a:r>
              <a:rPr lang="en-NZ" sz="1800" dirty="0" smtClean="0">
                <a:ea typeface="ＭＳ Ｐゴシック" pitchFamily="34" charset="-128"/>
              </a:rPr>
              <a:t>.</a:t>
            </a:r>
            <a:r>
              <a:rPr lang="en-NZ" altLang="en-US" sz="1800" dirty="0" smtClean="0">
                <a:ea typeface="ＭＳ Ｐゴシック" pitchFamily="34" charset="-128"/>
              </a:rPr>
              <a:t>”</a:t>
            </a:r>
            <a:endParaRPr lang="en-NZ" altLang="en-US" sz="1800" dirty="0">
              <a:ea typeface="ＭＳ Ｐゴシック" pitchFamily="34" charset="-128"/>
            </a:endParaRPr>
          </a:p>
          <a:p>
            <a:pPr lvl="1">
              <a:defRPr/>
            </a:pPr>
            <a:r>
              <a:rPr lang="en-NZ" altLang="en-US" sz="1800" dirty="0" smtClean="0">
                <a:ea typeface="ＭＳ Ｐゴシック" pitchFamily="34" charset="-128"/>
              </a:rPr>
              <a:t>“</a:t>
            </a:r>
            <a:r>
              <a:rPr lang="en-NZ" altLang="en-US" sz="1800" dirty="0">
                <a:ea typeface="ＭＳ Ｐゴシック" pitchFamily="34" charset="-128"/>
              </a:rPr>
              <a:t>I see you are taking small bites, please take larger bites</a:t>
            </a:r>
            <a:r>
              <a:rPr lang="en-NZ" altLang="en-US" sz="1800" dirty="0" smtClean="0">
                <a:ea typeface="ＭＳ Ｐゴシック" pitchFamily="34" charset="-128"/>
              </a:rPr>
              <a:t>.”</a:t>
            </a:r>
          </a:p>
          <a:p>
            <a:pPr lvl="1">
              <a:defRPr/>
            </a:pPr>
            <a:r>
              <a:rPr lang="en-NZ" altLang="en-US" sz="1800" dirty="0" smtClean="0">
                <a:ea typeface="ＭＳ Ｐゴシック" pitchFamily="34" charset="-128"/>
              </a:rPr>
              <a:t>“</a:t>
            </a:r>
            <a:r>
              <a:rPr lang="en-NZ" sz="1800" dirty="0">
                <a:ea typeface="ＭＳ Ｐゴシック" pitchFamily="34" charset="-128"/>
              </a:rPr>
              <a:t>It</a:t>
            </a:r>
            <a:r>
              <a:rPr lang="en-NZ" altLang="en-US" sz="1800" dirty="0">
                <a:ea typeface="ＭＳ Ｐゴシック" pitchFamily="34" charset="-128"/>
              </a:rPr>
              <a:t>’</a:t>
            </a:r>
            <a:r>
              <a:rPr lang="en-NZ" sz="1800" dirty="0">
                <a:ea typeface="ＭＳ Ｐゴシック" pitchFamily="34" charset="-128"/>
              </a:rPr>
              <a:t>s important to give your body the fuel it needs</a:t>
            </a:r>
            <a:r>
              <a:rPr lang="en-NZ" sz="1800" dirty="0" smtClean="0">
                <a:ea typeface="ＭＳ Ｐゴシック" pitchFamily="34" charset="-128"/>
              </a:rPr>
              <a:t>.</a:t>
            </a:r>
            <a:r>
              <a:rPr lang="en-NZ" altLang="en-US" sz="1800" dirty="0" smtClean="0">
                <a:ea typeface="ＭＳ Ｐゴシック" pitchFamily="34" charset="-128"/>
              </a:rPr>
              <a:t>”</a:t>
            </a:r>
          </a:p>
          <a:p>
            <a:pPr lvl="1">
              <a:defRPr/>
            </a:pPr>
            <a:r>
              <a:rPr lang="en-NZ" sz="1800" dirty="0" smtClean="0">
                <a:ea typeface="ＭＳ Ｐゴシック" pitchFamily="34" charset="-128"/>
              </a:rPr>
              <a:t>“</a:t>
            </a:r>
            <a:r>
              <a:rPr lang="en-NZ" sz="1800" dirty="0">
                <a:ea typeface="ＭＳ Ｐゴシック" pitchFamily="34" charset="-128"/>
              </a:rPr>
              <a:t>We are half way through the meal and you have eaten less than half your meal, try taking larger bites so you can complete everything</a:t>
            </a:r>
            <a:r>
              <a:rPr lang="en-NZ" sz="1800" dirty="0" smtClean="0">
                <a:ea typeface="ＭＳ Ｐゴシック" pitchFamily="34" charset="-128"/>
              </a:rPr>
              <a:t>.”</a:t>
            </a:r>
            <a:endParaRPr lang="en-US" sz="1800" dirty="0"/>
          </a:p>
          <a:p>
            <a:pPr>
              <a:defRPr/>
            </a:pPr>
            <a:r>
              <a:rPr lang="en-US" sz="2200" dirty="0"/>
              <a:t>Then keep going with conversation unrelated to the </a:t>
            </a:r>
            <a:r>
              <a:rPr lang="en-US" sz="2200" dirty="0" smtClean="0"/>
              <a:t>meal</a:t>
            </a:r>
            <a:endParaRPr lang="en-US" sz="22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The Importance of Coaching</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5429520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dirty="0" smtClean="0"/>
              <a:t>Your child may exhibit some eating behaviors that are not functional or healthy during the meal time.</a:t>
            </a:r>
          </a:p>
          <a:p>
            <a:pPr marL="0" indent="0">
              <a:buNone/>
            </a:pPr>
            <a:endParaRPr lang="en-US" sz="2200" dirty="0" smtClean="0"/>
          </a:p>
          <a:p>
            <a:r>
              <a:rPr lang="en-US" sz="2200" dirty="0" smtClean="0"/>
              <a:t>Some examples are:</a:t>
            </a:r>
            <a:endParaRPr lang="en-US" sz="2200" dirty="0"/>
          </a:p>
          <a:p>
            <a:pPr marL="800100" lvl="1" indent="-342900">
              <a:buFont typeface="Arial" panose="020B0604020202020204" pitchFamily="34" charset="0"/>
              <a:buChar char="•"/>
            </a:pPr>
            <a:r>
              <a:rPr lang="en-US" sz="2200" dirty="0"/>
              <a:t>Taking small bites </a:t>
            </a:r>
          </a:p>
          <a:p>
            <a:pPr marL="800100" lvl="1" indent="-342900">
              <a:buFont typeface="Arial" panose="020B0604020202020204" pitchFamily="34" charset="0"/>
              <a:buChar char="•"/>
            </a:pPr>
            <a:r>
              <a:rPr lang="en-US" sz="2200" dirty="0"/>
              <a:t>Dropping food</a:t>
            </a:r>
          </a:p>
          <a:p>
            <a:pPr marL="800100" lvl="1" indent="-342900">
              <a:buFont typeface="Arial" panose="020B0604020202020204" pitchFamily="34" charset="0"/>
              <a:buChar char="•"/>
            </a:pPr>
            <a:r>
              <a:rPr lang="en-US" sz="2200" dirty="0"/>
              <a:t>Smearing food on napkins or table</a:t>
            </a:r>
          </a:p>
          <a:p>
            <a:pPr marL="800100" lvl="1" indent="-342900">
              <a:buFont typeface="Arial" panose="020B0604020202020204" pitchFamily="34" charset="0"/>
              <a:buChar char="•"/>
            </a:pPr>
            <a:r>
              <a:rPr lang="en-US" sz="2200" dirty="0"/>
              <a:t>Cutting food up in small </a:t>
            </a:r>
            <a:r>
              <a:rPr lang="en-US" sz="2200" dirty="0" smtClean="0"/>
              <a:t>pieces</a:t>
            </a:r>
            <a:endParaRPr lang="en-US" sz="22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646331"/>
          </a:xfrm>
          <a:prstGeom prst="rect">
            <a:avLst/>
          </a:prstGeom>
          <a:noFill/>
          <a:ln>
            <a:noFill/>
          </a:ln>
        </p:spPr>
        <p:txBody>
          <a:bodyPr wrap="square" rtlCol="0">
            <a:spAutoFit/>
          </a:bodyPr>
          <a:lstStyle/>
          <a:p>
            <a:r>
              <a:rPr lang="en-US" sz="3600" dirty="0" smtClean="0">
                <a:solidFill>
                  <a:schemeClr val="bg1"/>
                </a:solidFill>
                <a:latin typeface="Gotham Book" pitchFamily="2" charset="0"/>
              </a:rPr>
              <a:t>Dysfunctional Eating Behaviors</a:t>
            </a:r>
            <a:endParaRPr lang="en-US" sz="3600" dirty="0">
              <a:solidFill>
                <a:schemeClr val="bg1"/>
              </a:solidFill>
              <a:latin typeface="Gotham Book" pitchFamily="2" charset="0"/>
            </a:endParaRPr>
          </a:p>
        </p:txBody>
      </p:sp>
    </p:spTree>
    <p:extLst>
      <p:ext uri="{BB962C8B-B14F-4D97-AF65-F5344CB8AC3E}">
        <p14:creationId xmlns:p14="http://schemas.microsoft.com/office/powerpoint/2010/main" val="2251058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80000"/>
              </a:lnSpc>
            </a:pPr>
            <a:r>
              <a:rPr lang="en-NZ" sz="2200" dirty="0" smtClean="0">
                <a:ea typeface="MS PGothic" pitchFamily="34" charset="-128"/>
              </a:rPr>
              <a:t>Address </a:t>
            </a:r>
            <a:r>
              <a:rPr lang="en-NZ" sz="2200" dirty="0">
                <a:ea typeface="MS PGothic" pitchFamily="34" charset="-128"/>
              </a:rPr>
              <a:t>dysfunctional behaviors as they </a:t>
            </a:r>
            <a:r>
              <a:rPr lang="en-NZ" sz="2200" dirty="0" smtClean="0">
                <a:ea typeface="MS PGothic" pitchFamily="34" charset="-128"/>
              </a:rPr>
              <a:t>occur.</a:t>
            </a:r>
          </a:p>
          <a:p>
            <a:pPr marL="0" indent="0">
              <a:lnSpc>
                <a:spcPct val="80000"/>
              </a:lnSpc>
              <a:buNone/>
            </a:pPr>
            <a:endParaRPr lang="en-NZ" sz="2200" dirty="0" smtClean="0">
              <a:ea typeface="MS PGothic" pitchFamily="34" charset="-128"/>
            </a:endParaRPr>
          </a:p>
          <a:p>
            <a:pPr>
              <a:lnSpc>
                <a:spcPct val="80000"/>
              </a:lnSpc>
            </a:pPr>
            <a:r>
              <a:rPr lang="en-NZ" sz="2200" dirty="0" smtClean="0">
                <a:ea typeface="MS PGothic" pitchFamily="34" charset="-128"/>
              </a:rPr>
              <a:t>Focus on positive, action-oriented statements:</a:t>
            </a:r>
            <a:endParaRPr lang="en-NZ" sz="2200" dirty="0">
              <a:ea typeface="MS PGothic" pitchFamily="34" charset="-128"/>
            </a:endParaRPr>
          </a:p>
          <a:p>
            <a:pPr marL="800100" lvl="1" indent="-342900">
              <a:lnSpc>
                <a:spcPct val="80000"/>
              </a:lnSpc>
              <a:buFont typeface="Arial" panose="020B0604020202020204" pitchFamily="34" charset="0"/>
              <a:buChar char="•"/>
            </a:pPr>
            <a:r>
              <a:rPr lang="en-NZ" altLang="en-US" sz="2000" dirty="0">
                <a:ea typeface="MS PGothic" pitchFamily="34" charset="-128"/>
              </a:rPr>
              <a:t>“</a:t>
            </a:r>
            <a:r>
              <a:rPr lang="en-NZ" sz="2000" dirty="0">
                <a:ea typeface="MS PGothic" pitchFamily="34" charset="-128"/>
              </a:rPr>
              <a:t>Please take bigger bites</a:t>
            </a:r>
            <a:r>
              <a:rPr lang="en-NZ" altLang="en-US" sz="2000" dirty="0">
                <a:ea typeface="MS PGothic" pitchFamily="34" charset="-128"/>
              </a:rPr>
              <a:t>”</a:t>
            </a:r>
            <a:endParaRPr lang="en-NZ" sz="2000" dirty="0">
              <a:ea typeface="MS PGothic" pitchFamily="34" charset="-128"/>
            </a:endParaRPr>
          </a:p>
          <a:p>
            <a:pPr marL="800100" lvl="1" indent="-342900">
              <a:lnSpc>
                <a:spcPct val="80000"/>
              </a:lnSpc>
              <a:buFont typeface="Arial" panose="020B0604020202020204" pitchFamily="34" charset="0"/>
              <a:buChar char="•"/>
            </a:pPr>
            <a:r>
              <a:rPr lang="en-NZ" altLang="en-US" sz="2000" dirty="0">
                <a:ea typeface="MS PGothic" pitchFamily="34" charset="-128"/>
              </a:rPr>
              <a:t>“</a:t>
            </a:r>
            <a:r>
              <a:rPr lang="en-NZ" sz="2000" dirty="0">
                <a:ea typeface="MS PGothic" pitchFamily="34" charset="-128"/>
              </a:rPr>
              <a:t>Please, pick that up from your </a:t>
            </a:r>
            <a:r>
              <a:rPr lang="en-NZ" sz="2000" dirty="0" smtClean="0">
                <a:ea typeface="MS PGothic" pitchFamily="34" charset="-128"/>
              </a:rPr>
              <a:t>lap</a:t>
            </a:r>
            <a:r>
              <a:rPr lang="en-NZ" altLang="en-US" sz="2000" dirty="0" smtClean="0">
                <a:ea typeface="MS PGothic" pitchFamily="34" charset="-128"/>
              </a:rPr>
              <a:t>”</a:t>
            </a:r>
            <a:endParaRPr lang="en-NZ" sz="2000" dirty="0">
              <a:ea typeface="MS PGothic" pitchFamily="34" charset="-128"/>
            </a:endParaRPr>
          </a:p>
          <a:p>
            <a:pPr marL="800100" lvl="1" indent="-342900">
              <a:lnSpc>
                <a:spcPct val="80000"/>
              </a:lnSpc>
              <a:buFont typeface="Arial" panose="020B0604020202020204" pitchFamily="34" charset="0"/>
              <a:buChar char="•"/>
            </a:pPr>
            <a:r>
              <a:rPr lang="en-NZ" altLang="en-US" sz="2000" dirty="0">
                <a:ea typeface="MS PGothic" pitchFamily="34" charset="-128"/>
              </a:rPr>
              <a:t>“</a:t>
            </a:r>
            <a:r>
              <a:rPr lang="en-NZ" sz="2000" dirty="0">
                <a:ea typeface="MS PGothic" pitchFamily="34" charset="-128"/>
              </a:rPr>
              <a:t>Please, roll up your sleeves so food doesn</a:t>
            </a:r>
            <a:r>
              <a:rPr lang="en-NZ" altLang="en-US" sz="2000" dirty="0">
                <a:ea typeface="MS PGothic" pitchFamily="34" charset="-128"/>
              </a:rPr>
              <a:t>’</a:t>
            </a:r>
            <a:r>
              <a:rPr lang="en-NZ" sz="2000" dirty="0">
                <a:ea typeface="MS PGothic" pitchFamily="34" charset="-128"/>
              </a:rPr>
              <a:t>t get on your shirt</a:t>
            </a:r>
            <a:r>
              <a:rPr lang="en-NZ" altLang="en-US" sz="2000" dirty="0">
                <a:ea typeface="MS PGothic" pitchFamily="34" charset="-128"/>
              </a:rPr>
              <a:t>”</a:t>
            </a:r>
            <a:endParaRPr lang="en-NZ" sz="2000" dirty="0">
              <a:ea typeface="MS PGothic" pitchFamily="34" charset="-128"/>
            </a:endParaRPr>
          </a:p>
          <a:p>
            <a:pPr marL="800100" lvl="1" indent="-342900">
              <a:lnSpc>
                <a:spcPct val="80000"/>
              </a:lnSpc>
              <a:buFont typeface="Arial" panose="020B0604020202020204" pitchFamily="34" charset="0"/>
              <a:buChar char="•"/>
            </a:pPr>
            <a:r>
              <a:rPr lang="en-NZ" altLang="en-US" sz="2000" dirty="0">
                <a:ea typeface="MS PGothic" pitchFamily="34" charset="-128"/>
              </a:rPr>
              <a:t>“</a:t>
            </a:r>
            <a:r>
              <a:rPr lang="en-NZ" sz="2000" dirty="0">
                <a:ea typeface="MS PGothic" pitchFamily="34" charset="-128"/>
              </a:rPr>
              <a:t>Stop crumbling your bread</a:t>
            </a:r>
            <a:r>
              <a:rPr lang="en-NZ" altLang="en-US" sz="2000" dirty="0" smtClean="0">
                <a:ea typeface="MS PGothic" pitchFamily="34" charset="-128"/>
              </a:rPr>
              <a:t>”</a:t>
            </a:r>
          </a:p>
          <a:p>
            <a:pPr marL="457200" lvl="1" indent="0">
              <a:lnSpc>
                <a:spcPct val="80000"/>
              </a:lnSpc>
              <a:buNone/>
            </a:pPr>
            <a:endParaRPr lang="en-NZ" sz="2000" dirty="0">
              <a:ea typeface="MS PGothic" pitchFamily="34" charset="-128"/>
            </a:endParaRPr>
          </a:p>
          <a:p>
            <a:r>
              <a:rPr lang="en-NZ" sz="2200" dirty="0">
                <a:ea typeface="MS PGothic" pitchFamily="34" charset="-128"/>
              </a:rPr>
              <a:t>Replace food that was dropped on floor or hidden**</a:t>
            </a:r>
          </a:p>
          <a:p>
            <a:pPr lvl="1">
              <a:buFont typeface="Arial" panose="020B0604020202020204" pitchFamily="34" charset="0"/>
              <a:buChar char="•"/>
            </a:pPr>
            <a:r>
              <a:rPr lang="en-NZ" altLang="en-US" sz="2000" dirty="0">
                <a:ea typeface="MS PGothic" pitchFamily="34" charset="-128"/>
              </a:rPr>
              <a:t>“</a:t>
            </a:r>
            <a:r>
              <a:rPr lang="en-NZ" sz="2000" dirty="0">
                <a:ea typeface="MS PGothic" pitchFamily="34" charset="-128"/>
              </a:rPr>
              <a:t>I</a:t>
            </a:r>
            <a:r>
              <a:rPr lang="en-NZ" altLang="en-US" sz="2000" dirty="0">
                <a:ea typeface="MS PGothic" pitchFamily="34" charset="-128"/>
              </a:rPr>
              <a:t>’</a:t>
            </a:r>
            <a:r>
              <a:rPr lang="en-NZ" sz="2000" dirty="0">
                <a:ea typeface="MS PGothic" pitchFamily="34" charset="-128"/>
              </a:rPr>
              <a:t>m giving you another piece of chicken to make up for the pieces that fell on the ground</a:t>
            </a:r>
            <a:r>
              <a:rPr lang="en-NZ" altLang="en-US" sz="2000" dirty="0" smtClean="0">
                <a:ea typeface="MS PGothic" pitchFamily="34" charset="-128"/>
              </a:rPr>
              <a:t>”</a:t>
            </a:r>
            <a:endParaRPr lang="en-NZ" altLang="en-US" sz="2000" dirty="0">
              <a:ea typeface="MS PGothic" pitchFamily="34" charset="-128"/>
            </a:endParaRPr>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646331"/>
          </a:xfrm>
          <a:prstGeom prst="rect">
            <a:avLst/>
          </a:prstGeom>
          <a:noFill/>
          <a:ln>
            <a:noFill/>
          </a:ln>
        </p:spPr>
        <p:txBody>
          <a:bodyPr wrap="square" rtlCol="0">
            <a:spAutoFit/>
          </a:bodyPr>
          <a:lstStyle/>
          <a:p>
            <a:r>
              <a:rPr lang="en-US" sz="3600" dirty="0" smtClean="0">
                <a:solidFill>
                  <a:schemeClr val="bg1"/>
                </a:solidFill>
                <a:latin typeface="Gotham Book" pitchFamily="2" charset="0"/>
              </a:rPr>
              <a:t>Dysfunctional Eating Behaviors</a:t>
            </a:r>
            <a:endParaRPr lang="en-US" sz="3600" dirty="0">
              <a:solidFill>
                <a:schemeClr val="bg1"/>
              </a:solidFill>
              <a:latin typeface="Gotham Book" pitchFamily="2" charset="0"/>
            </a:endParaRPr>
          </a:p>
        </p:txBody>
      </p:sp>
      <p:sp>
        <p:nvSpPr>
          <p:cNvPr id="2" name="TextBox 1"/>
          <p:cNvSpPr txBox="1"/>
          <p:nvPr/>
        </p:nvSpPr>
        <p:spPr>
          <a:xfrm>
            <a:off x="990600" y="5814536"/>
            <a:ext cx="4572000" cy="738664"/>
          </a:xfrm>
          <a:prstGeom prst="rect">
            <a:avLst/>
          </a:prstGeom>
          <a:noFill/>
        </p:spPr>
        <p:txBody>
          <a:bodyPr wrap="square" rtlCol="0">
            <a:spAutoFit/>
          </a:bodyPr>
          <a:lstStyle/>
          <a:p>
            <a:r>
              <a:rPr lang="en-US" sz="1400" dirty="0" smtClean="0"/>
              <a:t>**This will look different depending on if your child is at home or in the hospital.  Please discuss any questions/concerns with your providers.</a:t>
            </a:r>
            <a:endParaRPr lang="en-US" sz="1400" dirty="0"/>
          </a:p>
        </p:txBody>
      </p:sp>
    </p:spTree>
    <p:extLst>
      <p:ext uri="{BB962C8B-B14F-4D97-AF65-F5344CB8AC3E}">
        <p14:creationId xmlns:p14="http://schemas.microsoft.com/office/powerpoint/2010/main" val="34730623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NZ" sz="2600" dirty="0" smtClean="0">
                <a:ea typeface="MS PGothic" pitchFamily="34" charset="-128"/>
              </a:rPr>
              <a:t>Parents </a:t>
            </a:r>
            <a:r>
              <a:rPr lang="en-NZ" sz="2600" dirty="0">
                <a:ea typeface="MS PGothic" pitchFamily="34" charset="-128"/>
              </a:rPr>
              <a:t>notice several dysfunctional eating behaviors at the dinner table.</a:t>
            </a:r>
          </a:p>
          <a:p>
            <a:pPr lvl="1"/>
            <a:r>
              <a:rPr lang="en-NZ" sz="2600" dirty="0">
                <a:ea typeface="MS PGothic" pitchFamily="34" charset="-128"/>
              </a:rPr>
              <a:t>Daughter is cutting the food up into tiny pieces and </a:t>
            </a:r>
            <a:r>
              <a:rPr lang="en-NZ" sz="2600" dirty="0" smtClean="0">
                <a:ea typeface="MS PGothic" pitchFamily="34" charset="-128"/>
              </a:rPr>
              <a:t>taking tiny bites</a:t>
            </a:r>
            <a:r>
              <a:rPr lang="en-NZ" sz="2600" dirty="0">
                <a:ea typeface="MS PGothic" pitchFamily="34" charset="-128"/>
              </a:rPr>
              <a:t>.</a:t>
            </a:r>
          </a:p>
          <a:p>
            <a:pPr lvl="1"/>
            <a:r>
              <a:rPr lang="en-NZ" sz="2600" dirty="0">
                <a:ea typeface="MS PGothic" pitchFamily="34" charset="-128"/>
              </a:rPr>
              <a:t>Daughter seems to be crumbling her bagel and small pieces are falling on her lap</a:t>
            </a:r>
            <a:r>
              <a:rPr lang="en-NZ" sz="2600" dirty="0" smtClean="0">
                <a:ea typeface="MS PGothic" pitchFamily="34" charset="-128"/>
              </a:rPr>
              <a:t>.</a:t>
            </a:r>
          </a:p>
          <a:p>
            <a:pPr marL="457200" lvl="1" indent="0">
              <a:buNone/>
            </a:pPr>
            <a:endParaRPr lang="en-NZ" sz="2600" dirty="0">
              <a:ea typeface="MS PGothic" pitchFamily="34" charset="-128"/>
            </a:endParaRPr>
          </a:p>
          <a:p>
            <a:r>
              <a:rPr lang="en-NZ" sz="2600" dirty="0">
                <a:ea typeface="MS PGothic" pitchFamily="34" charset="-128"/>
              </a:rPr>
              <a:t>How would you address these behaviors during the meal</a:t>
            </a:r>
            <a:r>
              <a:rPr lang="en-NZ" sz="2600" dirty="0" smtClean="0">
                <a:ea typeface="MS PGothic" pitchFamily="34" charset="-128"/>
              </a:rPr>
              <a:t>?</a:t>
            </a:r>
            <a:endParaRPr lang="en-NZ" sz="2600" dirty="0">
              <a:ea typeface="MS PGothic" pitchFamily="34" charset="-128"/>
            </a:endParaRPr>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Practice Scenario</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129960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3" name="Content Placeholder 2"/>
          <p:cNvSpPr>
            <a:spLocks noGrp="1"/>
          </p:cNvSpPr>
          <p:nvPr>
            <p:ph idx="1"/>
          </p:nvPr>
        </p:nvSpPr>
        <p:spPr>
          <a:xfrm>
            <a:off x="457200" y="1295400"/>
            <a:ext cx="8229600" cy="4678363"/>
          </a:xfrm>
        </p:spPr>
        <p:txBody>
          <a:bodyPr>
            <a:noAutofit/>
          </a:bodyPr>
          <a:lstStyle/>
          <a:p>
            <a:pPr marL="0" indent="0">
              <a:buNone/>
              <a:defRPr/>
            </a:pPr>
            <a:r>
              <a:rPr lang="en-NZ" sz="2600" dirty="0">
                <a:ea typeface="ＭＳ Ｐゴシック" pitchFamily="34" charset="-128"/>
              </a:rPr>
              <a:t>What to do if your child doesn</a:t>
            </a:r>
            <a:r>
              <a:rPr lang="en-NZ" altLang="en-US" sz="2600" dirty="0">
                <a:ea typeface="ＭＳ Ｐゴシック" pitchFamily="34" charset="-128"/>
              </a:rPr>
              <a:t>’</a:t>
            </a:r>
            <a:r>
              <a:rPr lang="en-NZ" sz="2600" dirty="0">
                <a:ea typeface="ＭＳ Ｐゴシック" pitchFamily="34" charset="-128"/>
              </a:rPr>
              <a:t>t complete a </a:t>
            </a:r>
            <a:r>
              <a:rPr lang="en-NZ" sz="2600" dirty="0" smtClean="0">
                <a:ea typeface="ＭＳ Ｐゴシック" pitchFamily="34" charset="-128"/>
              </a:rPr>
              <a:t>meal or </a:t>
            </a:r>
            <a:r>
              <a:rPr lang="en-NZ" sz="2600" dirty="0">
                <a:ea typeface="ＭＳ Ｐゴシック" pitchFamily="34" charset="-128"/>
              </a:rPr>
              <a:t>snack:</a:t>
            </a:r>
          </a:p>
          <a:p>
            <a:pPr>
              <a:defRPr/>
            </a:pPr>
            <a:r>
              <a:rPr lang="en-NZ" sz="2600" dirty="0" smtClean="0">
                <a:ea typeface="ＭＳ Ｐゴシック" pitchFamily="34" charset="-128"/>
              </a:rPr>
              <a:t>Ask your </a:t>
            </a:r>
            <a:r>
              <a:rPr lang="en-NZ" sz="2600" dirty="0">
                <a:ea typeface="ＭＳ Ｐゴシック" pitchFamily="34" charset="-128"/>
              </a:rPr>
              <a:t>child/teen to take 1 more bite</a:t>
            </a:r>
          </a:p>
          <a:p>
            <a:pPr>
              <a:defRPr/>
            </a:pPr>
            <a:r>
              <a:rPr lang="en-US" sz="2600" dirty="0"/>
              <a:t>Follow the plan discussed with your providers for coaching and meal </a:t>
            </a:r>
            <a:r>
              <a:rPr lang="en-US" sz="2600" dirty="0" smtClean="0"/>
              <a:t>replacement</a:t>
            </a:r>
            <a:endParaRPr lang="en-US" sz="2600" strike="sngStrike" dirty="0" smtClean="0"/>
          </a:p>
          <a:p>
            <a:pPr lvl="1">
              <a:defRPr/>
            </a:pPr>
            <a:r>
              <a:rPr lang="en-US" sz="2200" dirty="0" smtClean="0"/>
              <a:t>If </a:t>
            </a:r>
            <a:r>
              <a:rPr lang="en-US" sz="2200" dirty="0"/>
              <a:t>your child is on the medical floor or PBMU, they will get a supplemental meal </a:t>
            </a:r>
            <a:r>
              <a:rPr lang="en-US" sz="2200" dirty="0" smtClean="0"/>
              <a:t>replacement.</a:t>
            </a:r>
          </a:p>
          <a:p>
            <a:pPr lvl="1">
              <a:defRPr/>
            </a:pPr>
            <a:r>
              <a:rPr lang="en-US" sz="2200" dirty="0" smtClean="0"/>
              <a:t>If </a:t>
            </a:r>
            <a:r>
              <a:rPr lang="en-US" sz="2200" dirty="0"/>
              <a:t>your child is at home, it is best to use coaching, support, and firm, consistent expectations to get to 100% </a:t>
            </a:r>
            <a:r>
              <a:rPr lang="en-US" sz="2200" dirty="0" smtClean="0"/>
              <a:t>completion.</a:t>
            </a:r>
          </a:p>
          <a:p>
            <a:pPr lvl="1">
              <a:defRPr/>
            </a:pPr>
            <a:r>
              <a:rPr lang="en-US" sz="2200" dirty="0" smtClean="0"/>
              <a:t>Supplemental </a:t>
            </a:r>
            <a:r>
              <a:rPr lang="en-US" sz="2200" dirty="0"/>
              <a:t>meal replacement at home should only occur when advised by your treatment </a:t>
            </a:r>
            <a:r>
              <a:rPr lang="en-US" sz="2200" dirty="0" smtClean="0"/>
              <a:t>team.</a:t>
            </a:r>
            <a:endParaRPr lang="en-US" sz="22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Non-Completion of Meals</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4576907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defRPr/>
            </a:pPr>
            <a:r>
              <a:rPr lang="en-NZ" sz="2400" dirty="0">
                <a:ea typeface="ＭＳ Ｐゴシック" pitchFamily="34" charset="-128"/>
              </a:rPr>
              <a:t>If your child does not complete their meal, focus on the natural consequences of their </a:t>
            </a:r>
            <a:r>
              <a:rPr lang="en-NZ" sz="2400" dirty="0" smtClean="0">
                <a:ea typeface="ＭＳ Ｐゴシック" pitchFamily="34" charset="-128"/>
              </a:rPr>
              <a:t>behavior.</a:t>
            </a:r>
          </a:p>
          <a:p>
            <a:pPr>
              <a:defRPr/>
            </a:pPr>
            <a:r>
              <a:rPr lang="en-NZ" sz="2400" dirty="0" smtClean="0">
                <a:ea typeface="ＭＳ Ｐゴシック" pitchFamily="34" charset="-128"/>
              </a:rPr>
              <a:t>Completing </a:t>
            </a:r>
            <a:r>
              <a:rPr lang="en-NZ" sz="2400" dirty="0">
                <a:ea typeface="ＭＳ Ｐゴシック" pitchFamily="34" charset="-128"/>
              </a:rPr>
              <a:t>meals </a:t>
            </a:r>
            <a:r>
              <a:rPr lang="en-NZ" sz="2400" dirty="0" smtClean="0">
                <a:ea typeface="ＭＳ Ｐゴシック" pitchFamily="34" charset="-128"/>
              </a:rPr>
              <a:t>can lead to </a:t>
            </a:r>
            <a:r>
              <a:rPr lang="en-NZ" sz="2400" dirty="0">
                <a:ea typeface="ＭＳ Ｐゴシック" pitchFamily="34" charset="-128"/>
              </a:rPr>
              <a:t>more </a:t>
            </a:r>
            <a:r>
              <a:rPr lang="en-NZ" sz="2400" dirty="0" smtClean="0">
                <a:ea typeface="ＭＳ Ｐゴシック" pitchFamily="34" charset="-128"/>
              </a:rPr>
              <a:t>privileges and independence (as age-appropriate).</a:t>
            </a:r>
          </a:p>
          <a:p>
            <a:pPr>
              <a:defRPr/>
            </a:pPr>
            <a:r>
              <a:rPr lang="en-NZ" sz="2400" dirty="0" smtClean="0">
                <a:ea typeface="ＭＳ Ｐゴシック" pitchFamily="34" charset="-128"/>
              </a:rPr>
              <a:t>Restrictions can be placed on physical activity until the next meal is completed (purpose is to conserve energy).</a:t>
            </a:r>
          </a:p>
          <a:p>
            <a:pPr>
              <a:defRPr/>
            </a:pPr>
            <a:r>
              <a:rPr lang="en-NZ" sz="2400" dirty="0" smtClean="0">
                <a:ea typeface="ＭＳ Ｐゴシック" pitchFamily="34" charset="-128"/>
              </a:rPr>
              <a:t>Energy out must match energy in.</a:t>
            </a:r>
          </a:p>
          <a:p>
            <a:pPr>
              <a:defRPr/>
            </a:pPr>
            <a:r>
              <a:rPr lang="en-NZ" sz="2400" dirty="0" smtClean="0">
                <a:ea typeface="ＭＳ Ｐゴシック" pitchFamily="34" charset="-128"/>
              </a:rPr>
              <a:t>Remind </a:t>
            </a:r>
            <a:r>
              <a:rPr lang="en-NZ" sz="2400" dirty="0">
                <a:ea typeface="ＭＳ Ｐゴシック" pitchFamily="34" charset="-128"/>
              </a:rPr>
              <a:t>your child/teen: </a:t>
            </a:r>
            <a:r>
              <a:rPr lang="en-NZ" altLang="en-US" sz="2400" dirty="0">
                <a:ea typeface="ＭＳ Ｐゴシック" pitchFamily="34" charset="-128"/>
              </a:rPr>
              <a:t>“</a:t>
            </a:r>
            <a:r>
              <a:rPr lang="en-NZ" sz="2400" dirty="0">
                <a:ea typeface="ＭＳ Ｐゴシック" pitchFamily="34" charset="-128"/>
              </a:rPr>
              <a:t>You must fuel your body to have the life </a:t>
            </a:r>
            <a:r>
              <a:rPr lang="en-NZ" sz="2400" dirty="0" smtClean="0">
                <a:ea typeface="ＭＳ Ｐゴシック" pitchFamily="34" charset="-128"/>
              </a:rPr>
              <a:t>and </a:t>
            </a:r>
            <a:r>
              <a:rPr lang="en-NZ" sz="2400" dirty="0">
                <a:ea typeface="ＭＳ Ｐゴシック" pitchFamily="34" charset="-128"/>
              </a:rPr>
              <a:t>freedom you want</a:t>
            </a:r>
            <a:r>
              <a:rPr lang="en-NZ" sz="2400" dirty="0" smtClean="0">
                <a:ea typeface="ＭＳ Ｐゴシック" pitchFamily="34" charset="-128"/>
              </a:rPr>
              <a:t>.</a:t>
            </a:r>
            <a:r>
              <a:rPr lang="en-NZ" altLang="en-US" sz="2400" dirty="0" smtClean="0">
                <a:ea typeface="ＭＳ Ｐゴシック" pitchFamily="34" charset="-128"/>
              </a:rPr>
              <a:t>”</a:t>
            </a:r>
            <a:endParaRPr lang="en-NZ" sz="2400" dirty="0">
              <a:ea typeface="ＭＳ Ｐゴシック" pitchFamily="34" charset="-128"/>
            </a:endParaRPr>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Non-Completion of Meals</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7101045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5" name="Rectangle 4"/>
          <p:cNvSpPr/>
          <p:nvPr/>
        </p:nvSpPr>
        <p:spPr>
          <a:xfrm>
            <a:off x="432148" y="4191000"/>
            <a:ext cx="4482726" cy="769441"/>
          </a:xfrm>
          <a:prstGeom prst="rect">
            <a:avLst/>
          </a:prstGeom>
        </p:spPr>
        <p:txBody>
          <a:bodyPr wrap="square">
            <a:spAutoFit/>
          </a:bodyPr>
          <a:lstStyle/>
          <a:p>
            <a:r>
              <a:rPr lang="en-US" sz="4400" dirty="0" smtClean="0">
                <a:solidFill>
                  <a:schemeClr val="bg1"/>
                </a:solidFill>
                <a:latin typeface="Gotham Book"/>
                <a:cs typeface="Arial" panose="020B0604020202020204" pitchFamily="34" charset="0"/>
              </a:rPr>
              <a:t>After Meals</a:t>
            </a:r>
            <a:endParaRPr lang="en-US" sz="4400" dirty="0">
              <a:solidFill>
                <a:schemeClr val="bg1"/>
              </a:solidFill>
              <a:latin typeface="Gotham Book"/>
              <a:cs typeface="Arial" panose="020B0604020202020204" pitchFamily="34" charset="0"/>
            </a:endParaRP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Tree>
    <p:extLst>
      <p:ext uri="{BB962C8B-B14F-4D97-AF65-F5344CB8AC3E}">
        <p14:creationId xmlns:p14="http://schemas.microsoft.com/office/powerpoint/2010/main" val="12691502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NZ" sz="2400" dirty="0">
                <a:ea typeface="MS PGothic" pitchFamily="34" charset="-128"/>
              </a:rPr>
              <a:t>Post-meal may include </a:t>
            </a:r>
            <a:r>
              <a:rPr lang="en-NZ" sz="2400" dirty="0" smtClean="0">
                <a:ea typeface="MS PGothic" pitchFamily="34" charset="-128"/>
              </a:rPr>
              <a:t>physical and </a:t>
            </a:r>
            <a:r>
              <a:rPr lang="en-NZ" sz="2400" dirty="0">
                <a:ea typeface="MS PGothic" pitchFamily="34" charset="-128"/>
              </a:rPr>
              <a:t>emotional distress for your </a:t>
            </a:r>
            <a:r>
              <a:rPr lang="en-NZ" sz="2400" dirty="0" smtClean="0">
                <a:ea typeface="MS PGothic" pitchFamily="34" charset="-128"/>
              </a:rPr>
              <a:t>child/teen</a:t>
            </a:r>
            <a:r>
              <a:rPr lang="en-NZ" sz="2400" dirty="0">
                <a:ea typeface="MS PGothic" pitchFamily="34" charset="-128"/>
              </a:rPr>
              <a:t>:</a:t>
            </a:r>
          </a:p>
          <a:p>
            <a:pPr marL="800100" lvl="1" indent="-342900">
              <a:buFont typeface="Courier New" panose="02070309020205020404" pitchFamily="49" charset="0"/>
              <a:buChar char="o"/>
            </a:pPr>
            <a:r>
              <a:rPr lang="en-NZ" sz="2400" dirty="0">
                <a:ea typeface="MS PGothic" pitchFamily="34" charset="-128"/>
              </a:rPr>
              <a:t>Feeling full and uncomfortable</a:t>
            </a:r>
          </a:p>
          <a:p>
            <a:pPr marL="800100" lvl="1" indent="-342900">
              <a:buFont typeface="Courier New" panose="02070309020205020404" pitchFamily="49" charset="0"/>
              <a:buChar char="o"/>
            </a:pPr>
            <a:r>
              <a:rPr lang="en-NZ" sz="2400" dirty="0">
                <a:ea typeface="MS PGothic" pitchFamily="34" charset="-128"/>
              </a:rPr>
              <a:t>Feelings of guilt or shame for eating </a:t>
            </a:r>
            <a:r>
              <a:rPr lang="en-NZ" altLang="en-US" sz="2400" dirty="0">
                <a:ea typeface="MS PGothic" pitchFamily="34" charset="-128"/>
              </a:rPr>
              <a:t>“</a:t>
            </a:r>
            <a:r>
              <a:rPr lang="en-NZ" sz="2400" dirty="0">
                <a:ea typeface="MS PGothic" pitchFamily="34" charset="-128"/>
              </a:rPr>
              <a:t>too much</a:t>
            </a:r>
            <a:r>
              <a:rPr lang="en-NZ" altLang="en-US" sz="2400" dirty="0">
                <a:ea typeface="MS PGothic" pitchFamily="34" charset="-128"/>
              </a:rPr>
              <a:t>”</a:t>
            </a:r>
          </a:p>
          <a:p>
            <a:pPr marL="457200" indent="-457200"/>
            <a:r>
              <a:rPr lang="en-NZ" altLang="en-US" sz="2400" dirty="0">
                <a:ea typeface="MS PGothic" pitchFamily="34" charset="-128"/>
              </a:rPr>
              <a:t>Your child may be in crisis, de-escalation, or post-crisis </a:t>
            </a:r>
            <a:r>
              <a:rPr lang="en-NZ" altLang="en-US" sz="2400" dirty="0" smtClean="0">
                <a:ea typeface="MS PGothic" pitchFamily="34" charset="-128"/>
              </a:rPr>
              <a:t>recovery</a:t>
            </a:r>
            <a:endParaRPr lang="en-NZ" altLang="en-US" sz="2400" dirty="0">
              <a:ea typeface="MS PGothic" pitchFamily="34" charset="-128"/>
            </a:endParaRPr>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After Meals</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19360030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6200"/>
            <a:ext cx="8762999" cy="6711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le 4"/>
          <p:cNvSpPr/>
          <p:nvPr/>
        </p:nvSpPr>
        <p:spPr>
          <a:xfrm>
            <a:off x="2743200" y="304800"/>
            <a:ext cx="3962400" cy="175260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63270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6200"/>
            <a:ext cx="8762999" cy="6711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ounded Rectangle 3"/>
          <p:cNvSpPr/>
          <p:nvPr/>
        </p:nvSpPr>
        <p:spPr>
          <a:xfrm>
            <a:off x="4724400" y="2438400"/>
            <a:ext cx="3200400" cy="1600200"/>
          </a:xfrm>
          <a:prstGeom prst="round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9427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5" name="Rectangle 4"/>
          <p:cNvSpPr/>
          <p:nvPr/>
        </p:nvSpPr>
        <p:spPr>
          <a:xfrm>
            <a:off x="432148" y="3506450"/>
            <a:ext cx="6502052" cy="1446550"/>
          </a:xfrm>
          <a:prstGeom prst="rect">
            <a:avLst/>
          </a:prstGeom>
        </p:spPr>
        <p:txBody>
          <a:bodyPr wrap="square">
            <a:spAutoFit/>
          </a:bodyPr>
          <a:lstStyle/>
          <a:p>
            <a:r>
              <a:rPr lang="en-US" sz="4400" dirty="0" smtClean="0">
                <a:solidFill>
                  <a:schemeClr val="bg1"/>
                </a:solidFill>
                <a:latin typeface="Gotham Book"/>
                <a:cs typeface="Arial" panose="020B0604020202020204" pitchFamily="34" charset="0"/>
              </a:rPr>
              <a:t>Eating Disorder Treatment Basics</a:t>
            </a:r>
            <a:endParaRPr lang="en-US" sz="4400" dirty="0">
              <a:solidFill>
                <a:schemeClr val="bg1"/>
              </a:solidFill>
              <a:latin typeface="Gotham Book"/>
              <a:cs typeface="Arial" panose="020B0604020202020204" pitchFamily="34" charset="0"/>
            </a:endParaRP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Tree>
    <p:extLst>
      <p:ext uri="{BB962C8B-B14F-4D97-AF65-F5344CB8AC3E}">
        <p14:creationId xmlns:p14="http://schemas.microsoft.com/office/powerpoint/2010/main" val="39336362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6200"/>
            <a:ext cx="8762999" cy="6711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ounded Rectangle 2"/>
          <p:cNvSpPr/>
          <p:nvPr/>
        </p:nvSpPr>
        <p:spPr>
          <a:xfrm>
            <a:off x="4343400" y="5715000"/>
            <a:ext cx="3962400" cy="1066800"/>
          </a:xfrm>
          <a:prstGeom prst="roundRect">
            <a:avLst/>
          </a:prstGeom>
          <a:noFill/>
          <a:ln w="571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04872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NZ" sz="2800" dirty="0">
                <a:ea typeface="MS PGothic" pitchFamily="34" charset="-128"/>
              </a:rPr>
              <a:t>De-escalation after meals depends on the amount of distress your child experienced during the meal.</a:t>
            </a:r>
          </a:p>
          <a:p>
            <a:r>
              <a:rPr lang="en-NZ" sz="2800" dirty="0">
                <a:ea typeface="MS PGothic" pitchFamily="34" charset="-128"/>
              </a:rPr>
              <a:t>The time it takes for a child/teen to return to baseline varies greatly.</a:t>
            </a:r>
          </a:p>
          <a:p>
            <a:r>
              <a:rPr lang="en-NZ" sz="2800" dirty="0">
                <a:ea typeface="MS PGothic" pitchFamily="34" charset="-128"/>
              </a:rPr>
              <a:t>Wait at least an hour and ensure the child has returned to baseline before problem solving or debriefing</a:t>
            </a:r>
            <a:r>
              <a:rPr lang="en-NZ" sz="2800" dirty="0" smtClean="0">
                <a:ea typeface="MS PGothic" pitchFamily="34" charset="-128"/>
              </a:rPr>
              <a:t>.</a:t>
            </a:r>
            <a:endParaRPr lang="en-NZ" sz="2800" dirty="0">
              <a:ea typeface="MS PGothic" pitchFamily="34" charset="-128"/>
            </a:endParaRPr>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After Meals</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15612588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543" y="1447800"/>
            <a:ext cx="8229600" cy="4572000"/>
          </a:xfrm>
        </p:spPr>
        <p:txBody>
          <a:bodyPr>
            <a:normAutofit/>
          </a:bodyPr>
          <a:lstStyle/>
          <a:p>
            <a:pPr marL="0" indent="0">
              <a:buNone/>
            </a:pPr>
            <a:r>
              <a:rPr lang="en-US" sz="2800" dirty="0"/>
              <a:t>Before, during, and after meals can </a:t>
            </a:r>
            <a:r>
              <a:rPr lang="en-US" sz="2800" dirty="0" smtClean="0"/>
              <a:t>cause anxiety and distress</a:t>
            </a:r>
            <a:r>
              <a:rPr lang="en-US" sz="2800" dirty="0"/>
              <a:t> </a:t>
            </a:r>
            <a:r>
              <a:rPr lang="en-US" sz="2800" dirty="0" smtClean="0"/>
              <a:t>for </a:t>
            </a:r>
            <a:r>
              <a:rPr lang="en-US" sz="2800" dirty="0"/>
              <a:t>your child.</a:t>
            </a:r>
          </a:p>
          <a:p>
            <a:r>
              <a:rPr lang="en-US" sz="2600" dirty="0" smtClean="0"/>
              <a:t>Take </a:t>
            </a:r>
            <a:r>
              <a:rPr lang="en-US" sz="2600" dirty="0"/>
              <a:t>proactive steps before the meal </a:t>
            </a:r>
            <a:r>
              <a:rPr lang="en-US" sz="2600" dirty="0" smtClean="0"/>
              <a:t>to </a:t>
            </a:r>
            <a:r>
              <a:rPr lang="en-US" sz="2600" dirty="0"/>
              <a:t>help reduce </a:t>
            </a:r>
            <a:r>
              <a:rPr lang="en-US" sz="2600" dirty="0" smtClean="0"/>
              <a:t>distress before meal </a:t>
            </a:r>
            <a:r>
              <a:rPr lang="en-US" sz="2600" dirty="0"/>
              <a:t>time.</a:t>
            </a:r>
          </a:p>
          <a:p>
            <a:r>
              <a:rPr lang="en-US" sz="2600" dirty="0" smtClean="0"/>
              <a:t>Coach </a:t>
            </a:r>
            <a:r>
              <a:rPr lang="en-US" sz="2600" dirty="0"/>
              <a:t>throughout the meal </a:t>
            </a:r>
            <a:r>
              <a:rPr lang="en-US" sz="2600" dirty="0" smtClean="0"/>
              <a:t>to </a:t>
            </a:r>
            <a:r>
              <a:rPr lang="en-US" sz="2600" dirty="0"/>
              <a:t>help manage distress during the meal.</a:t>
            </a:r>
          </a:p>
          <a:p>
            <a:r>
              <a:rPr lang="en-US" sz="2600" dirty="0" smtClean="0">
                <a:solidFill>
                  <a:schemeClr val="accent6">
                    <a:lumMod val="75000"/>
                  </a:schemeClr>
                </a:solidFill>
              </a:rPr>
              <a:t>Provide distractions </a:t>
            </a:r>
            <a:r>
              <a:rPr lang="en-US" sz="2600" dirty="0">
                <a:solidFill>
                  <a:schemeClr val="accent6">
                    <a:lumMod val="75000"/>
                  </a:schemeClr>
                </a:solidFill>
              </a:rPr>
              <a:t>after meal time </a:t>
            </a:r>
            <a:r>
              <a:rPr lang="en-US" sz="2600" dirty="0" smtClean="0">
                <a:solidFill>
                  <a:schemeClr val="accent6">
                    <a:lumMod val="75000"/>
                  </a:schemeClr>
                </a:solidFill>
              </a:rPr>
              <a:t>to help </a:t>
            </a:r>
            <a:r>
              <a:rPr lang="en-US" sz="2600" dirty="0">
                <a:solidFill>
                  <a:schemeClr val="accent6">
                    <a:lumMod val="75000"/>
                  </a:schemeClr>
                </a:solidFill>
              </a:rPr>
              <a:t>reduce distress after the meal</a:t>
            </a:r>
            <a:r>
              <a:rPr lang="en-US" sz="2600" dirty="0" smtClean="0">
                <a:solidFill>
                  <a:schemeClr val="accent6">
                    <a:lumMod val="75000"/>
                  </a:schemeClr>
                </a:solidFill>
              </a:rPr>
              <a:t>.</a:t>
            </a:r>
            <a:endParaRPr lang="en-US" sz="2600" dirty="0">
              <a:solidFill>
                <a:schemeClr val="accent6">
                  <a:lumMod val="75000"/>
                </a:schemeClr>
              </a:solidFill>
            </a:endParaRPr>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76934"/>
            <a:ext cx="7924800" cy="646331"/>
          </a:xfrm>
          <a:prstGeom prst="rect">
            <a:avLst/>
          </a:prstGeom>
          <a:noFill/>
          <a:ln>
            <a:noFill/>
          </a:ln>
        </p:spPr>
        <p:txBody>
          <a:bodyPr wrap="square" rtlCol="0">
            <a:spAutoFit/>
          </a:bodyPr>
          <a:lstStyle/>
          <a:p>
            <a:r>
              <a:rPr lang="en-US" sz="3600" dirty="0" smtClean="0">
                <a:solidFill>
                  <a:schemeClr val="bg1"/>
                </a:solidFill>
                <a:latin typeface="Gotham Book" pitchFamily="2" charset="0"/>
              </a:rPr>
              <a:t>Preparing for Meal Time Distress</a:t>
            </a:r>
            <a:endParaRPr lang="en-US" sz="3600" dirty="0">
              <a:solidFill>
                <a:schemeClr val="bg1"/>
              </a:solidFill>
              <a:latin typeface="Gotham Book" pitchFamily="2" charset="0"/>
            </a:endParaRPr>
          </a:p>
        </p:txBody>
      </p:sp>
    </p:spTree>
    <p:extLst>
      <p:ext uri="{BB962C8B-B14F-4D97-AF65-F5344CB8AC3E}">
        <p14:creationId xmlns:p14="http://schemas.microsoft.com/office/powerpoint/2010/main" val="36250047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buNone/>
            </a:pPr>
            <a:r>
              <a:rPr lang="en-NZ" dirty="0">
                <a:ea typeface="MS PGothic" pitchFamily="34" charset="-128"/>
              </a:rPr>
              <a:t>The goal during this time is to </a:t>
            </a:r>
            <a:r>
              <a:rPr lang="en-NZ" b="1" dirty="0">
                <a:ea typeface="MS PGothic" pitchFamily="34" charset="-128"/>
              </a:rPr>
              <a:t>help </a:t>
            </a:r>
            <a:r>
              <a:rPr lang="en-NZ" b="1" dirty="0" smtClean="0">
                <a:ea typeface="MS PGothic" pitchFamily="34" charset="-128"/>
              </a:rPr>
              <a:t>your </a:t>
            </a:r>
            <a:r>
              <a:rPr lang="en-NZ" b="1" dirty="0">
                <a:ea typeface="MS PGothic" pitchFamily="34" charset="-128"/>
              </a:rPr>
              <a:t>child/teen learn to cope </a:t>
            </a:r>
            <a:r>
              <a:rPr lang="en-NZ" dirty="0">
                <a:ea typeface="MS PGothic" pitchFamily="34" charset="-128"/>
              </a:rPr>
              <a:t>with uncomfortable emotions and physical sensations, and also to </a:t>
            </a:r>
            <a:r>
              <a:rPr lang="en-NZ" b="1" dirty="0">
                <a:ea typeface="MS PGothic" pitchFamily="34" charset="-128"/>
              </a:rPr>
              <a:t>prevent compensatory behaviors </a:t>
            </a:r>
            <a:r>
              <a:rPr lang="en-NZ" dirty="0">
                <a:ea typeface="MS PGothic" pitchFamily="34" charset="-128"/>
              </a:rPr>
              <a:t>such as purging, over-exercising, body checking, and self-harm.</a:t>
            </a:r>
          </a:p>
          <a:p>
            <a:pPr>
              <a:buNone/>
              <a:defRPr/>
            </a:pPr>
            <a:endParaRPr lang="en-NZ" dirty="0" smtClean="0">
              <a:ea typeface="ＭＳ Ｐゴシック" pitchFamily="34" charset="-128"/>
            </a:endParaRPr>
          </a:p>
          <a:p>
            <a:pPr marL="0">
              <a:buNone/>
              <a:defRPr/>
            </a:pPr>
            <a:r>
              <a:rPr lang="en-NZ" dirty="0" smtClean="0">
                <a:ea typeface="ＭＳ Ｐゴシック" pitchFamily="34" charset="-128"/>
              </a:rPr>
              <a:t>To </a:t>
            </a:r>
            <a:r>
              <a:rPr lang="en-NZ" dirty="0">
                <a:ea typeface="ＭＳ Ｐゴシック" pitchFamily="34" charset="-128"/>
              </a:rPr>
              <a:t>help support them during this time set </a:t>
            </a:r>
            <a:r>
              <a:rPr lang="en-NZ" dirty="0" smtClean="0">
                <a:ea typeface="ＭＳ Ｐゴシック" pitchFamily="34" charset="-128"/>
              </a:rPr>
              <a:t>the following </a:t>
            </a:r>
            <a:r>
              <a:rPr lang="en-NZ" dirty="0">
                <a:ea typeface="ＭＳ Ｐゴシック" pitchFamily="34" charset="-128"/>
              </a:rPr>
              <a:t>expectations:</a:t>
            </a:r>
          </a:p>
          <a:p>
            <a:pPr marL="457200" indent="-457200">
              <a:defRPr/>
            </a:pPr>
            <a:r>
              <a:rPr lang="en-NZ" dirty="0">
                <a:ea typeface="ＭＳ Ｐゴシック" pitchFamily="34" charset="-128"/>
              </a:rPr>
              <a:t>No exercising or standing during this time</a:t>
            </a:r>
          </a:p>
          <a:p>
            <a:pPr marL="457200" indent="-457200">
              <a:defRPr/>
            </a:pPr>
            <a:r>
              <a:rPr lang="en-NZ" dirty="0">
                <a:ea typeface="ＭＳ Ｐゴシック" pitchFamily="34" charset="-128"/>
              </a:rPr>
              <a:t>Encourage low energy activities</a:t>
            </a:r>
          </a:p>
          <a:p>
            <a:pPr marL="457200" indent="-457200">
              <a:defRPr/>
            </a:pPr>
            <a:r>
              <a:rPr lang="en-NZ" dirty="0">
                <a:ea typeface="ＭＳ Ｐゴシック" pitchFamily="34" charset="-128"/>
              </a:rPr>
              <a:t>Discuss a bathroom lockout plan with your providers</a:t>
            </a:r>
          </a:p>
          <a:p>
            <a:endParaRPr lang="en-US"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Support After Meals</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24424540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Guidelines for After Meals</a:t>
            </a:r>
            <a:endParaRPr lang="en-US" sz="4000" dirty="0">
              <a:solidFill>
                <a:schemeClr val="bg1"/>
              </a:solidFill>
              <a:latin typeface="Gotham Book" pitchFamily="2" charset="0"/>
            </a:endParaRPr>
          </a:p>
        </p:txBody>
      </p:sp>
      <p:graphicFrame>
        <p:nvGraphicFramePr>
          <p:cNvPr id="8" name="Table 7"/>
          <p:cNvGraphicFramePr>
            <a:graphicFrameLocks noGrp="1"/>
          </p:cNvGraphicFramePr>
          <p:nvPr>
            <p:extLst>
              <p:ext uri="{D42A27DB-BD31-4B8C-83A1-F6EECF244321}">
                <p14:modId xmlns:p14="http://schemas.microsoft.com/office/powerpoint/2010/main" val="4229111725"/>
              </p:ext>
            </p:extLst>
          </p:nvPr>
        </p:nvGraphicFramePr>
        <p:xfrm>
          <a:off x="609600" y="1402077"/>
          <a:ext cx="8051800" cy="4541523"/>
        </p:xfrm>
        <a:graphic>
          <a:graphicData uri="http://schemas.openxmlformats.org/drawingml/2006/table">
            <a:tbl>
              <a:tblPr firstRow="1" bandRow="1">
                <a:tableStyleId>{5FD0F851-EC5A-4D38-B0AD-8093EC10F338}</a:tableStyleId>
              </a:tblPr>
              <a:tblGrid>
                <a:gridCol w="3890195"/>
                <a:gridCol w="4161605"/>
              </a:tblGrid>
              <a:tr h="7772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2400" b="1" dirty="0" smtClean="0"/>
                        <a:t>Discouraged</a:t>
                      </a:r>
                    </a:p>
                  </a:txBody>
                  <a:tcPr>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rPr>
                        <a:t>Suggested</a:t>
                      </a:r>
                    </a:p>
                  </a:txBody>
                  <a:tcPr>
                    <a:lnB w="12700" cap="flat" cmpd="sng" algn="ctr">
                      <a:noFill/>
                      <a:prstDash val="solid"/>
                      <a:round/>
                      <a:headEnd type="none" w="med" len="med"/>
                      <a:tailEnd type="none" w="med" len="med"/>
                    </a:lnB>
                  </a:tcPr>
                </a:tc>
              </a:tr>
              <a:tr h="7772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b="0" dirty="0" smtClean="0"/>
                        <a:t>Don</a:t>
                      </a:r>
                      <a:r>
                        <a:rPr lang="en-NZ" altLang="en-US" sz="1800" b="0" dirty="0" smtClean="0"/>
                        <a:t>’</a:t>
                      </a:r>
                      <a:r>
                        <a:rPr lang="en-NZ" sz="1800" b="0" dirty="0" smtClean="0"/>
                        <a:t>t talk about the meal</a:t>
                      </a:r>
                    </a:p>
                  </a:txBody>
                  <a:tcPr>
                    <a:lnT w="12700" cmpd="sng">
                      <a:noFill/>
                    </a:lnT>
                    <a:lnB w="12700" cap="flat" cmpd="sng" algn="ctr">
                      <a:no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b="0" dirty="0" smtClean="0"/>
                        <a:t>Watch a movie together</a:t>
                      </a:r>
                      <a:endParaRPr lang="en-US" sz="1800" b="0" dirty="0" smtClean="0">
                        <a:solidFill>
                          <a:schemeClr val="tx1"/>
                        </a:solidFill>
                      </a:endParaRPr>
                    </a:p>
                  </a:txBody>
                  <a:tcPr>
                    <a:lnT w="12700" cmpd="sng">
                      <a:noFill/>
                    </a:lnT>
                    <a:lnB w="12700" cap="flat" cmpd="sng" algn="ctr">
                      <a:noFill/>
                      <a:prstDash val="solid"/>
                      <a:round/>
                      <a:headEnd type="none" w="med" len="med"/>
                      <a:tailEnd type="none" w="med" len="med"/>
                    </a:lnB>
                  </a:tcPr>
                </a:tc>
              </a:tr>
              <a:tr h="8839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Avoid high-stress</a:t>
                      </a:r>
                      <a:r>
                        <a:rPr lang="en-NZ" sz="1800" baseline="0" dirty="0" smtClean="0"/>
                        <a:t> conversation topics</a:t>
                      </a:r>
                      <a:endParaRPr lang="en-NZ" sz="1800" dirty="0" smtClean="0"/>
                    </a:p>
                  </a:txBody>
                  <a:tcPr>
                    <a:lnT w="12700" cap="flat" cmpd="sng" algn="ctr">
                      <a:no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Do</a:t>
                      </a:r>
                      <a:r>
                        <a:rPr lang="en-NZ" sz="1800" baseline="0" dirty="0" smtClean="0"/>
                        <a:t> a puzzle or play a game together</a:t>
                      </a:r>
                      <a:endParaRPr lang="en-NZ" sz="1800" dirty="0" smtClean="0"/>
                    </a:p>
                  </a:txBody>
                  <a:tcPr>
                    <a:lnT w="12700" cap="flat" cmpd="sng" algn="ctr">
                      <a:noFill/>
                      <a:prstDash val="solid"/>
                      <a:round/>
                      <a:headEnd type="none" w="med" len="med"/>
                      <a:tailEnd type="none" w="med" len="med"/>
                    </a:lnT>
                  </a:tcPr>
                </a:tc>
              </a:tr>
              <a:tr h="7010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Don’t debrief or</a:t>
                      </a:r>
                      <a:r>
                        <a:rPr lang="en-NZ" sz="1800" baseline="0" dirty="0" smtClean="0"/>
                        <a:t> problem solve</a:t>
                      </a:r>
                      <a:endParaRPr lang="en-NZ"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Encourage child/teen to read a book</a:t>
                      </a:r>
                    </a:p>
                  </a:txBody>
                  <a:tcPr/>
                </a:tc>
              </a:tr>
              <a:tr h="7010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Avoid exercise related coping</a:t>
                      </a:r>
                      <a:r>
                        <a:rPr lang="en-NZ" sz="1800" baseline="0" dirty="0" smtClean="0"/>
                        <a:t> skills or high-energy activities</a:t>
                      </a:r>
                      <a:endParaRPr lang="en-NZ"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Do an artistic</a:t>
                      </a:r>
                      <a:r>
                        <a:rPr lang="en-NZ" sz="1800" baseline="0" dirty="0" smtClean="0"/>
                        <a:t> or self-expressive activity</a:t>
                      </a:r>
                      <a:endParaRPr lang="en-NZ" sz="1800" dirty="0" smtClean="0"/>
                    </a:p>
                  </a:txBody>
                  <a:tcPr/>
                </a:tc>
              </a:tr>
              <a:tr h="7010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Don’t negotiate about consequences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800" dirty="0" smtClean="0"/>
                        <a:t>Follow predetermined consequences</a:t>
                      </a:r>
                    </a:p>
                  </a:txBody>
                  <a:tcPr/>
                </a:tc>
              </a:tr>
            </a:tbl>
          </a:graphicData>
        </a:graphic>
      </p:graphicFrame>
    </p:spTree>
    <p:extLst>
      <p:ext uri="{BB962C8B-B14F-4D97-AF65-F5344CB8AC3E}">
        <p14:creationId xmlns:p14="http://schemas.microsoft.com/office/powerpoint/2010/main" val="35610443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80000"/>
              </a:lnSpc>
              <a:spcBef>
                <a:spcPts val="0"/>
              </a:spcBef>
              <a:spcAft>
                <a:spcPts val="1000"/>
              </a:spcAft>
            </a:pPr>
            <a:r>
              <a:rPr lang="en-NZ" sz="2400" dirty="0">
                <a:ea typeface="MS PGothic" pitchFamily="34" charset="-128"/>
              </a:rPr>
              <a:t>After meal support</a:t>
            </a:r>
            <a:r>
              <a:rPr lang="en-NZ" sz="2400" dirty="0" smtClean="0">
                <a:ea typeface="MS PGothic" pitchFamily="34" charset="-128"/>
              </a:rPr>
              <a:t>, the child reminds </a:t>
            </a:r>
            <a:r>
              <a:rPr lang="en-NZ" sz="2400" dirty="0">
                <a:ea typeface="MS PGothic" pitchFamily="34" charset="-128"/>
              </a:rPr>
              <a:t>parents that </a:t>
            </a:r>
            <a:r>
              <a:rPr lang="en-NZ" sz="2400" dirty="0" smtClean="0">
                <a:ea typeface="MS PGothic" pitchFamily="34" charset="-128"/>
              </a:rPr>
              <a:t>he </a:t>
            </a:r>
            <a:r>
              <a:rPr lang="en-NZ" sz="2400" dirty="0">
                <a:ea typeface="MS PGothic" pitchFamily="34" charset="-128"/>
              </a:rPr>
              <a:t>has plans to go to </a:t>
            </a:r>
            <a:r>
              <a:rPr lang="en-NZ" sz="2400" dirty="0" smtClean="0">
                <a:ea typeface="MS PGothic" pitchFamily="34" charset="-128"/>
              </a:rPr>
              <a:t>his friend</a:t>
            </a:r>
            <a:r>
              <a:rPr lang="en-NZ" altLang="en-US" sz="2400" dirty="0" smtClean="0">
                <a:ea typeface="MS PGothic" pitchFamily="34" charset="-128"/>
              </a:rPr>
              <a:t>’</a:t>
            </a:r>
            <a:r>
              <a:rPr lang="en-NZ" sz="2400" dirty="0" smtClean="0">
                <a:ea typeface="MS PGothic" pitchFamily="34" charset="-128"/>
              </a:rPr>
              <a:t>s </a:t>
            </a:r>
            <a:r>
              <a:rPr lang="en-NZ" sz="2400" dirty="0">
                <a:ea typeface="MS PGothic" pitchFamily="34" charset="-128"/>
              </a:rPr>
              <a:t>house to watch a movie </a:t>
            </a:r>
            <a:r>
              <a:rPr lang="en-NZ" sz="2400" dirty="0" smtClean="0">
                <a:ea typeface="MS PGothic" pitchFamily="34" charset="-128"/>
              </a:rPr>
              <a:t>and </a:t>
            </a:r>
            <a:r>
              <a:rPr lang="en-NZ" sz="2400" dirty="0">
                <a:ea typeface="MS PGothic" pitchFamily="34" charset="-128"/>
              </a:rPr>
              <a:t>eat evening snack.</a:t>
            </a:r>
          </a:p>
          <a:p>
            <a:pPr>
              <a:lnSpc>
                <a:spcPct val="80000"/>
              </a:lnSpc>
              <a:spcBef>
                <a:spcPts val="0"/>
              </a:spcBef>
              <a:spcAft>
                <a:spcPts val="1000"/>
              </a:spcAft>
            </a:pPr>
            <a:r>
              <a:rPr lang="en-NZ" sz="2400" dirty="0">
                <a:ea typeface="MS PGothic" pitchFamily="34" charset="-128"/>
              </a:rPr>
              <a:t>However, </a:t>
            </a:r>
            <a:r>
              <a:rPr lang="en-NZ" sz="2400" dirty="0" smtClean="0">
                <a:ea typeface="MS PGothic" pitchFamily="34" charset="-128"/>
              </a:rPr>
              <a:t>he was </a:t>
            </a:r>
            <a:r>
              <a:rPr lang="en-NZ" sz="2400" dirty="0">
                <a:ea typeface="MS PGothic" pitchFamily="34" charset="-128"/>
              </a:rPr>
              <a:t>not able to complete 100% </a:t>
            </a:r>
            <a:r>
              <a:rPr lang="en-NZ" sz="2400" dirty="0" smtClean="0">
                <a:ea typeface="MS PGothic" pitchFamily="34" charset="-128"/>
              </a:rPr>
              <a:t>of his dinner</a:t>
            </a:r>
            <a:r>
              <a:rPr lang="en-NZ" sz="2400" dirty="0">
                <a:ea typeface="MS PGothic" pitchFamily="34" charset="-128"/>
              </a:rPr>
              <a:t>.  </a:t>
            </a:r>
          </a:p>
          <a:p>
            <a:pPr>
              <a:lnSpc>
                <a:spcPct val="80000"/>
              </a:lnSpc>
              <a:spcBef>
                <a:spcPts val="0"/>
              </a:spcBef>
              <a:spcAft>
                <a:spcPts val="1000"/>
              </a:spcAft>
            </a:pPr>
            <a:r>
              <a:rPr lang="en-NZ" sz="2400" dirty="0">
                <a:ea typeface="MS PGothic" pitchFamily="34" charset="-128"/>
              </a:rPr>
              <a:t>Mom believes it</a:t>
            </a:r>
            <a:r>
              <a:rPr lang="en-NZ" altLang="en-US" sz="2400" dirty="0">
                <a:ea typeface="MS PGothic" pitchFamily="34" charset="-128"/>
              </a:rPr>
              <a:t>’</a:t>
            </a:r>
            <a:r>
              <a:rPr lang="en-NZ" sz="2400" dirty="0">
                <a:ea typeface="MS PGothic" pitchFamily="34" charset="-128"/>
              </a:rPr>
              <a:t>s important for the </a:t>
            </a:r>
            <a:r>
              <a:rPr lang="en-NZ" sz="2400" dirty="0" smtClean="0">
                <a:ea typeface="MS PGothic" pitchFamily="34" charset="-128"/>
              </a:rPr>
              <a:t>child to </a:t>
            </a:r>
            <a:r>
              <a:rPr lang="en-NZ" sz="2400" dirty="0">
                <a:ea typeface="MS PGothic" pitchFamily="34" charset="-128"/>
              </a:rPr>
              <a:t>stay connected with </a:t>
            </a:r>
            <a:r>
              <a:rPr lang="en-NZ" sz="2400" dirty="0" smtClean="0">
                <a:ea typeface="MS PGothic" pitchFamily="34" charset="-128"/>
              </a:rPr>
              <a:t>his </a:t>
            </a:r>
            <a:r>
              <a:rPr lang="en-NZ" sz="2400" dirty="0">
                <a:ea typeface="MS PGothic" pitchFamily="34" charset="-128"/>
              </a:rPr>
              <a:t>friends and thinks </a:t>
            </a:r>
            <a:r>
              <a:rPr lang="en-NZ" sz="2400" dirty="0" smtClean="0">
                <a:ea typeface="MS PGothic" pitchFamily="34" charset="-128"/>
              </a:rPr>
              <a:t>he </a:t>
            </a:r>
            <a:r>
              <a:rPr lang="en-NZ" sz="2400" dirty="0">
                <a:ea typeface="MS PGothic" pitchFamily="34" charset="-128"/>
              </a:rPr>
              <a:t>should go.  Dad feels it sends the wrong message to allow the </a:t>
            </a:r>
            <a:r>
              <a:rPr lang="en-NZ" sz="2400" dirty="0" smtClean="0">
                <a:ea typeface="MS PGothic" pitchFamily="34" charset="-128"/>
              </a:rPr>
              <a:t>child to </a:t>
            </a:r>
            <a:r>
              <a:rPr lang="en-NZ" sz="2400" dirty="0">
                <a:ea typeface="MS PGothic" pitchFamily="34" charset="-128"/>
              </a:rPr>
              <a:t>go out when </a:t>
            </a:r>
            <a:r>
              <a:rPr lang="en-NZ" sz="2400" dirty="0" smtClean="0">
                <a:ea typeface="MS PGothic" pitchFamily="34" charset="-128"/>
              </a:rPr>
              <a:t>he </a:t>
            </a:r>
            <a:r>
              <a:rPr lang="en-NZ" sz="2400" dirty="0">
                <a:ea typeface="MS PGothic" pitchFamily="34" charset="-128"/>
              </a:rPr>
              <a:t>cannot complete the meals.  </a:t>
            </a:r>
          </a:p>
          <a:p>
            <a:pPr>
              <a:lnSpc>
                <a:spcPct val="80000"/>
              </a:lnSpc>
              <a:spcBef>
                <a:spcPts val="0"/>
              </a:spcBef>
              <a:spcAft>
                <a:spcPts val="1000"/>
              </a:spcAft>
            </a:pPr>
            <a:r>
              <a:rPr lang="en-NZ" sz="2400" dirty="0">
                <a:ea typeface="MS PGothic" pitchFamily="34" charset="-128"/>
              </a:rPr>
              <a:t>How should parents handle this situation</a:t>
            </a:r>
            <a:r>
              <a:rPr lang="en-NZ" sz="2400" dirty="0" smtClean="0">
                <a:ea typeface="MS PGothic" pitchFamily="34" charset="-128"/>
              </a:rPr>
              <a:t>?</a:t>
            </a:r>
            <a:endParaRPr lang="en-NZ" sz="2400" dirty="0">
              <a:ea typeface="MS PGothic" pitchFamily="34" charset="-128"/>
            </a:endParaRPr>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Practice Scenario</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35610443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5" name="Rectangle 4"/>
          <p:cNvSpPr/>
          <p:nvPr/>
        </p:nvSpPr>
        <p:spPr>
          <a:xfrm>
            <a:off x="432148" y="4191000"/>
            <a:ext cx="4482726" cy="769441"/>
          </a:xfrm>
          <a:prstGeom prst="rect">
            <a:avLst/>
          </a:prstGeom>
        </p:spPr>
        <p:txBody>
          <a:bodyPr wrap="square">
            <a:spAutoFit/>
          </a:bodyPr>
          <a:lstStyle/>
          <a:p>
            <a:r>
              <a:rPr lang="en-US" sz="4400" dirty="0" smtClean="0">
                <a:solidFill>
                  <a:schemeClr val="bg1"/>
                </a:solidFill>
                <a:latin typeface="Gotham Book"/>
                <a:cs typeface="Arial" panose="020B0604020202020204" pitchFamily="34" charset="0"/>
              </a:rPr>
              <a:t>Debriefing</a:t>
            </a:r>
            <a:endParaRPr lang="en-US" sz="4400" dirty="0">
              <a:solidFill>
                <a:schemeClr val="bg1"/>
              </a:solidFill>
              <a:latin typeface="Gotham Book"/>
              <a:cs typeface="Arial" panose="020B0604020202020204" pitchFamily="34" charset="0"/>
            </a:endParaRP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Tree>
    <p:extLst>
      <p:ext uri="{BB962C8B-B14F-4D97-AF65-F5344CB8AC3E}">
        <p14:creationId xmlns:p14="http://schemas.microsoft.com/office/powerpoint/2010/main" val="36185713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Debriefing should take place once </a:t>
            </a:r>
            <a:r>
              <a:rPr lang="en-US" b="1" dirty="0"/>
              <a:t>everyone</a:t>
            </a:r>
            <a:r>
              <a:rPr lang="en-US" dirty="0"/>
              <a:t> is at their baseline – this might be an hour or more after meal.</a:t>
            </a:r>
          </a:p>
          <a:p>
            <a:endParaRPr lang="en-US" dirty="0"/>
          </a:p>
          <a:p>
            <a:r>
              <a:rPr lang="en-US" dirty="0"/>
              <a:t>Limit debrief to half an hour maximum</a:t>
            </a:r>
            <a:r>
              <a:rPr lang="en-US" dirty="0" smtClean="0"/>
              <a:t>.</a:t>
            </a:r>
            <a:endParaRPr lang="en-US"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Debriefing Set Up</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6317003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6200"/>
            <a:ext cx="8762999" cy="6711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ounded Rectangle 3"/>
          <p:cNvSpPr/>
          <p:nvPr/>
        </p:nvSpPr>
        <p:spPr>
          <a:xfrm>
            <a:off x="6019800" y="4343400"/>
            <a:ext cx="2819400" cy="1447800"/>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05262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2400" dirty="0"/>
              <a:t>Debriefing the meal is important so that the meal is a learning experience.</a:t>
            </a:r>
          </a:p>
          <a:p>
            <a:pPr marL="800100" lvl="1" indent="-342900">
              <a:buFont typeface="Arial" panose="020B0604020202020204" pitchFamily="34" charset="0"/>
              <a:buChar char="•"/>
            </a:pPr>
            <a:r>
              <a:rPr lang="en-US" sz="2000" dirty="0"/>
              <a:t>Not all meals require debriefing</a:t>
            </a:r>
          </a:p>
          <a:p>
            <a:pPr marL="800100" lvl="1" indent="-342900">
              <a:buFont typeface="Arial" panose="020B0604020202020204" pitchFamily="34" charset="0"/>
              <a:buChar char="•"/>
            </a:pPr>
            <a:r>
              <a:rPr lang="en-US" sz="2000" dirty="0"/>
              <a:t>Debrief after hard meals</a:t>
            </a:r>
          </a:p>
          <a:p>
            <a:pPr marL="800100" lvl="1" indent="-342900">
              <a:buFont typeface="Arial" panose="020B0604020202020204" pitchFamily="34" charset="0"/>
              <a:buChar char="•"/>
            </a:pPr>
            <a:r>
              <a:rPr lang="en-US" sz="2000" dirty="0"/>
              <a:t>Debrief after the first meal that goes well in a series of hard meals (want to know what went well)</a:t>
            </a:r>
          </a:p>
          <a:p>
            <a:r>
              <a:rPr lang="en-US" sz="2400" dirty="0"/>
              <a:t>This is when we all are able to learn new coping skills, problem solve and talk about natural consequences.</a:t>
            </a:r>
          </a:p>
          <a:p>
            <a:endParaRPr lang="en-US" sz="2400" dirty="0"/>
          </a:p>
          <a:p>
            <a:r>
              <a:rPr lang="en-US" sz="2400" dirty="0"/>
              <a:t>If </a:t>
            </a:r>
            <a:r>
              <a:rPr lang="en-US" sz="2400" dirty="0" smtClean="0"/>
              <a:t>your </a:t>
            </a:r>
            <a:r>
              <a:rPr lang="en-US" sz="2400" dirty="0"/>
              <a:t>child/teen starts to escalate during the conversation, pause </a:t>
            </a:r>
            <a:r>
              <a:rPr lang="en-US" sz="2400" dirty="0" smtClean="0"/>
              <a:t>debrief </a:t>
            </a:r>
            <a:r>
              <a:rPr lang="en-US" sz="2400" dirty="0"/>
              <a:t>and encourage them to use coping skills.  Return to </a:t>
            </a:r>
            <a:r>
              <a:rPr lang="en-US" sz="2400" dirty="0" smtClean="0"/>
              <a:t>debrief </a:t>
            </a:r>
            <a:r>
              <a:rPr lang="en-US" sz="2400" dirty="0"/>
              <a:t>after returning to baseline</a:t>
            </a:r>
            <a:r>
              <a:rPr lang="en-US" sz="2400" dirty="0" smtClean="0"/>
              <a:t>.</a:t>
            </a:r>
            <a:endParaRPr lang="en-US" sz="24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Value of Debriefing</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2821805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427720" cy="4525963"/>
          </a:xfrm>
        </p:spPr>
        <p:txBody>
          <a:bodyPr>
            <a:normAutofit/>
          </a:bodyPr>
          <a:lstStyle/>
          <a:p>
            <a:pPr marL="231775" indent="-231775">
              <a:defRPr/>
            </a:pPr>
            <a:r>
              <a:rPr lang="en-NZ" sz="2400" dirty="0">
                <a:ea typeface="ＭＳ Ｐゴシック" pitchFamily="34" charset="-128"/>
              </a:rPr>
              <a:t>Biologically-based mental health disorders with </a:t>
            </a:r>
            <a:r>
              <a:rPr lang="en-NZ" sz="2400" dirty="0" smtClean="0">
                <a:ea typeface="ＭＳ Ｐゴシック" pitchFamily="34" charset="-128"/>
              </a:rPr>
              <a:t>serious </a:t>
            </a:r>
            <a:r>
              <a:rPr lang="en-NZ" sz="2400" dirty="0">
                <a:ea typeface="ＭＳ Ｐゴシック" pitchFamily="34" charset="-128"/>
              </a:rPr>
              <a:t>medical consequences</a:t>
            </a:r>
          </a:p>
          <a:p>
            <a:pPr marL="0" indent="0">
              <a:buNone/>
              <a:defRPr/>
            </a:pPr>
            <a:endParaRPr lang="en-NZ" sz="2400" dirty="0">
              <a:ea typeface="ＭＳ Ｐゴシック" pitchFamily="34" charset="-128"/>
            </a:endParaRPr>
          </a:p>
          <a:p>
            <a:pPr marL="231775" indent="-231775">
              <a:defRPr/>
            </a:pPr>
            <a:r>
              <a:rPr lang="en-NZ" sz="2400" dirty="0">
                <a:ea typeface="ＭＳ Ｐゴシック" pitchFamily="34" charset="-128"/>
              </a:rPr>
              <a:t>Have no </a:t>
            </a:r>
            <a:r>
              <a:rPr lang="en-NZ" sz="2400" dirty="0" smtClean="0">
                <a:ea typeface="ＭＳ Ｐゴシック" pitchFamily="34" charset="-128"/>
              </a:rPr>
              <a:t>clear cause but are </a:t>
            </a:r>
            <a:r>
              <a:rPr lang="en-NZ" sz="2400" dirty="0">
                <a:ea typeface="ＭＳ Ｐゴシック" pitchFamily="34" charset="-128"/>
              </a:rPr>
              <a:t>likely </a:t>
            </a:r>
            <a:r>
              <a:rPr lang="en-NZ" sz="2400" dirty="0" smtClean="0">
                <a:ea typeface="ＭＳ Ｐゴシック" pitchFamily="34" charset="-128"/>
              </a:rPr>
              <a:t>due to a complex </a:t>
            </a:r>
            <a:r>
              <a:rPr lang="en-NZ" sz="2400" dirty="0">
                <a:ea typeface="ＭＳ Ｐゴシック" pitchFamily="34" charset="-128"/>
              </a:rPr>
              <a:t>interaction of multiple factors</a:t>
            </a:r>
          </a:p>
          <a:p>
            <a:pPr marL="0" indent="0">
              <a:buNone/>
              <a:defRPr/>
            </a:pPr>
            <a:endParaRPr lang="en-NZ" sz="2400" dirty="0">
              <a:ea typeface="ＭＳ Ｐゴシック" pitchFamily="34" charset="-128"/>
            </a:endParaRPr>
          </a:p>
          <a:p>
            <a:pPr marL="231775" indent="-231775">
              <a:defRPr/>
            </a:pPr>
            <a:r>
              <a:rPr lang="en-NZ" sz="2400" dirty="0">
                <a:ea typeface="ＭＳ Ｐゴシック" pitchFamily="34" charset="-128"/>
              </a:rPr>
              <a:t>Are </a:t>
            </a:r>
            <a:r>
              <a:rPr lang="en-NZ" sz="2400" u="sng" dirty="0">
                <a:ea typeface="ＭＳ Ｐゴシック" pitchFamily="34" charset="-128"/>
              </a:rPr>
              <a:t>not</a:t>
            </a:r>
            <a:r>
              <a:rPr lang="en-NZ" sz="2400" dirty="0">
                <a:ea typeface="ＭＳ Ｐゴシック" pitchFamily="34" charset="-128"/>
              </a:rPr>
              <a:t> caused by </a:t>
            </a:r>
            <a:r>
              <a:rPr lang="en-NZ" sz="2400" dirty="0" smtClean="0">
                <a:ea typeface="ＭＳ Ｐゴシック" pitchFamily="34" charset="-128"/>
              </a:rPr>
              <a:t>families, but caregivers </a:t>
            </a:r>
            <a:r>
              <a:rPr lang="en-NZ" sz="2400" dirty="0">
                <a:ea typeface="ＭＳ Ｐゴシック" pitchFamily="34" charset="-128"/>
              </a:rPr>
              <a:t>are crucial to </a:t>
            </a:r>
            <a:r>
              <a:rPr lang="en-NZ" sz="2400" dirty="0" smtClean="0">
                <a:ea typeface="ＭＳ Ｐゴシック" pitchFamily="34" charset="-128"/>
              </a:rPr>
              <a:t>recovery</a:t>
            </a:r>
            <a:endParaRPr lang="en-NZ" sz="2400" dirty="0">
              <a:ea typeface="ＭＳ Ｐゴシック" pitchFamily="34" charset="-128"/>
            </a:endParaRPr>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Eating Disorders</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562600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800" dirty="0" smtClean="0"/>
              <a:t>Discuss</a:t>
            </a:r>
            <a:r>
              <a:rPr lang="en-US" sz="2800" dirty="0"/>
              <a:t>:</a:t>
            </a:r>
          </a:p>
          <a:p>
            <a:pPr marL="457200" indent="-457200"/>
            <a:r>
              <a:rPr lang="en-NZ" sz="2800" dirty="0">
                <a:ea typeface="MS PGothic" pitchFamily="34" charset="-128"/>
              </a:rPr>
              <a:t>What worked well?</a:t>
            </a:r>
          </a:p>
          <a:p>
            <a:pPr marL="457200" indent="-457200"/>
            <a:r>
              <a:rPr lang="en-NZ" sz="2800" dirty="0">
                <a:ea typeface="MS PGothic" pitchFamily="34" charset="-128"/>
              </a:rPr>
              <a:t>What didn</a:t>
            </a:r>
            <a:r>
              <a:rPr lang="en-NZ" altLang="en-US" sz="2800" dirty="0">
                <a:ea typeface="MS PGothic" pitchFamily="34" charset="-128"/>
              </a:rPr>
              <a:t>’</a:t>
            </a:r>
            <a:r>
              <a:rPr lang="en-NZ" sz="2800" dirty="0">
                <a:ea typeface="MS PGothic" pitchFamily="34" charset="-128"/>
              </a:rPr>
              <a:t>t work?</a:t>
            </a:r>
          </a:p>
          <a:p>
            <a:pPr marL="457200" indent="-457200"/>
            <a:r>
              <a:rPr lang="en-NZ" sz="2800" dirty="0">
                <a:ea typeface="MS PGothic" pitchFamily="34" charset="-128"/>
              </a:rPr>
              <a:t>Identify possible triggers for distress</a:t>
            </a:r>
          </a:p>
          <a:p>
            <a:pPr marL="457200" indent="-457200"/>
            <a:r>
              <a:rPr lang="en-NZ" sz="2800" dirty="0">
                <a:ea typeface="MS PGothic" pitchFamily="34" charset="-128"/>
              </a:rPr>
              <a:t>Develop plan for addressing problem behaviors at next meal</a:t>
            </a:r>
          </a:p>
          <a:p>
            <a:pPr marL="457200" indent="-457200"/>
            <a:r>
              <a:rPr lang="en-NZ" sz="2800" dirty="0">
                <a:ea typeface="MS PGothic" pitchFamily="34" charset="-128"/>
              </a:rPr>
              <a:t>Discuss natural consequences, if </a:t>
            </a:r>
            <a:r>
              <a:rPr lang="en-NZ" sz="2800" dirty="0" smtClean="0">
                <a:ea typeface="MS PGothic" pitchFamily="34" charset="-128"/>
              </a:rPr>
              <a:t>needed</a:t>
            </a:r>
            <a:endParaRPr lang="en-NZ" sz="2800" dirty="0">
              <a:ea typeface="MS PGothic" pitchFamily="34" charset="-128"/>
            </a:endParaRPr>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How to Debrief the Meal</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37883825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600" dirty="0" smtClean="0"/>
              <a:t>The </a:t>
            </a:r>
            <a:r>
              <a:rPr lang="en-US" sz="2600" dirty="0"/>
              <a:t>meal was completed about 30 minutes ago and your child appears to be calm.  It was a difficult meal support where they smeared food and didn’t talk throughout the meal.</a:t>
            </a:r>
          </a:p>
          <a:p>
            <a:r>
              <a:rPr lang="en-US" sz="2600" dirty="0"/>
              <a:t>You decide to sit down with </a:t>
            </a:r>
            <a:r>
              <a:rPr lang="en-US" sz="2600" dirty="0" smtClean="0"/>
              <a:t>your child </a:t>
            </a:r>
            <a:r>
              <a:rPr lang="en-US" sz="2600" dirty="0"/>
              <a:t>to review how things went and what could go better next time.  During the conversation your child talks about how you shouldn’t have given them butter.</a:t>
            </a:r>
          </a:p>
          <a:p>
            <a:r>
              <a:rPr lang="en-US" sz="2600" dirty="0"/>
              <a:t>What would you do in this situation</a:t>
            </a:r>
            <a:r>
              <a:rPr lang="en-US" sz="2600" dirty="0" smtClean="0"/>
              <a:t>?</a:t>
            </a:r>
            <a:endParaRPr lang="en-US" sz="26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Practice Scenario</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26073358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5" name="Rectangle 4"/>
          <p:cNvSpPr/>
          <p:nvPr/>
        </p:nvSpPr>
        <p:spPr>
          <a:xfrm>
            <a:off x="432148" y="4191000"/>
            <a:ext cx="6829712" cy="769441"/>
          </a:xfrm>
          <a:prstGeom prst="rect">
            <a:avLst/>
          </a:prstGeom>
        </p:spPr>
        <p:txBody>
          <a:bodyPr wrap="square">
            <a:spAutoFit/>
          </a:bodyPr>
          <a:lstStyle/>
          <a:p>
            <a:r>
              <a:rPr lang="en-US" sz="4400" dirty="0" smtClean="0">
                <a:solidFill>
                  <a:schemeClr val="bg1"/>
                </a:solidFill>
                <a:latin typeface="Gotham Book"/>
                <a:cs typeface="Arial" panose="020B0604020202020204" pitchFamily="34" charset="0"/>
              </a:rPr>
              <a:t>Review and Reminders</a:t>
            </a:r>
            <a:endParaRPr lang="en-US" sz="4400" dirty="0">
              <a:solidFill>
                <a:schemeClr val="bg1"/>
              </a:solidFill>
              <a:latin typeface="Gotham Book"/>
              <a:cs typeface="Arial" panose="020B0604020202020204" pitchFamily="34" charset="0"/>
            </a:endParaRP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Tree>
    <p:extLst>
      <p:ext uri="{BB962C8B-B14F-4D97-AF65-F5344CB8AC3E}">
        <p14:creationId xmlns:p14="http://schemas.microsoft.com/office/powerpoint/2010/main" val="363027426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NZ" altLang="en-US" sz="2400" dirty="0"/>
              <a:t>Eating Disorders are biologically-based mental health disorders with serious medical </a:t>
            </a:r>
            <a:r>
              <a:rPr lang="en-NZ" altLang="en-US" sz="2400" dirty="0" smtClean="0"/>
              <a:t>consequences.</a:t>
            </a:r>
            <a:endParaRPr lang="en-NZ" altLang="en-US" sz="2400" dirty="0"/>
          </a:p>
          <a:p>
            <a:r>
              <a:rPr lang="en-NZ" altLang="en-US" sz="2400" dirty="0"/>
              <a:t>Eating Disorders are </a:t>
            </a:r>
            <a:r>
              <a:rPr lang="en-NZ" altLang="en-US" sz="2400" u="sng" dirty="0"/>
              <a:t>not</a:t>
            </a:r>
            <a:r>
              <a:rPr lang="en-NZ" altLang="en-US" sz="2400" dirty="0"/>
              <a:t> caused by families, but caregivers are crucial to </a:t>
            </a:r>
            <a:r>
              <a:rPr lang="en-NZ" altLang="en-US" sz="2400" dirty="0" smtClean="0"/>
              <a:t>recovery.</a:t>
            </a:r>
            <a:endParaRPr lang="en-NZ" altLang="en-US" sz="2400" dirty="0"/>
          </a:p>
          <a:p>
            <a:r>
              <a:rPr lang="en-NZ" altLang="en-US" sz="2400" dirty="0" smtClean="0"/>
              <a:t>The first priority in treatment is to normalize eating and restore healthy weight.</a:t>
            </a:r>
          </a:p>
          <a:p>
            <a:r>
              <a:rPr lang="en-NZ" altLang="en-US" sz="2400" dirty="0"/>
              <a:t>There are no “good” or “bad” </a:t>
            </a:r>
            <a:r>
              <a:rPr lang="en-NZ" altLang="en-US" sz="2400" dirty="0" smtClean="0"/>
              <a:t>foods.</a:t>
            </a:r>
            <a:endParaRPr lang="en-NZ" altLang="en-US" sz="2400" dirty="0"/>
          </a:p>
          <a:p>
            <a:r>
              <a:rPr lang="en-NZ" altLang="en-US" sz="2400" dirty="0" smtClean="0"/>
              <a:t>Caregivers need to be united and take control of the child/teen’s eating.</a:t>
            </a:r>
          </a:p>
          <a:p>
            <a:r>
              <a:rPr lang="en-NZ" altLang="en-US" sz="2400" dirty="0" smtClean="0"/>
              <a:t>It </a:t>
            </a:r>
            <a:r>
              <a:rPr lang="en-NZ" altLang="en-US" sz="2400" dirty="0"/>
              <a:t>is important to separate the eating disorder from your </a:t>
            </a:r>
            <a:r>
              <a:rPr lang="en-NZ" altLang="en-US" sz="2400" dirty="0" smtClean="0"/>
              <a:t>child.</a:t>
            </a:r>
            <a:endParaRPr lang="en-NZ" altLang="en-US" sz="24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Review</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40587824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NZ" altLang="en-US" sz="2200" dirty="0"/>
              <a:t>Validate and support your </a:t>
            </a:r>
            <a:r>
              <a:rPr lang="en-NZ" altLang="en-US" sz="2200" dirty="0" smtClean="0"/>
              <a:t>child.</a:t>
            </a:r>
            <a:endParaRPr lang="en-NZ" altLang="en-US" sz="2200" dirty="0"/>
          </a:p>
          <a:p>
            <a:r>
              <a:rPr lang="en-NZ" altLang="en-US" sz="2200" dirty="0"/>
              <a:t>Don’t negotiate with the eating </a:t>
            </a:r>
            <a:r>
              <a:rPr lang="en-NZ" altLang="en-US" sz="2200" dirty="0" smtClean="0"/>
              <a:t>disorder.</a:t>
            </a:r>
            <a:endParaRPr lang="en-NZ" altLang="en-US" sz="2200" dirty="0"/>
          </a:p>
          <a:p>
            <a:r>
              <a:rPr lang="en-NZ" altLang="en-US" sz="2200" dirty="0"/>
              <a:t>Planning ahead of time helps meals go more </a:t>
            </a:r>
            <a:r>
              <a:rPr lang="en-NZ" altLang="en-US" sz="2200" dirty="0" smtClean="0"/>
              <a:t>smoothly.</a:t>
            </a:r>
            <a:endParaRPr lang="en-NZ" altLang="en-US" sz="2200" dirty="0"/>
          </a:p>
          <a:p>
            <a:r>
              <a:rPr lang="en-NZ" sz="2200" dirty="0" smtClean="0">
                <a:ea typeface="MS PGothic" pitchFamily="34" charset="-128"/>
              </a:rPr>
              <a:t>Keep </a:t>
            </a:r>
            <a:r>
              <a:rPr lang="en-NZ" sz="2200" dirty="0">
                <a:ea typeface="MS PGothic" pitchFamily="34" charset="-128"/>
              </a:rPr>
              <a:t>trying; be </a:t>
            </a:r>
            <a:r>
              <a:rPr lang="en-NZ" sz="2200" dirty="0" smtClean="0">
                <a:ea typeface="MS PGothic" pitchFamily="34" charset="-128"/>
              </a:rPr>
              <a:t>consistent.</a:t>
            </a:r>
            <a:endParaRPr lang="en-US" sz="2200" dirty="0"/>
          </a:p>
          <a:p>
            <a:r>
              <a:rPr lang="en-NZ" sz="2200" dirty="0" smtClean="0">
                <a:ea typeface="MS PGothic" pitchFamily="34" charset="-128"/>
              </a:rPr>
              <a:t>View </a:t>
            </a:r>
            <a:r>
              <a:rPr lang="en-NZ" altLang="en-US" sz="2200" dirty="0">
                <a:ea typeface="MS PGothic" pitchFamily="34" charset="-128"/>
              </a:rPr>
              <a:t>“</a:t>
            </a:r>
            <a:r>
              <a:rPr lang="en-NZ" sz="2200" dirty="0">
                <a:ea typeface="MS PGothic" pitchFamily="34" charset="-128"/>
              </a:rPr>
              <a:t>failures</a:t>
            </a:r>
            <a:r>
              <a:rPr lang="en-NZ" altLang="en-US" sz="2200" dirty="0">
                <a:ea typeface="MS PGothic" pitchFamily="34" charset="-128"/>
              </a:rPr>
              <a:t>”</a:t>
            </a:r>
            <a:r>
              <a:rPr lang="en-NZ" sz="2200" dirty="0">
                <a:ea typeface="MS PGothic" pitchFamily="34" charset="-128"/>
              </a:rPr>
              <a:t> as learning </a:t>
            </a:r>
            <a:r>
              <a:rPr lang="en-NZ" sz="2200" dirty="0" smtClean="0">
                <a:ea typeface="MS PGothic" pitchFamily="34" charset="-128"/>
              </a:rPr>
              <a:t>opportunities.</a:t>
            </a:r>
            <a:endParaRPr lang="en-NZ" sz="2200" dirty="0">
              <a:ea typeface="MS PGothic" pitchFamily="34" charset="-128"/>
            </a:endParaRPr>
          </a:p>
          <a:p>
            <a:r>
              <a:rPr lang="en-NZ" sz="2200" dirty="0">
                <a:ea typeface="MS PGothic" pitchFamily="34" charset="-128"/>
              </a:rPr>
              <a:t>Each new meal is a new opportunity to start over and try </a:t>
            </a:r>
            <a:r>
              <a:rPr lang="en-NZ" sz="2200" dirty="0" smtClean="0">
                <a:ea typeface="MS PGothic" pitchFamily="34" charset="-128"/>
              </a:rPr>
              <a:t>again.</a:t>
            </a:r>
            <a:endParaRPr lang="en-NZ" sz="2200" dirty="0">
              <a:ea typeface="MS PGothic" pitchFamily="34" charset="-128"/>
            </a:endParaRPr>
          </a:p>
          <a:p>
            <a:r>
              <a:rPr lang="en-NZ" sz="2200" dirty="0">
                <a:ea typeface="MS PGothic" pitchFamily="34" charset="-128"/>
              </a:rPr>
              <a:t>Discuss meal support issues with your </a:t>
            </a:r>
            <a:r>
              <a:rPr lang="en-NZ" sz="2200" dirty="0" smtClean="0">
                <a:ea typeface="MS PGothic" pitchFamily="34" charset="-128"/>
              </a:rPr>
              <a:t>providers</a:t>
            </a:r>
          </a:p>
          <a:p>
            <a:r>
              <a:rPr lang="en-NZ" altLang="en-US" sz="2200" dirty="0" smtClean="0"/>
              <a:t>Take care of yourselves! Practice self-care and </a:t>
            </a:r>
            <a:r>
              <a:rPr lang="en-NZ" altLang="en-US" sz="2200" dirty="0"/>
              <a:t>access </a:t>
            </a:r>
            <a:r>
              <a:rPr lang="en-NZ" altLang="en-US" sz="2200" dirty="0" smtClean="0"/>
              <a:t>support.</a:t>
            </a:r>
          </a:p>
          <a:p>
            <a:r>
              <a:rPr lang="en-NZ" altLang="en-US" sz="2200" dirty="0" smtClean="0"/>
              <a:t>Try </a:t>
            </a:r>
            <a:r>
              <a:rPr lang="en-NZ" altLang="en-US" sz="2200" dirty="0"/>
              <a:t>to stay </a:t>
            </a:r>
            <a:r>
              <a:rPr lang="en-NZ" altLang="en-US" sz="2200" dirty="0" smtClean="0"/>
              <a:t>positive</a:t>
            </a:r>
            <a:r>
              <a:rPr lang="en-NZ" altLang="en-US" sz="2200" dirty="0" smtClean="0">
                <a:ea typeface="MS PGothic" pitchFamily="34" charset="-128"/>
              </a:rPr>
              <a:t>, r</a:t>
            </a:r>
            <a:r>
              <a:rPr lang="en-NZ" altLang="en-US" sz="2200" dirty="0" smtClean="0"/>
              <a:t>ecovery </a:t>
            </a:r>
            <a:r>
              <a:rPr lang="en-NZ" altLang="en-US" sz="2200" dirty="0"/>
              <a:t>is possible</a:t>
            </a:r>
            <a:r>
              <a:rPr lang="en-NZ" altLang="en-US" sz="2200" dirty="0" smtClean="0"/>
              <a:t>!</a:t>
            </a:r>
            <a:endParaRPr lang="en-NZ" altLang="en-US" sz="2200"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Reminders</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2976036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NZ" altLang="en-US" sz="2200" b="1" dirty="0" smtClean="0"/>
              <a:t>The Escalation Cycle</a:t>
            </a:r>
            <a:r>
              <a:rPr lang="en-NZ" altLang="en-US" sz="2200" dirty="0" smtClean="0"/>
              <a:t>: an overview of the different stages of an escalation </a:t>
            </a:r>
            <a:r>
              <a:rPr lang="en-NZ" altLang="en-US" sz="2200" dirty="0"/>
              <a:t>c</a:t>
            </a:r>
            <a:r>
              <a:rPr lang="en-NZ" altLang="en-US" sz="2200" dirty="0" smtClean="0"/>
              <a:t>ycle and suggested interventions.</a:t>
            </a:r>
          </a:p>
          <a:p>
            <a:pPr marL="0" indent="0">
              <a:buNone/>
            </a:pPr>
            <a:endParaRPr lang="en-NZ" altLang="en-US" sz="2200" b="1" dirty="0" smtClean="0"/>
          </a:p>
          <a:p>
            <a:r>
              <a:rPr lang="en-NZ" altLang="en-US" sz="2200" b="1" dirty="0" smtClean="0"/>
              <a:t>School Meal Support</a:t>
            </a:r>
            <a:r>
              <a:rPr lang="en-NZ" altLang="en-US" sz="2200" dirty="0" smtClean="0"/>
              <a:t>: background and frequently asked questions about how educators can work with families to provide support for eating at school.</a:t>
            </a:r>
          </a:p>
          <a:p>
            <a:pPr marL="0" indent="0">
              <a:buNone/>
            </a:pPr>
            <a:endParaRPr lang="en-NZ" altLang="en-US" sz="2200" b="1" dirty="0" smtClean="0"/>
          </a:p>
          <a:p>
            <a:r>
              <a:rPr lang="en-NZ" altLang="en-US" sz="2200" b="1" dirty="0" smtClean="0"/>
              <a:t>Supportive Tips and Phrases</a:t>
            </a:r>
            <a:r>
              <a:rPr lang="en-NZ" altLang="en-US" sz="2200" dirty="0" smtClean="0"/>
              <a:t>: some examples of things families can do and say to support recovery.</a:t>
            </a:r>
          </a:p>
          <a:p>
            <a:pPr marL="0" indent="0">
              <a:buNone/>
            </a:pPr>
            <a:endParaRPr lang="en-NZ" altLang="en-US" sz="2200" dirty="0" smtClean="0"/>
          </a:p>
          <a:p>
            <a:r>
              <a:rPr lang="en-NZ" altLang="en-US" sz="2200" b="1" dirty="0" smtClean="0"/>
              <a:t>Printout of Class Slides</a:t>
            </a:r>
            <a:endParaRPr lang="en-NZ" altLang="en-US" sz="2200" b="1" dirty="0"/>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Handouts</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4914040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5" name="Rectangle 4"/>
          <p:cNvSpPr/>
          <p:nvPr/>
        </p:nvSpPr>
        <p:spPr>
          <a:xfrm>
            <a:off x="432148" y="3582650"/>
            <a:ext cx="4482726" cy="1446550"/>
          </a:xfrm>
          <a:prstGeom prst="rect">
            <a:avLst/>
          </a:prstGeom>
        </p:spPr>
        <p:txBody>
          <a:bodyPr wrap="square">
            <a:spAutoFit/>
          </a:bodyPr>
          <a:lstStyle/>
          <a:p>
            <a:r>
              <a:rPr lang="en-US" sz="4400" dirty="0" smtClean="0">
                <a:solidFill>
                  <a:schemeClr val="bg1"/>
                </a:solidFill>
                <a:latin typeface="Gotham Book"/>
                <a:cs typeface="Arial" panose="020B0604020202020204" pitchFamily="34" charset="0"/>
              </a:rPr>
              <a:t>Questions?</a:t>
            </a:r>
          </a:p>
          <a:p>
            <a:r>
              <a:rPr lang="en-US" sz="4400" dirty="0" smtClean="0">
                <a:solidFill>
                  <a:schemeClr val="bg1"/>
                </a:solidFill>
                <a:latin typeface="Gotham Book"/>
                <a:cs typeface="Arial" panose="020B0604020202020204" pitchFamily="34" charset="0"/>
              </a:rPr>
              <a:t>Thank You!</a:t>
            </a:r>
            <a:endParaRPr lang="en-US" sz="4400" dirty="0">
              <a:solidFill>
                <a:schemeClr val="bg1"/>
              </a:solidFill>
              <a:latin typeface="Gotham Book"/>
              <a:cs typeface="Arial" panose="020B0604020202020204" pitchFamily="34" charset="0"/>
            </a:endParaRP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Tree>
    <p:extLst>
      <p:ext uri="{BB962C8B-B14F-4D97-AF65-F5344CB8AC3E}">
        <p14:creationId xmlns:p14="http://schemas.microsoft.com/office/powerpoint/2010/main" val="3783726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221163"/>
          </a:xfrm>
        </p:spPr>
        <p:txBody>
          <a:bodyPr>
            <a:noAutofit/>
          </a:bodyPr>
          <a:lstStyle/>
          <a:p>
            <a:r>
              <a:rPr lang="en-US" sz="2400" dirty="0"/>
              <a:t>Recovery begins with </a:t>
            </a:r>
            <a:r>
              <a:rPr lang="en-US" sz="2400" dirty="0" smtClean="0"/>
              <a:t>normalizing</a:t>
            </a:r>
            <a:r>
              <a:rPr lang="en-US" sz="2400" dirty="0"/>
              <a:t> </a:t>
            </a:r>
            <a:r>
              <a:rPr lang="en-US" sz="2400" dirty="0" smtClean="0"/>
              <a:t>eating</a:t>
            </a:r>
            <a:endParaRPr lang="en-US" sz="2400" dirty="0"/>
          </a:p>
          <a:p>
            <a:r>
              <a:rPr lang="en-US" sz="2400" dirty="0"/>
              <a:t>Food and rest are the medicine</a:t>
            </a:r>
          </a:p>
          <a:p>
            <a:r>
              <a:rPr lang="en-US" sz="2400" dirty="0"/>
              <a:t>Child is expected to complete </a:t>
            </a:r>
            <a:r>
              <a:rPr lang="en-US" sz="2400" dirty="0" smtClean="0"/>
              <a:t>100% of their</a:t>
            </a:r>
            <a:r>
              <a:rPr lang="en-US" sz="2400" dirty="0" smtClean="0">
                <a:solidFill>
                  <a:srgbClr val="FF0000"/>
                </a:solidFill>
              </a:rPr>
              <a:t> </a:t>
            </a:r>
            <a:r>
              <a:rPr lang="en-US" sz="2400" dirty="0" smtClean="0"/>
              <a:t>meals </a:t>
            </a:r>
            <a:endParaRPr lang="en-US" sz="2400" dirty="0"/>
          </a:p>
          <a:p>
            <a:r>
              <a:rPr lang="en-US" sz="2400" dirty="0"/>
              <a:t>Caregivers take control of </a:t>
            </a:r>
            <a:r>
              <a:rPr lang="en-US" sz="2400" dirty="0" smtClean="0"/>
              <a:t>refeeding</a:t>
            </a:r>
            <a:endParaRPr lang="en-US" sz="2400" dirty="0"/>
          </a:p>
          <a:p>
            <a:r>
              <a:rPr lang="en-US" sz="2400" dirty="0"/>
              <a:t>Caregivers need to be </a:t>
            </a:r>
            <a:r>
              <a:rPr lang="en-US" sz="2400" dirty="0" smtClean="0"/>
              <a:t>united</a:t>
            </a:r>
            <a:r>
              <a:rPr lang="en-US" sz="2400" dirty="0" smtClean="0">
                <a:solidFill>
                  <a:srgbClr val="FF0000"/>
                </a:solidFill>
              </a:rPr>
              <a:t> </a:t>
            </a:r>
            <a:r>
              <a:rPr lang="en-US" sz="2400" dirty="0" smtClean="0"/>
              <a:t>on </a:t>
            </a:r>
            <a:r>
              <a:rPr lang="en-US" sz="2400" dirty="0"/>
              <a:t>treatment and expectations</a:t>
            </a:r>
          </a:p>
          <a:p>
            <a:r>
              <a:rPr lang="en-US" sz="2400" dirty="0"/>
              <a:t>Important to separate your child from the eating </a:t>
            </a:r>
            <a:r>
              <a:rPr lang="en-US" sz="2400" dirty="0" smtClean="0"/>
              <a:t>disorder</a:t>
            </a:r>
            <a:endParaRPr lang="en-US" sz="2400" dirty="0"/>
          </a:p>
        </p:txBody>
      </p:sp>
      <p:sp>
        <p:nvSpPr>
          <p:cNvPr id="4" name="Rounded Rectangle 3"/>
          <p:cNvSpPr/>
          <p:nvPr/>
        </p:nvSpPr>
        <p:spPr>
          <a:xfrm>
            <a:off x="228600" y="381000"/>
            <a:ext cx="8656320" cy="127653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365760" y="685800"/>
            <a:ext cx="8382000" cy="507831"/>
          </a:xfrm>
          <a:prstGeom prst="rect">
            <a:avLst/>
          </a:prstGeom>
          <a:noFill/>
          <a:ln>
            <a:noFill/>
          </a:ln>
        </p:spPr>
        <p:txBody>
          <a:bodyPr wrap="square" rtlCol="0">
            <a:spAutoFit/>
          </a:bodyPr>
          <a:lstStyle/>
          <a:p>
            <a:r>
              <a:rPr lang="en-US" sz="2700" dirty="0" smtClean="0">
                <a:solidFill>
                  <a:schemeClr val="bg1"/>
                </a:solidFill>
                <a:latin typeface="Gotham Book" pitchFamily="2" charset="0"/>
              </a:rPr>
              <a:t>Family-Based Treatment Approach to Recovery</a:t>
            </a:r>
            <a:endParaRPr lang="en-US" sz="2700" dirty="0">
              <a:solidFill>
                <a:schemeClr val="bg1"/>
              </a:solidFill>
              <a:latin typeface="Gotham Book" pitchFamily="2" charset="0"/>
            </a:endParaRPr>
          </a:p>
        </p:txBody>
      </p:sp>
    </p:spTree>
    <p:extLst>
      <p:ext uri="{BB962C8B-B14F-4D97-AF65-F5344CB8AC3E}">
        <p14:creationId xmlns:p14="http://schemas.microsoft.com/office/powerpoint/2010/main" val="18013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lnSpc>
                <a:spcPct val="90000"/>
              </a:lnSpc>
            </a:pPr>
            <a:r>
              <a:rPr lang="en-NZ" sz="2600" dirty="0">
                <a:ea typeface="MS PGothic" pitchFamily="34" charset="-128"/>
              </a:rPr>
              <a:t>Caregivers must present a </a:t>
            </a:r>
            <a:r>
              <a:rPr lang="en-NZ" altLang="en-US" sz="2600" dirty="0">
                <a:ea typeface="MS PGothic" pitchFamily="34" charset="-128"/>
              </a:rPr>
              <a:t>“</a:t>
            </a:r>
            <a:r>
              <a:rPr lang="en-NZ" sz="2600" dirty="0">
                <a:ea typeface="MS PGothic" pitchFamily="34" charset="-128"/>
              </a:rPr>
              <a:t>united front</a:t>
            </a:r>
            <a:r>
              <a:rPr lang="en-NZ" altLang="en-US" sz="2600" dirty="0">
                <a:ea typeface="MS PGothic" pitchFamily="34" charset="-128"/>
              </a:rPr>
              <a:t>”</a:t>
            </a:r>
            <a:r>
              <a:rPr lang="en-NZ" sz="2600" dirty="0">
                <a:ea typeface="MS PGothic" pitchFamily="34" charset="-128"/>
              </a:rPr>
              <a:t> against the eating </a:t>
            </a:r>
            <a:r>
              <a:rPr lang="en-NZ" sz="2600" dirty="0" smtClean="0">
                <a:ea typeface="MS PGothic" pitchFamily="34" charset="-128"/>
              </a:rPr>
              <a:t>disorder</a:t>
            </a:r>
            <a:endParaRPr lang="en-NZ" sz="2600" dirty="0">
              <a:ea typeface="MS PGothic" pitchFamily="34" charset="-128"/>
            </a:endParaRPr>
          </a:p>
          <a:p>
            <a:pPr marL="457200" indent="-457200">
              <a:lnSpc>
                <a:spcPct val="90000"/>
              </a:lnSpc>
            </a:pPr>
            <a:r>
              <a:rPr lang="en-NZ" sz="2600" dirty="0">
                <a:ea typeface="MS PGothic" pitchFamily="34" charset="-128"/>
              </a:rPr>
              <a:t>Caregivers need to agree on meal </a:t>
            </a:r>
            <a:r>
              <a:rPr lang="en-NZ" sz="2600" dirty="0" smtClean="0">
                <a:ea typeface="MS PGothic" pitchFamily="34" charset="-128"/>
              </a:rPr>
              <a:t>choices and</a:t>
            </a:r>
            <a:r>
              <a:rPr lang="en-NZ" sz="2600" dirty="0" smtClean="0">
                <a:solidFill>
                  <a:srgbClr val="FF0000"/>
                </a:solidFill>
                <a:ea typeface="MS PGothic" pitchFamily="34" charset="-128"/>
              </a:rPr>
              <a:t> </a:t>
            </a:r>
            <a:r>
              <a:rPr lang="en-NZ" sz="2600" dirty="0" smtClean="0">
                <a:ea typeface="MS PGothic" pitchFamily="34" charset="-128"/>
              </a:rPr>
              <a:t>portions </a:t>
            </a:r>
            <a:r>
              <a:rPr lang="en-NZ" sz="2600" dirty="0">
                <a:ea typeface="MS PGothic" pitchFamily="34" charset="-128"/>
              </a:rPr>
              <a:t>before each meal </a:t>
            </a:r>
            <a:r>
              <a:rPr lang="en-NZ" sz="2600" dirty="0" smtClean="0">
                <a:ea typeface="MS PGothic" pitchFamily="34" charset="-128"/>
              </a:rPr>
              <a:t>and</a:t>
            </a:r>
            <a:r>
              <a:rPr lang="en-NZ" sz="2600" dirty="0" smtClean="0">
                <a:solidFill>
                  <a:srgbClr val="FF0000"/>
                </a:solidFill>
                <a:ea typeface="MS PGothic" pitchFamily="34" charset="-128"/>
              </a:rPr>
              <a:t> </a:t>
            </a:r>
            <a:r>
              <a:rPr lang="en-NZ" sz="2600" dirty="0" smtClean="0">
                <a:ea typeface="MS PGothic" pitchFamily="34" charset="-128"/>
              </a:rPr>
              <a:t>snack</a:t>
            </a:r>
            <a:endParaRPr lang="en-NZ" sz="2600" dirty="0">
              <a:ea typeface="MS PGothic" pitchFamily="34" charset="-128"/>
            </a:endParaRPr>
          </a:p>
          <a:p>
            <a:pPr marL="457200" indent="-457200">
              <a:lnSpc>
                <a:spcPct val="90000"/>
              </a:lnSpc>
            </a:pPr>
            <a:r>
              <a:rPr lang="en-NZ" sz="2600" dirty="0">
                <a:ea typeface="MS PGothic" pitchFamily="34" charset="-128"/>
              </a:rPr>
              <a:t>Agree on meal expectations, time cues</a:t>
            </a:r>
            <a:r>
              <a:rPr lang="en-NZ" sz="2600" dirty="0" smtClean="0">
                <a:ea typeface="MS PGothic" pitchFamily="34" charset="-128"/>
              </a:rPr>
              <a:t>, and coaching</a:t>
            </a:r>
            <a:endParaRPr lang="en-NZ" sz="2600" dirty="0">
              <a:ea typeface="MS PGothic" pitchFamily="34" charset="-128"/>
            </a:endParaRPr>
          </a:p>
          <a:p>
            <a:pPr marL="457200" indent="-457200">
              <a:lnSpc>
                <a:spcPct val="90000"/>
              </a:lnSpc>
            </a:pPr>
            <a:r>
              <a:rPr lang="en-NZ" sz="2600" dirty="0">
                <a:ea typeface="MS PGothic" pitchFamily="34" charset="-128"/>
              </a:rPr>
              <a:t>Disagreements between caregivers should be resolved away from </a:t>
            </a:r>
            <a:r>
              <a:rPr lang="en-NZ" sz="2600" dirty="0" smtClean="0">
                <a:ea typeface="MS PGothic" pitchFamily="34" charset="-128"/>
              </a:rPr>
              <a:t>youth</a:t>
            </a:r>
            <a:endParaRPr lang="en-NZ" sz="2600" dirty="0">
              <a:ea typeface="MS PGothic" pitchFamily="34" charset="-128"/>
            </a:endParaRPr>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Caregiver Expectations</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1368001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7" name="TextBox 6"/>
          <p:cNvSpPr txBox="1"/>
          <p:nvPr/>
        </p:nvSpPr>
        <p:spPr>
          <a:xfrm>
            <a:off x="609600" y="457200"/>
            <a:ext cx="7924800" cy="615553"/>
          </a:xfrm>
          <a:prstGeom prst="rect">
            <a:avLst/>
          </a:prstGeom>
          <a:noFill/>
          <a:ln>
            <a:noFill/>
          </a:ln>
        </p:spPr>
        <p:txBody>
          <a:bodyPr wrap="square" rtlCol="0">
            <a:spAutoFit/>
          </a:bodyPr>
          <a:lstStyle/>
          <a:p>
            <a:r>
              <a:rPr lang="en-US" sz="3400" dirty="0" smtClean="0">
                <a:solidFill>
                  <a:schemeClr val="bg1"/>
                </a:solidFill>
                <a:latin typeface="Gotham Book" pitchFamily="2" charset="0"/>
              </a:rPr>
              <a:t>Model Healthy Eating and Attitudes</a:t>
            </a:r>
            <a:endParaRPr lang="en-US" sz="3400" dirty="0">
              <a:solidFill>
                <a:schemeClr val="bg1"/>
              </a:solidFill>
              <a:latin typeface="Gotham Book" pitchFamily="2"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498094594"/>
              </p:ext>
            </p:extLst>
          </p:nvPr>
        </p:nvGraphicFramePr>
        <p:xfrm>
          <a:off x="533400" y="1752600"/>
          <a:ext cx="8077200" cy="3657601"/>
        </p:xfrm>
        <a:graphic>
          <a:graphicData uri="http://schemas.openxmlformats.org/drawingml/2006/table">
            <a:tbl>
              <a:tblPr firstRow="1" bandRow="1">
                <a:tableStyleId>{7DF18680-E054-41AD-8BC1-D1AEF772440D}</a:tableStyleId>
              </a:tblPr>
              <a:tblGrid>
                <a:gridCol w="4038600"/>
                <a:gridCol w="4038600"/>
              </a:tblGrid>
              <a:tr h="372678">
                <a:tc>
                  <a:txBody>
                    <a:bodyPr/>
                    <a:lstStyle/>
                    <a:p>
                      <a:pPr algn="ctr"/>
                      <a:r>
                        <a:rPr lang="en-US" dirty="0" smtClean="0"/>
                        <a:t>Do’s</a:t>
                      </a:r>
                      <a:endParaRPr lang="en-US" dirty="0"/>
                    </a:p>
                  </a:txBody>
                  <a:tcPr/>
                </a:tc>
                <a:tc>
                  <a:txBody>
                    <a:bodyPr/>
                    <a:lstStyle/>
                    <a:p>
                      <a:pPr algn="ctr"/>
                      <a:r>
                        <a:rPr lang="en-US" dirty="0" smtClean="0"/>
                        <a:t>Don’ts</a:t>
                      </a:r>
                      <a:endParaRPr lang="en-US" dirty="0"/>
                    </a:p>
                  </a:txBody>
                  <a:tcPr/>
                </a:tc>
              </a:tr>
              <a:tr h="766061">
                <a:tc>
                  <a:txBody>
                    <a:bodyPr/>
                    <a:lstStyle/>
                    <a:p>
                      <a:r>
                        <a:rPr lang="en-US" dirty="0" smtClean="0"/>
                        <a:t>Express appreciation</a:t>
                      </a:r>
                      <a:r>
                        <a:rPr lang="en-US" baseline="0" dirty="0" smtClean="0"/>
                        <a:t> of qualities aside from looks and appearance</a:t>
                      </a:r>
                      <a:endParaRPr lang="en-US" dirty="0"/>
                    </a:p>
                  </a:txBody>
                  <a:tcPr anchor="ctr"/>
                </a:tc>
                <a:tc>
                  <a:txBody>
                    <a:bodyPr/>
                    <a:lstStyle/>
                    <a:p>
                      <a:r>
                        <a:rPr lang="en-US" dirty="0" smtClean="0"/>
                        <a:t>Don’t talk about dieting</a:t>
                      </a:r>
                      <a:endParaRPr lang="en-US" dirty="0"/>
                    </a:p>
                  </a:txBody>
                  <a:tcPr anchor="ctr"/>
                </a:tc>
              </a:tr>
              <a:tr h="931696">
                <a:tc>
                  <a:txBody>
                    <a:bodyPr/>
                    <a:lstStyle/>
                    <a:p>
                      <a:r>
                        <a:rPr lang="en-US" dirty="0" smtClean="0"/>
                        <a:t>Show</a:t>
                      </a:r>
                      <a:r>
                        <a:rPr lang="en-US" baseline="0" dirty="0" smtClean="0"/>
                        <a:t> flexibility around own food choices</a:t>
                      </a:r>
                      <a:endParaRPr lang="en-US" dirty="0"/>
                    </a:p>
                  </a:txBody>
                  <a:tcPr anchor="ctr"/>
                </a:tc>
                <a:tc>
                  <a:txBody>
                    <a:bodyPr/>
                    <a:lstStyle/>
                    <a:p>
                      <a:r>
                        <a:rPr lang="en-US" dirty="0" smtClean="0"/>
                        <a:t>Don’t talk about or comment on your own or other’s body weight or</a:t>
                      </a:r>
                      <a:r>
                        <a:rPr lang="en-US" baseline="0" dirty="0" smtClean="0"/>
                        <a:t> appearance</a:t>
                      </a:r>
                      <a:endParaRPr lang="en-US" dirty="0"/>
                    </a:p>
                  </a:txBody>
                  <a:tcPr anchor="ctr"/>
                </a:tc>
              </a:tr>
              <a:tr h="698772">
                <a:tc>
                  <a:txBody>
                    <a:bodyPr/>
                    <a:lstStyle/>
                    <a:p>
                      <a:r>
                        <a:rPr lang="en-US" dirty="0" smtClean="0"/>
                        <a:t>Remove bathroom</a:t>
                      </a:r>
                      <a:r>
                        <a:rPr lang="en-US" baseline="0" dirty="0" smtClean="0"/>
                        <a:t> scales</a:t>
                      </a:r>
                      <a:endParaRPr lang="en-US" dirty="0"/>
                    </a:p>
                  </a:txBody>
                  <a:tcPr anchor="ctr"/>
                </a:tc>
                <a:tc>
                  <a:txBody>
                    <a:bodyPr/>
                    <a:lstStyle/>
                    <a:p>
                      <a:r>
                        <a:rPr lang="en-US" dirty="0" smtClean="0"/>
                        <a:t>Don’t label foods as “good” or “bad”</a:t>
                      </a:r>
                      <a:endParaRPr lang="en-US" dirty="0"/>
                    </a:p>
                  </a:txBody>
                  <a:tcPr anchor="ctr"/>
                </a:tc>
              </a:tr>
              <a:tr h="8883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a:t>
                      </a:r>
                      <a:r>
                        <a:rPr lang="en-US" baseline="0" dirty="0" smtClean="0"/>
                        <a:t> selective about your magazines and television shows</a:t>
                      </a:r>
                      <a:endParaRPr lang="en-US" dirty="0" smtClean="0"/>
                    </a:p>
                  </a:txBody>
                  <a:tcPr anchor="ctr"/>
                </a:tc>
                <a:tc>
                  <a:txBody>
                    <a:bodyPr/>
                    <a:lstStyle/>
                    <a:p>
                      <a:r>
                        <a:rPr lang="en-US" dirty="0" smtClean="0"/>
                        <a:t>Don’t purchase “diet” or “lite” foods</a:t>
                      </a:r>
                      <a:endParaRPr lang="en-US" dirty="0"/>
                    </a:p>
                  </a:txBody>
                  <a:tcPr anchor="ctr"/>
                </a:tc>
              </a:tr>
            </a:tbl>
          </a:graphicData>
        </a:graphic>
      </p:graphicFrame>
    </p:spTree>
    <p:extLst>
      <p:ext uri="{BB962C8B-B14F-4D97-AF65-F5344CB8AC3E}">
        <p14:creationId xmlns:p14="http://schemas.microsoft.com/office/powerpoint/2010/main" val="1368001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8800" y="5827950"/>
            <a:ext cx="3246120" cy="850392"/>
          </a:xfrm>
          <a:prstGeom prst="rect">
            <a:avLst/>
          </a:prstGeom>
        </p:spPr>
      </p:pic>
      <p:sp>
        <p:nvSpPr>
          <p:cNvPr id="3" name="Content Placeholder 2"/>
          <p:cNvSpPr>
            <a:spLocks noGrp="1"/>
          </p:cNvSpPr>
          <p:nvPr>
            <p:ph idx="1"/>
          </p:nvPr>
        </p:nvSpPr>
        <p:spPr/>
        <p:txBody>
          <a:bodyPr>
            <a:noAutofit/>
          </a:bodyPr>
          <a:lstStyle/>
          <a:p>
            <a:pPr>
              <a:buNone/>
            </a:pPr>
            <a:r>
              <a:rPr lang="en-NZ" sz="2400" dirty="0">
                <a:ea typeface="MS PGothic" pitchFamily="34" charset="-128"/>
              </a:rPr>
              <a:t>Recovery takes time:</a:t>
            </a:r>
          </a:p>
          <a:p>
            <a:r>
              <a:rPr lang="en-NZ" sz="2400" dirty="0">
                <a:ea typeface="MS PGothic" pitchFamily="34" charset="-128"/>
              </a:rPr>
              <a:t>Try not to let the eating disorder </a:t>
            </a:r>
            <a:r>
              <a:rPr lang="en-NZ" sz="2400" dirty="0" smtClean="0">
                <a:ea typeface="MS PGothic" pitchFamily="34" charset="-128"/>
              </a:rPr>
              <a:t>control</a:t>
            </a:r>
            <a:r>
              <a:rPr lang="en-NZ" sz="2400" dirty="0" smtClean="0">
                <a:solidFill>
                  <a:srgbClr val="FF0000"/>
                </a:solidFill>
                <a:ea typeface="MS PGothic" pitchFamily="34" charset="-128"/>
              </a:rPr>
              <a:t> </a:t>
            </a:r>
            <a:r>
              <a:rPr lang="en-NZ" sz="2400" dirty="0" smtClean="0">
                <a:ea typeface="MS PGothic" pitchFamily="34" charset="-128"/>
              </a:rPr>
              <a:t>your </a:t>
            </a:r>
            <a:r>
              <a:rPr lang="en-NZ" sz="2400" dirty="0">
                <a:ea typeface="MS PGothic" pitchFamily="34" charset="-128"/>
              </a:rPr>
              <a:t>family</a:t>
            </a:r>
            <a:r>
              <a:rPr lang="en-NZ" altLang="en-US" sz="2400" dirty="0">
                <a:ea typeface="MS PGothic" pitchFamily="34" charset="-128"/>
              </a:rPr>
              <a:t>’</a:t>
            </a:r>
            <a:r>
              <a:rPr lang="en-NZ" sz="2400" dirty="0">
                <a:ea typeface="MS PGothic" pitchFamily="34" charset="-128"/>
              </a:rPr>
              <a:t>s life</a:t>
            </a:r>
          </a:p>
          <a:p>
            <a:r>
              <a:rPr lang="en-NZ" sz="2400" dirty="0">
                <a:ea typeface="MS PGothic" pitchFamily="34" charset="-128"/>
              </a:rPr>
              <a:t>Try to </a:t>
            </a:r>
            <a:r>
              <a:rPr lang="en-NZ" sz="2400" dirty="0" smtClean="0">
                <a:ea typeface="MS PGothic" pitchFamily="34" charset="-128"/>
              </a:rPr>
              <a:t>keep</a:t>
            </a:r>
            <a:r>
              <a:rPr lang="en-NZ" sz="2400" dirty="0" smtClean="0">
                <a:solidFill>
                  <a:srgbClr val="FF0000"/>
                </a:solidFill>
                <a:ea typeface="MS PGothic" pitchFamily="34" charset="-128"/>
              </a:rPr>
              <a:t> </a:t>
            </a:r>
            <a:r>
              <a:rPr lang="en-NZ" sz="2400" dirty="0" smtClean="0">
                <a:ea typeface="MS PGothic" pitchFamily="34" charset="-128"/>
              </a:rPr>
              <a:t>a </a:t>
            </a:r>
            <a:r>
              <a:rPr lang="en-NZ" sz="2400" dirty="0">
                <a:ea typeface="MS PGothic" pitchFamily="34" charset="-128"/>
              </a:rPr>
              <a:t>positive home environment despite </a:t>
            </a:r>
            <a:r>
              <a:rPr lang="en-NZ" sz="2400" dirty="0" smtClean="0">
                <a:ea typeface="MS PGothic" pitchFamily="34" charset="-128"/>
              </a:rPr>
              <a:t>unsuccessful </a:t>
            </a:r>
            <a:r>
              <a:rPr lang="en-NZ" sz="2400" dirty="0">
                <a:ea typeface="MS PGothic" pitchFamily="34" charset="-128"/>
              </a:rPr>
              <a:t>meals</a:t>
            </a:r>
          </a:p>
          <a:p>
            <a:r>
              <a:rPr lang="en-NZ" sz="2400" dirty="0">
                <a:ea typeface="MS PGothic" pitchFamily="34" charset="-128"/>
              </a:rPr>
              <a:t>Schedule regular </a:t>
            </a:r>
            <a:r>
              <a:rPr lang="en-NZ" altLang="en-US" sz="2400" dirty="0">
                <a:ea typeface="MS PGothic" pitchFamily="34" charset="-128"/>
              </a:rPr>
              <a:t>“</a:t>
            </a:r>
            <a:r>
              <a:rPr lang="en-NZ" sz="2400" dirty="0">
                <a:ea typeface="MS PGothic" pitchFamily="34" charset="-128"/>
              </a:rPr>
              <a:t>non-eating disorder time</a:t>
            </a:r>
            <a:r>
              <a:rPr lang="en-NZ" altLang="en-US" sz="2400" dirty="0">
                <a:ea typeface="MS PGothic" pitchFamily="34" charset="-128"/>
              </a:rPr>
              <a:t>”</a:t>
            </a:r>
            <a:r>
              <a:rPr lang="en-NZ" sz="2400" dirty="0">
                <a:ea typeface="MS PGothic" pitchFamily="34" charset="-128"/>
              </a:rPr>
              <a:t> with each of your children</a:t>
            </a:r>
          </a:p>
          <a:p>
            <a:r>
              <a:rPr lang="en-NZ" sz="2400" dirty="0">
                <a:ea typeface="MS PGothic" pitchFamily="34" charset="-128"/>
              </a:rPr>
              <a:t>Be mindful of your own stressors </a:t>
            </a:r>
          </a:p>
          <a:p>
            <a:r>
              <a:rPr lang="en-NZ" sz="2400" dirty="0">
                <a:ea typeface="MS PGothic" pitchFamily="34" charset="-128"/>
              </a:rPr>
              <a:t>Model your own coping and self-care</a:t>
            </a:r>
          </a:p>
          <a:p>
            <a:r>
              <a:rPr lang="en-NZ" sz="2400" dirty="0">
                <a:ea typeface="MS PGothic" pitchFamily="34" charset="-128"/>
              </a:rPr>
              <a:t>Remember, recovery is a </a:t>
            </a:r>
            <a:r>
              <a:rPr lang="en-NZ" altLang="en-US" sz="2400" dirty="0">
                <a:ea typeface="MS PGothic" pitchFamily="34" charset="-128"/>
              </a:rPr>
              <a:t>“</a:t>
            </a:r>
            <a:r>
              <a:rPr lang="en-NZ" sz="2400" dirty="0">
                <a:ea typeface="MS PGothic" pitchFamily="34" charset="-128"/>
              </a:rPr>
              <a:t>marathon</a:t>
            </a:r>
            <a:r>
              <a:rPr lang="en-NZ" altLang="en-US" sz="2400" dirty="0">
                <a:ea typeface="MS PGothic" pitchFamily="34" charset="-128"/>
              </a:rPr>
              <a:t>”</a:t>
            </a:r>
            <a:r>
              <a:rPr lang="en-NZ" sz="2400" dirty="0">
                <a:ea typeface="MS PGothic" pitchFamily="34" charset="-128"/>
              </a:rPr>
              <a:t> not a </a:t>
            </a:r>
            <a:r>
              <a:rPr lang="en-NZ" altLang="en-US" sz="2400" dirty="0">
                <a:ea typeface="MS PGothic" pitchFamily="34" charset="-128"/>
              </a:rPr>
              <a:t>“</a:t>
            </a:r>
            <a:r>
              <a:rPr lang="en-NZ" sz="2400" dirty="0">
                <a:ea typeface="MS PGothic" pitchFamily="34" charset="-128"/>
              </a:rPr>
              <a:t>sprint</a:t>
            </a:r>
            <a:r>
              <a:rPr lang="en-NZ" altLang="en-US" sz="2400" dirty="0" smtClean="0">
                <a:ea typeface="MS PGothic" pitchFamily="34" charset="-128"/>
              </a:rPr>
              <a:t>”</a:t>
            </a:r>
            <a:endParaRPr lang="en-NZ" sz="2400" dirty="0">
              <a:ea typeface="MS PGothic" pitchFamily="34" charset="-128"/>
            </a:endParaRPr>
          </a:p>
        </p:txBody>
      </p:sp>
      <p:sp>
        <p:nvSpPr>
          <p:cNvPr id="4" name="Rounded Rectangle 3"/>
          <p:cNvSpPr/>
          <p:nvPr/>
        </p:nvSpPr>
        <p:spPr>
          <a:xfrm>
            <a:off x="457200" y="381000"/>
            <a:ext cx="8229600" cy="838200"/>
          </a:xfrm>
          <a:prstGeom prst="roundRect">
            <a:avLst>
              <a:gd name="adj" fmla="val 11296"/>
            </a:avLst>
          </a:prstGeom>
          <a:solidFill>
            <a:srgbClr val="0085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9600" y="457200"/>
            <a:ext cx="7924800" cy="707886"/>
          </a:xfrm>
          <a:prstGeom prst="rect">
            <a:avLst/>
          </a:prstGeom>
          <a:noFill/>
          <a:ln>
            <a:noFill/>
          </a:ln>
        </p:spPr>
        <p:txBody>
          <a:bodyPr wrap="square" rtlCol="0">
            <a:spAutoFit/>
          </a:bodyPr>
          <a:lstStyle/>
          <a:p>
            <a:r>
              <a:rPr lang="en-US" sz="4000" dirty="0" smtClean="0">
                <a:solidFill>
                  <a:schemeClr val="bg1"/>
                </a:solidFill>
                <a:latin typeface="Gotham Book" pitchFamily="2" charset="0"/>
              </a:rPr>
              <a:t>Staying Positive</a:t>
            </a:r>
            <a:endParaRPr lang="en-US" sz="4000" dirty="0">
              <a:solidFill>
                <a:schemeClr val="bg1"/>
              </a:solidFill>
              <a:latin typeface="Gotham Book" pitchFamily="2" charset="0"/>
            </a:endParaRPr>
          </a:p>
        </p:txBody>
      </p:sp>
    </p:spTree>
    <p:extLst>
      <p:ext uri="{BB962C8B-B14F-4D97-AF65-F5344CB8AC3E}">
        <p14:creationId xmlns:p14="http://schemas.microsoft.com/office/powerpoint/2010/main" val="20095068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attle Childrens">
      <a:majorFont>
        <a:latin typeface="Gotham Book"/>
        <a:ea typeface=""/>
        <a:cs typeface=""/>
      </a:majorFont>
      <a:minorFont>
        <a:latin typeface="Gotham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1576</TotalTime>
  <Words>4920</Words>
  <Application>Microsoft Office PowerPoint</Application>
  <PresentationFormat>On-screen Show (4:3)</PresentationFormat>
  <Paragraphs>417</Paragraphs>
  <Slides>56</Slides>
  <Notes>42</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Seattle Children's Hospital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PE2665 Meal Support Class</dc:title>
  <dc:creator>Flynn, Cynthia</dc:creator>
  <cp:lastModifiedBy>Dalton, Tara</cp:lastModifiedBy>
  <cp:revision>135</cp:revision>
  <cp:lastPrinted>2017-02-01T18:21:41Z</cp:lastPrinted>
  <dcterms:created xsi:type="dcterms:W3CDTF">2016-08-30T18:45:22Z</dcterms:created>
  <dcterms:modified xsi:type="dcterms:W3CDTF">2017-07-03T20:50:35Z</dcterms:modified>
</cp:coreProperties>
</file>