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sldIdLst>
    <p:sldId id="810" r:id="rId6"/>
    <p:sldId id="426" r:id="rId7"/>
    <p:sldId id="812" r:id="rId8"/>
    <p:sldId id="424" r:id="rId9"/>
    <p:sldId id="428" r:id="rId10"/>
    <p:sldId id="431" r:id="rId11"/>
    <p:sldId id="811" r:id="rId12"/>
    <p:sldId id="43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12B405-0D74-4DDE-921A-C6765C12D996}">
          <p14:sldIdLst>
            <p14:sldId id="810"/>
            <p14:sldId id="426"/>
            <p14:sldId id="812"/>
            <p14:sldId id="424"/>
            <p14:sldId id="428"/>
            <p14:sldId id="431"/>
            <p14:sldId id="811"/>
            <p14:sldId id="4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5B2B2-F085-4153-997B-E7211F43E7AA}" v="104" dt="2022-04-07T18:08:23.625"/>
    <p1510:client id="{85DFAC21-F141-4EA8-946B-E0233355F988}" v="12" dt="2022-04-07T18:09:18.343"/>
    <p1510:client id="{A5A8F4AF-C725-3887-9ED5-7841F17CB8B4}" v="11" dt="2022-04-14T18:14:11.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win, Karen" userId="S::karen.kirwin@seattlechildrens.org::5d29d2e8-60d7-4bd8-861d-3c8a4be8140d" providerId="AD" clId="Web-{85DFAC21-F141-4EA8-946B-E0233355F988}"/>
    <pc:docChg chg="modSld">
      <pc:chgData name="Kirwin, Karen" userId="S::karen.kirwin@seattlechildrens.org::5d29d2e8-60d7-4bd8-861d-3c8a4be8140d" providerId="AD" clId="Web-{85DFAC21-F141-4EA8-946B-E0233355F988}" dt="2022-04-07T18:09:13.468" v="10" actId="20577"/>
      <pc:docMkLst>
        <pc:docMk/>
      </pc:docMkLst>
      <pc:sldChg chg="modSp">
        <pc:chgData name="Kirwin, Karen" userId="S::karen.kirwin@seattlechildrens.org::5d29d2e8-60d7-4bd8-861d-3c8a4be8140d" providerId="AD" clId="Web-{85DFAC21-F141-4EA8-946B-E0233355F988}" dt="2022-04-07T18:09:13.468" v="10" actId="20577"/>
        <pc:sldMkLst>
          <pc:docMk/>
          <pc:sldMk cId="3560593528" sldId="810"/>
        </pc:sldMkLst>
        <pc:spChg chg="mod">
          <ac:chgData name="Kirwin, Karen" userId="S::karen.kirwin@seattlechildrens.org::5d29d2e8-60d7-4bd8-861d-3c8a4be8140d" providerId="AD" clId="Web-{85DFAC21-F141-4EA8-946B-E0233355F988}" dt="2022-04-07T18:09:13.468" v="10" actId="20577"/>
          <ac:spMkLst>
            <pc:docMk/>
            <pc:sldMk cId="3560593528" sldId="810"/>
            <ac:spMk id="4" creationId="{4F7F31C2-644D-0A46-B1FA-3D4F2EF70FCD}"/>
          </ac:spMkLst>
        </pc:spChg>
      </pc:sldChg>
    </pc:docChg>
  </pc:docChgLst>
  <pc:docChgLst>
    <pc:chgData name="Kirwin, Karen" userId="S::karen.kirwin@seattlechildrens.org::5d29d2e8-60d7-4bd8-861d-3c8a4be8140d" providerId="AD" clId="Web-{A5A8F4AF-C725-3887-9ED5-7841F17CB8B4}"/>
    <pc:docChg chg="modSld">
      <pc:chgData name="Kirwin, Karen" userId="S::karen.kirwin@seattlechildrens.org::5d29d2e8-60d7-4bd8-861d-3c8a4be8140d" providerId="AD" clId="Web-{A5A8F4AF-C725-3887-9ED5-7841F17CB8B4}" dt="2022-04-14T18:14:11.923" v="10" actId="1076"/>
      <pc:docMkLst>
        <pc:docMk/>
      </pc:docMkLst>
      <pc:sldChg chg="modSp">
        <pc:chgData name="Kirwin, Karen" userId="S::karen.kirwin@seattlechildrens.org::5d29d2e8-60d7-4bd8-861d-3c8a4be8140d" providerId="AD" clId="Web-{A5A8F4AF-C725-3887-9ED5-7841F17CB8B4}" dt="2022-04-14T18:14:11.923" v="10" actId="1076"/>
        <pc:sldMkLst>
          <pc:docMk/>
          <pc:sldMk cId="3560593528" sldId="810"/>
        </pc:sldMkLst>
        <pc:spChg chg="mod">
          <ac:chgData name="Kirwin, Karen" userId="S::karen.kirwin@seattlechildrens.org::5d29d2e8-60d7-4bd8-861d-3c8a4be8140d" providerId="AD" clId="Web-{A5A8F4AF-C725-3887-9ED5-7841F17CB8B4}" dt="2022-04-14T18:14:11.923" v="10" actId="1076"/>
          <ac:spMkLst>
            <pc:docMk/>
            <pc:sldMk cId="3560593528" sldId="810"/>
            <ac:spMk id="2" creationId="{DADFDAB6-0689-5A43-8241-1DDA9F79209F}"/>
          </ac:spMkLst>
        </pc:spChg>
        <pc:spChg chg="mod">
          <ac:chgData name="Kirwin, Karen" userId="S::karen.kirwin@seattlechildrens.org::5d29d2e8-60d7-4bd8-861d-3c8a4be8140d" providerId="AD" clId="Web-{A5A8F4AF-C725-3887-9ED5-7841F17CB8B4}" dt="2022-04-14T18:14:01.408" v="9" actId="1076"/>
          <ac:spMkLst>
            <pc:docMk/>
            <pc:sldMk cId="3560593528" sldId="810"/>
            <ac:spMk id="4" creationId="{4F7F31C2-644D-0A46-B1FA-3D4F2EF70FCD}"/>
          </ac:spMkLst>
        </pc:spChg>
      </pc:sldChg>
    </pc:docChg>
  </pc:docChgLst>
  <pc:docChgLst>
    <pc:chgData name="Kirwin, Karen" userId="S::karen.kirwin@seattlechildrens.org::5d29d2e8-60d7-4bd8-861d-3c8a4be8140d" providerId="AD" clId="Web-{1675B2B2-F085-4153-997B-E7211F43E7AA}"/>
    <pc:docChg chg="modSld">
      <pc:chgData name="Kirwin, Karen" userId="S::karen.kirwin@seattlechildrens.org::5d29d2e8-60d7-4bd8-861d-3c8a4be8140d" providerId="AD" clId="Web-{1675B2B2-F085-4153-997B-E7211F43E7AA}" dt="2022-04-07T18:08:20.516" v="58" actId="20577"/>
      <pc:docMkLst>
        <pc:docMk/>
      </pc:docMkLst>
      <pc:sldChg chg="modSp">
        <pc:chgData name="Kirwin, Karen" userId="S::karen.kirwin@seattlechildrens.org::5d29d2e8-60d7-4bd8-861d-3c8a4be8140d" providerId="AD" clId="Web-{1675B2B2-F085-4153-997B-E7211F43E7AA}" dt="2022-04-07T17:58:35.766" v="4" actId="20577"/>
        <pc:sldMkLst>
          <pc:docMk/>
          <pc:sldMk cId="3146875549" sldId="424"/>
        </pc:sldMkLst>
        <pc:spChg chg="mod">
          <ac:chgData name="Kirwin, Karen" userId="S::karen.kirwin@seattlechildrens.org::5d29d2e8-60d7-4bd8-861d-3c8a4be8140d" providerId="AD" clId="Web-{1675B2B2-F085-4153-997B-E7211F43E7AA}" dt="2022-04-07T17:58:35.766" v="4" actId="20577"/>
          <ac:spMkLst>
            <pc:docMk/>
            <pc:sldMk cId="3146875549" sldId="424"/>
            <ac:spMk id="8" creationId="{9C52A5CB-C816-4601-BE89-9E2F47FDE54A}"/>
          </ac:spMkLst>
        </pc:spChg>
      </pc:sldChg>
      <pc:sldChg chg="modSp">
        <pc:chgData name="Kirwin, Karen" userId="S::karen.kirwin@seattlechildrens.org::5d29d2e8-60d7-4bd8-861d-3c8a4be8140d" providerId="AD" clId="Web-{1675B2B2-F085-4153-997B-E7211F43E7AA}" dt="2022-04-07T18:07:22.656" v="53" actId="20577"/>
        <pc:sldMkLst>
          <pc:docMk/>
          <pc:sldMk cId="1967170441" sldId="426"/>
        </pc:sldMkLst>
        <pc:spChg chg="mod">
          <ac:chgData name="Kirwin, Karen" userId="S::karen.kirwin@seattlechildrens.org::5d29d2e8-60d7-4bd8-861d-3c8a4be8140d" providerId="AD" clId="Web-{1675B2B2-F085-4153-997B-E7211F43E7AA}" dt="2022-04-07T18:06:21.813" v="48" actId="20577"/>
          <ac:spMkLst>
            <pc:docMk/>
            <pc:sldMk cId="1967170441" sldId="426"/>
            <ac:spMk id="3" creationId="{F55FD886-F2B1-4FEC-B19D-234D0901B1C4}"/>
          </ac:spMkLst>
        </pc:spChg>
        <pc:spChg chg="mod">
          <ac:chgData name="Kirwin, Karen" userId="S::karen.kirwin@seattlechildrens.org::5d29d2e8-60d7-4bd8-861d-3c8a4be8140d" providerId="AD" clId="Web-{1675B2B2-F085-4153-997B-E7211F43E7AA}" dt="2022-04-07T18:07:22.656" v="53" actId="20577"/>
          <ac:spMkLst>
            <pc:docMk/>
            <pc:sldMk cId="1967170441" sldId="426"/>
            <ac:spMk id="8" creationId="{9C52A5CB-C816-4601-BE89-9E2F47FDE54A}"/>
          </ac:spMkLst>
        </pc:spChg>
        <pc:cxnChg chg="mod">
          <ac:chgData name="Kirwin, Karen" userId="S::karen.kirwin@seattlechildrens.org::5d29d2e8-60d7-4bd8-861d-3c8a4be8140d" providerId="AD" clId="Web-{1675B2B2-F085-4153-997B-E7211F43E7AA}" dt="2022-04-07T18:07:01.094" v="49" actId="1076"/>
          <ac:cxnSpMkLst>
            <pc:docMk/>
            <pc:sldMk cId="1967170441" sldId="426"/>
            <ac:cxnSpMk id="6" creationId="{B4941C1B-5C87-4ADB-8475-50D4A0961D79}"/>
          </ac:cxnSpMkLst>
        </pc:cxnChg>
      </pc:sldChg>
      <pc:sldChg chg="modSp">
        <pc:chgData name="Kirwin, Karen" userId="S::karen.kirwin@seattlechildrens.org::5d29d2e8-60d7-4bd8-861d-3c8a4be8140d" providerId="AD" clId="Web-{1675B2B2-F085-4153-997B-E7211F43E7AA}" dt="2022-04-07T18:08:20.516" v="58" actId="20577"/>
        <pc:sldMkLst>
          <pc:docMk/>
          <pc:sldMk cId="2604820030" sldId="431"/>
        </pc:sldMkLst>
        <pc:spChg chg="mod">
          <ac:chgData name="Kirwin, Karen" userId="S::karen.kirwin@seattlechildrens.org::5d29d2e8-60d7-4bd8-861d-3c8a4be8140d" providerId="AD" clId="Web-{1675B2B2-F085-4153-997B-E7211F43E7AA}" dt="2022-04-07T18:08:20.516" v="58" actId="20577"/>
          <ac:spMkLst>
            <pc:docMk/>
            <pc:sldMk cId="2604820030" sldId="431"/>
            <ac:spMk id="3" creationId="{F55FD886-F2B1-4FEC-B19D-234D0901B1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616667" y="477837"/>
            <a:ext cx="8331200" cy="609600"/>
          </a:xfrm>
          <a:prstGeom prst="rect">
            <a:avLst/>
          </a:prstGeom>
        </p:spPr>
        <p:txBody>
          <a:bodyPr/>
          <a:lstStyle>
            <a:lvl1pPr marL="0" indent="0">
              <a:lnSpc>
                <a:spcPts val="4000"/>
              </a:lnSpc>
              <a:spcBef>
                <a:spcPts val="0"/>
              </a:spcBef>
              <a:buNone/>
              <a:defRPr sz="3200" b="1" i="0">
                <a:solidFill>
                  <a:srgbClr val="DADAD6"/>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a:t>Topic with callout box 3</a:t>
            </a:r>
          </a:p>
        </p:txBody>
      </p:sp>
      <p:sp>
        <p:nvSpPr>
          <p:cNvPr id="3" name="Content Placeholder 5">
            <a:extLst>
              <a:ext uri="{FF2B5EF4-FFF2-40B4-BE49-F238E27FC236}">
                <a16:creationId xmlns:a16="http://schemas.microsoft.com/office/drawing/2014/main" id="{E407D95D-D425-CD45-99B9-BA16F2CADEE3}"/>
              </a:ext>
            </a:extLst>
          </p:cNvPr>
          <p:cNvSpPr>
            <a:spLocks noGrp="1"/>
          </p:cNvSpPr>
          <p:nvPr>
            <p:ph sz="quarter" idx="13" hasCustomPrompt="1"/>
          </p:nvPr>
        </p:nvSpPr>
        <p:spPr>
          <a:xfrm>
            <a:off x="606949" y="2413000"/>
            <a:ext cx="6096000" cy="609600"/>
          </a:xfrm>
          <a:prstGeom prst="rect">
            <a:avLst/>
          </a:prstGeom>
        </p:spPr>
        <p:txBody>
          <a:bodyPr/>
          <a:lstStyle>
            <a:lvl1pPr marL="0" indent="0">
              <a:lnSpc>
                <a:spcPts val="4000"/>
              </a:lnSpc>
              <a:spcBef>
                <a:spcPts val="0"/>
              </a:spcBef>
              <a:buNone/>
              <a:defRPr sz="3200" b="1" i="0">
                <a:solidFill>
                  <a:srgbClr val="FF763D"/>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a:t>Headline</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601648" y="3022600"/>
            <a:ext cx="7424752" cy="3759200"/>
          </a:xfrm>
          <a:prstGeom prst="rect">
            <a:avLst/>
          </a:prstGeom>
        </p:spPr>
        <p:txBody>
          <a:bodyPr/>
          <a:lstStyle>
            <a:lvl1pPr marL="380990" indent="-380990">
              <a:lnSpc>
                <a:spcPct val="100000"/>
              </a:lnSpc>
              <a:spcBef>
                <a:spcPts val="1600"/>
              </a:spcBef>
              <a:buFont typeface="Arial" panose="020B0604020202020204" pitchFamily="34" charset="0"/>
              <a:buChar char="•"/>
              <a:defRPr sz="2133" b="0" i="0">
                <a:solidFill>
                  <a:srgbClr val="DADAD6"/>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a:t>Re que diam, voles as ex et </a:t>
            </a:r>
            <a:r>
              <a:rPr lang="en-US" err="1"/>
              <a:t>acit</a:t>
            </a:r>
            <a:r>
              <a:rPr lang="en-US"/>
              <a:t> </a:t>
            </a:r>
            <a:r>
              <a:rPr lang="en-US" err="1"/>
              <a:t>erum</a:t>
            </a:r>
            <a:r>
              <a:rPr lang="en-US"/>
              <a:t> ant pos </a:t>
            </a:r>
            <a:r>
              <a:rPr lang="en-US" err="1"/>
              <a:t>aceptior</a:t>
            </a:r>
            <a:r>
              <a:rPr lang="en-US"/>
              <a:t> sapid </a:t>
            </a:r>
            <a:r>
              <a:rPr lang="en-US" err="1"/>
              <a:t>magnita</a:t>
            </a:r>
            <a:r>
              <a:rPr lang="en-US"/>
              <a:t> </a:t>
            </a:r>
            <a:r>
              <a:rPr lang="en-US" err="1"/>
              <a:t>sperum</a:t>
            </a:r>
            <a:r>
              <a:rPr lang="en-US"/>
              <a:t> </a:t>
            </a:r>
            <a:r>
              <a:rPr lang="en-US" err="1"/>
              <a:t>imus</a:t>
            </a:r>
            <a:r>
              <a:rPr lang="en-US"/>
              <a:t> </a:t>
            </a:r>
            <a:r>
              <a:rPr lang="en-US" err="1"/>
              <a:t>iur</a:t>
            </a:r>
            <a:r>
              <a:rPr lang="en-US"/>
              <a:t>?</a:t>
            </a:r>
          </a:p>
          <a:p>
            <a:pPr lvl="0"/>
            <a:r>
              <a:rPr lang="en-US"/>
              <a:t>Nam </a:t>
            </a:r>
            <a:r>
              <a:rPr lang="en-US" err="1"/>
              <a:t>venda</a:t>
            </a:r>
            <a:r>
              <a:rPr lang="en-US"/>
              <a:t> </a:t>
            </a:r>
            <a:r>
              <a:rPr lang="en-US" err="1"/>
              <a:t>eost</a:t>
            </a:r>
            <a:r>
              <a:rPr lang="en-US"/>
              <a:t>, </a:t>
            </a:r>
            <a:r>
              <a:rPr lang="en-US" err="1"/>
              <a:t>toreiciis</a:t>
            </a:r>
            <a:r>
              <a:rPr lang="en-US"/>
              <a:t> era </a:t>
            </a:r>
            <a:r>
              <a:rPr lang="en-US" err="1"/>
              <a:t>quam</a:t>
            </a:r>
            <a:r>
              <a:rPr lang="en-US"/>
              <a:t> </a:t>
            </a:r>
            <a:r>
              <a:rPr lang="en-US" err="1"/>
              <a:t>fugiatio</a:t>
            </a:r>
            <a:r>
              <a:rPr lang="en-US"/>
              <a:t> </a:t>
            </a:r>
            <a:r>
              <a:rPr lang="en-US" err="1"/>
              <a:t>tem</a:t>
            </a:r>
            <a:r>
              <a:rPr lang="en-US"/>
              <a:t> </a:t>
            </a:r>
            <a:r>
              <a:rPr lang="en-US" err="1"/>
              <a:t>quis</a:t>
            </a:r>
            <a:r>
              <a:rPr lang="en-US"/>
              <a:t> </a:t>
            </a:r>
            <a:r>
              <a:rPr lang="en-US" err="1"/>
              <a:t>abor</a:t>
            </a:r>
            <a:r>
              <a:rPr lang="en-US"/>
              <a:t> </a:t>
            </a:r>
            <a:r>
              <a:rPr lang="en-US" err="1"/>
              <a:t>aut</a:t>
            </a:r>
            <a:r>
              <a:rPr lang="en-US"/>
              <a:t> res </a:t>
            </a:r>
            <a:r>
              <a:rPr lang="en-US" err="1"/>
              <a:t>antios</a:t>
            </a:r>
            <a:r>
              <a:rPr lang="en-US"/>
              <a:t> </a:t>
            </a:r>
            <a:r>
              <a:rPr lang="en-US" err="1"/>
              <a:t>evel</a:t>
            </a:r>
            <a:r>
              <a:rPr lang="en-US"/>
              <a:t> </a:t>
            </a:r>
            <a:r>
              <a:rPr lang="en-US" err="1"/>
              <a:t>magnam</a:t>
            </a:r>
            <a:r>
              <a:rPr lang="en-US"/>
              <a:t> et </a:t>
            </a:r>
            <a:r>
              <a:rPr lang="en-US" err="1"/>
              <a:t>veniende</a:t>
            </a:r>
            <a:r>
              <a:rPr lang="en-US"/>
              <a:t> </a:t>
            </a:r>
          </a:p>
          <a:p>
            <a:pPr lvl="0"/>
            <a:r>
              <a:rPr lang="en-US" err="1"/>
              <a:t>sintiae</a:t>
            </a:r>
            <a:r>
              <a:rPr lang="en-US"/>
              <a:t> nihil et </a:t>
            </a:r>
            <a:r>
              <a:rPr lang="en-US" err="1"/>
              <a:t>volorum</a:t>
            </a:r>
            <a:r>
              <a:rPr lang="en-US"/>
              <a:t> </a:t>
            </a:r>
            <a:r>
              <a:rPr lang="en-US" err="1"/>
              <a:t>vitatis</a:t>
            </a:r>
            <a:r>
              <a:rPr lang="en-US"/>
              <a:t> </a:t>
            </a:r>
            <a:r>
              <a:rPr lang="en-US" err="1"/>
              <a:t>seceaqu</a:t>
            </a:r>
            <a:r>
              <a:rPr lang="en-US"/>
              <a:t> </a:t>
            </a:r>
            <a:r>
              <a:rPr lang="en-US" err="1"/>
              <a:t>atatasiti</a:t>
            </a:r>
            <a:r>
              <a:rPr lang="en-US"/>
              <a:t> </a:t>
            </a:r>
            <a:r>
              <a:rPr lang="en-US" err="1"/>
              <a:t>officip</a:t>
            </a:r>
            <a:r>
              <a:rPr lang="en-US"/>
              <a:t> </a:t>
            </a:r>
            <a:r>
              <a:rPr lang="en-US" err="1"/>
              <a:t>itasped</a:t>
            </a:r>
            <a:r>
              <a:rPr lang="en-US"/>
              <a:t> </a:t>
            </a:r>
            <a:r>
              <a:rPr lang="en-US" err="1"/>
              <a:t>essimaio</a:t>
            </a:r>
            <a:r>
              <a:rPr lang="en-US"/>
              <a:t>. Ovid </a:t>
            </a:r>
            <a:r>
              <a:rPr lang="en-US" err="1"/>
              <a:t>mo</a:t>
            </a:r>
            <a:r>
              <a:rPr lang="en-US"/>
              <a:t> </a:t>
            </a:r>
            <a:r>
              <a:rPr lang="en-US" err="1"/>
              <a:t>eaquuntios</a:t>
            </a:r>
            <a:r>
              <a:rPr lang="en-US"/>
              <a:t> </a:t>
            </a:r>
            <a:r>
              <a:rPr lang="en-US" err="1"/>
              <a:t>veligent</a:t>
            </a:r>
            <a:r>
              <a:rPr lang="en-US"/>
              <a:t>.</a:t>
            </a:r>
          </a:p>
          <a:p>
            <a:pPr lvl="0"/>
            <a:r>
              <a:rPr lang="en-US" err="1"/>
              <a:t>Sectati</a:t>
            </a:r>
            <a:r>
              <a:rPr lang="en-US"/>
              <a:t> </a:t>
            </a:r>
            <a:r>
              <a:rPr lang="en-US" err="1"/>
              <a:t>sequassit</a:t>
            </a:r>
            <a:r>
              <a:rPr lang="en-US"/>
              <a:t> et </a:t>
            </a:r>
            <a:r>
              <a:rPr lang="en-US" err="1"/>
              <a:t>aliquat</a:t>
            </a:r>
            <a:r>
              <a:rPr lang="en-US"/>
              <a:t> ad et in pa </a:t>
            </a:r>
            <a:r>
              <a:rPr lang="en-US" err="1"/>
              <a:t>nulpari</a:t>
            </a:r>
            <a:r>
              <a:rPr lang="en-US"/>
              <a:t> </a:t>
            </a:r>
            <a:r>
              <a:rPr lang="en-US" err="1"/>
              <a:t>amusant</a:t>
            </a:r>
            <a:r>
              <a:rPr lang="en-US"/>
              <a:t>,</a:t>
            </a:r>
          </a:p>
        </p:txBody>
      </p:sp>
      <p:sp>
        <p:nvSpPr>
          <p:cNvPr id="7" name="Content Placeholder 5">
            <a:extLst>
              <a:ext uri="{FF2B5EF4-FFF2-40B4-BE49-F238E27FC236}">
                <a16:creationId xmlns:a16="http://schemas.microsoft.com/office/drawing/2014/main" id="{5C2ECA55-5437-6A4A-8CB1-135A7F246070}"/>
              </a:ext>
            </a:extLst>
          </p:cNvPr>
          <p:cNvSpPr>
            <a:spLocks noGrp="1"/>
          </p:cNvSpPr>
          <p:nvPr>
            <p:ph sz="quarter" idx="16" hasCustomPrompt="1"/>
          </p:nvPr>
        </p:nvSpPr>
        <p:spPr>
          <a:xfrm>
            <a:off x="606949" y="1425575"/>
            <a:ext cx="9146651" cy="920751"/>
          </a:xfrm>
          <a:prstGeom prst="rect">
            <a:avLst/>
          </a:prstGeom>
        </p:spPr>
        <p:txBody>
          <a:bodyPr/>
          <a:lstStyle>
            <a:lvl1pPr marL="0" indent="0">
              <a:lnSpc>
                <a:spcPct val="100000"/>
              </a:lnSpc>
              <a:spcBef>
                <a:spcPts val="0"/>
              </a:spcBef>
              <a:buNone/>
              <a:defRPr sz="2667" b="0" i="0">
                <a:solidFill>
                  <a:srgbClr val="DADAD6"/>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a:t>Ores </a:t>
            </a:r>
            <a:r>
              <a:rPr lang="en-US" err="1"/>
              <a:t>reprerit</a:t>
            </a:r>
            <a:r>
              <a:rPr lang="en-US"/>
              <a:t> pro ese </a:t>
            </a:r>
            <a:r>
              <a:rPr lang="en-US" err="1"/>
              <a:t>lacienis</a:t>
            </a:r>
            <a:r>
              <a:rPr lang="en-US"/>
              <a:t> es </a:t>
            </a:r>
            <a:r>
              <a:rPr lang="en-US" err="1"/>
              <a:t>iur</a:t>
            </a:r>
            <a:r>
              <a:rPr lang="en-US"/>
              <a:t>, </a:t>
            </a:r>
            <a:r>
              <a:rPr lang="en-US" err="1"/>
              <a:t>sinvernam</a:t>
            </a:r>
            <a:r>
              <a:rPr lang="en-US"/>
              <a:t>, quo </a:t>
            </a:r>
            <a:r>
              <a:rPr lang="en-US" err="1"/>
              <a:t>modit</a:t>
            </a:r>
            <a:r>
              <a:rPr lang="en-US"/>
              <a:t> </a:t>
            </a:r>
            <a:r>
              <a:rPr lang="en-US" err="1"/>
              <a:t>vere</a:t>
            </a:r>
            <a:r>
              <a:rPr lang="en-US"/>
              <a:t> </a:t>
            </a:r>
            <a:r>
              <a:rPr lang="en-US" err="1"/>
              <a:t>nos</a:t>
            </a:r>
            <a:r>
              <a:rPr lang="en-US"/>
              <a:t> </a:t>
            </a:r>
            <a:r>
              <a:rPr lang="en-US" err="1"/>
              <a:t>magnis</a:t>
            </a:r>
            <a:r>
              <a:rPr lang="en-US"/>
              <a:t> </a:t>
            </a:r>
            <a:r>
              <a:rPr lang="en-US" err="1"/>
              <a:t>verovid</a:t>
            </a:r>
            <a:r>
              <a:rPr lang="en-US"/>
              <a:t> </a:t>
            </a:r>
            <a:r>
              <a:rPr lang="en-US" err="1"/>
              <a:t>quatur</a:t>
            </a:r>
            <a:r>
              <a:rPr lang="en-US"/>
              <a:t> ad.</a:t>
            </a:r>
          </a:p>
        </p:txBody>
      </p:sp>
      <p:sp>
        <p:nvSpPr>
          <p:cNvPr id="8" name="Content Placeholder 5">
            <a:extLst>
              <a:ext uri="{FF2B5EF4-FFF2-40B4-BE49-F238E27FC236}">
                <a16:creationId xmlns:a16="http://schemas.microsoft.com/office/drawing/2014/main" id="{A3104BF0-2B09-F442-AAA8-3E33165D202C}"/>
              </a:ext>
            </a:extLst>
          </p:cNvPr>
          <p:cNvSpPr>
            <a:spLocks noGrp="1"/>
          </p:cNvSpPr>
          <p:nvPr>
            <p:ph sz="quarter" idx="17" hasCustomPrompt="1"/>
          </p:nvPr>
        </p:nvSpPr>
        <p:spPr>
          <a:xfrm>
            <a:off x="8534400" y="2562224"/>
            <a:ext cx="3149600" cy="663576"/>
          </a:xfrm>
          <a:prstGeom prst="rect">
            <a:avLst/>
          </a:prstGeom>
        </p:spPr>
        <p:txBody>
          <a:bodyPr/>
          <a:lstStyle>
            <a:lvl1pPr marL="0" indent="0">
              <a:lnSpc>
                <a:spcPts val="4000"/>
              </a:lnSpc>
              <a:spcBef>
                <a:spcPts val="0"/>
              </a:spcBef>
              <a:buNone/>
              <a:defRPr sz="2667" b="1" i="0">
                <a:solidFill>
                  <a:srgbClr val="007A9B"/>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a:t>Callout Headline</a:t>
            </a:r>
          </a:p>
        </p:txBody>
      </p:sp>
      <p:sp>
        <p:nvSpPr>
          <p:cNvPr id="9" name="Content Placeholder 5">
            <a:extLst>
              <a:ext uri="{FF2B5EF4-FFF2-40B4-BE49-F238E27FC236}">
                <a16:creationId xmlns:a16="http://schemas.microsoft.com/office/drawing/2014/main" id="{D9D90729-A15A-EC43-AE4E-FFFFFF99FCC9}"/>
              </a:ext>
            </a:extLst>
          </p:cNvPr>
          <p:cNvSpPr>
            <a:spLocks noGrp="1"/>
          </p:cNvSpPr>
          <p:nvPr>
            <p:ph sz="quarter" idx="18" hasCustomPrompt="1"/>
          </p:nvPr>
        </p:nvSpPr>
        <p:spPr>
          <a:xfrm>
            <a:off x="8657424" y="3429001"/>
            <a:ext cx="2903552" cy="3102860"/>
          </a:xfrm>
          <a:prstGeom prst="rect">
            <a:avLst/>
          </a:prstGeom>
        </p:spPr>
        <p:txBody>
          <a:bodyPr wrap="square" lIns="0" tIns="0" rIns="0" bIns="0"/>
          <a:lstStyle>
            <a:lvl1pPr marL="0" indent="0">
              <a:lnSpc>
                <a:spcPct val="100000"/>
              </a:lnSpc>
              <a:spcBef>
                <a:spcPts val="0"/>
              </a:spcBef>
              <a:buNone/>
              <a:defRPr sz="1467" b="0" i="0">
                <a:solidFill>
                  <a:srgbClr val="464A4D"/>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err="1"/>
              <a:t>Os</a:t>
            </a:r>
            <a:r>
              <a:rPr lang="en-US"/>
              <a:t> quo </a:t>
            </a:r>
            <a:r>
              <a:rPr lang="en-US" err="1"/>
              <a:t>venecte</a:t>
            </a:r>
            <a:r>
              <a:rPr lang="en-US"/>
              <a:t> et id qui con </a:t>
            </a:r>
            <a:r>
              <a:rPr lang="en-US" err="1"/>
              <a:t>natem</a:t>
            </a:r>
            <a:r>
              <a:rPr lang="en-US"/>
              <a:t>. </a:t>
            </a:r>
            <a:r>
              <a:rPr lang="en-US" err="1"/>
              <a:t>Ipsaeprovid</a:t>
            </a:r>
            <a:r>
              <a:rPr lang="en-US"/>
              <a:t> </a:t>
            </a:r>
            <a:r>
              <a:rPr lang="en-US" err="1"/>
              <a:t>utempor</a:t>
            </a:r>
            <a:r>
              <a:rPr lang="en-US"/>
              <a:t> maximus </a:t>
            </a:r>
            <a:r>
              <a:rPr lang="en-US" err="1"/>
              <a:t>danimil</a:t>
            </a:r>
            <a:r>
              <a:rPr lang="en-US"/>
              <a:t> </a:t>
            </a:r>
            <a:r>
              <a:rPr lang="en-US" err="1"/>
              <a:t>lantectio</a:t>
            </a:r>
            <a:r>
              <a:rPr lang="en-US"/>
              <a:t> </a:t>
            </a:r>
            <a:r>
              <a:rPr lang="en-US" err="1"/>
              <a:t>conserum</a:t>
            </a:r>
            <a:r>
              <a:rPr lang="en-US"/>
              <a:t> que num qui </a:t>
            </a:r>
            <a:r>
              <a:rPr lang="en-US" err="1"/>
              <a:t>vitemperum</a:t>
            </a:r>
            <a:r>
              <a:rPr lang="en-US"/>
              <a:t> </a:t>
            </a:r>
            <a:r>
              <a:rPr lang="en-US" err="1"/>
              <a:t>evero</a:t>
            </a:r>
            <a:r>
              <a:rPr lang="en-US"/>
              <a:t> mint et </a:t>
            </a:r>
            <a:r>
              <a:rPr lang="en-US" err="1"/>
              <a:t>esenihil</a:t>
            </a:r>
            <a:r>
              <a:rPr lang="en-US"/>
              <a:t> </a:t>
            </a:r>
            <a:r>
              <a:rPr lang="en-US" err="1"/>
              <a:t>ipsaperitat</a:t>
            </a:r>
            <a:r>
              <a:rPr lang="en-US"/>
              <a:t> </a:t>
            </a:r>
            <a:r>
              <a:rPr lang="en-US" err="1"/>
              <a:t>etur</a:t>
            </a:r>
            <a:r>
              <a:rPr lang="en-US"/>
              <a:t>? </a:t>
            </a:r>
            <a:r>
              <a:rPr lang="en-US" err="1"/>
              <a:t>Rovid</a:t>
            </a:r>
            <a:r>
              <a:rPr lang="en-US"/>
              <a:t> </a:t>
            </a:r>
            <a:r>
              <a:rPr lang="en-US" err="1"/>
              <a:t>ut</a:t>
            </a:r>
            <a:r>
              <a:rPr lang="en-US"/>
              <a:t> </a:t>
            </a:r>
            <a:r>
              <a:rPr lang="en-US" err="1"/>
              <a:t>est</a:t>
            </a:r>
            <a:r>
              <a:rPr lang="en-US"/>
              <a:t> </a:t>
            </a:r>
            <a:r>
              <a:rPr lang="en-US" err="1"/>
              <a:t>omnihil</a:t>
            </a:r>
            <a:r>
              <a:rPr lang="en-US"/>
              <a:t> </a:t>
            </a:r>
            <a:r>
              <a:rPr lang="en-US" err="1"/>
              <a:t>igenisquia</a:t>
            </a:r>
            <a:r>
              <a:rPr lang="en-US"/>
              <a:t> none </a:t>
            </a:r>
            <a:r>
              <a:rPr lang="en-US" err="1"/>
              <a:t>maximi</a:t>
            </a:r>
            <a:r>
              <a:rPr lang="en-US"/>
              <a:t>, </a:t>
            </a:r>
            <a:r>
              <a:rPr lang="en-US" err="1"/>
              <a:t>aut</a:t>
            </a:r>
            <a:r>
              <a:rPr lang="en-US"/>
              <a:t> </a:t>
            </a:r>
            <a:r>
              <a:rPr lang="en-US" err="1"/>
              <a:t>ari</a:t>
            </a:r>
            <a:r>
              <a:rPr lang="en-US"/>
              <a:t> is </a:t>
            </a:r>
            <a:r>
              <a:rPr lang="en-US" err="1"/>
              <a:t>magnature</a:t>
            </a:r>
            <a:r>
              <a:rPr lang="en-US"/>
              <a:t> </a:t>
            </a:r>
            <a:r>
              <a:rPr lang="en-US" err="1"/>
              <a:t>endita</a:t>
            </a:r>
            <a:r>
              <a:rPr lang="en-US"/>
              <a:t> </a:t>
            </a:r>
            <a:r>
              <a:rPr lang="en-US" err="1"/>
              <a:t>quam</a:t>
            </a:r>
            <a:r>
              <a:rPr lang="en-US"/>
              <a:t> </a:t>
            </a:r>
            <a:r>
              <a:rPr lang="en-US" err="1"/>
              <a:t>quodistis</a:t>
            </a:r>
            <a:r>
              <a:rPr lang="en-US"/>
              <a:t> </a:t>
            </a:r>
            <a:r>
              <a:rPr lang="en-US" err="1"/>
              <a:t>expedis</a:t>
            </a:r>
            <a:r>
              <a:rPr lang="en-US"/>
              <a:t> et </a:t>
            </a:r>
            <a:r>
              <a:rPr lang="en-US" err="1"/>
              <a:t>explici</a:t>
            </a:r>
            <a:r>
              <a:rPr lang="en-US"/>
              <a:t> </a:t>
            </a:r>
            <a:r>
              <a:rPr lang="en-US" err="1"/>
              <a:t>mperestorae</a:t>
            </a:r>
            <a:r>
              <a:rPr lang="en-US"/>
              <a:t> </a:t>
            </a:r>
            <a:r>
              <a:rPr lang="en-US" err="1"/>
              <a:t>repratq</a:t>
            </a:r>
            <a:r>
              <a:rPr lang="en-US"/>
              <a:t> da </a:t>
            </a:r>
            <a:r>
              <a:rPr lang="en-US" err="1"/>
              <a:t>exerfero</a:t>
            </a:r>
            <a:r>
              <a:rPr lang="en-US"/>
              <a:t> </a:t>
            </a:r>
            <a:r>
              <a:rPr lang="en-US" err="1"/>
              <a:t>quae</a:t>
            </a:r>
            <a:r>
              <a:rPr lang="en-US"/>
              <a:t> </a:t>
            </a:r>
            <a:r>
              <a:rPr lang="en-US" err="1"/>
              <a:t>porerum</a:t>
            </a:r>
            <a:r>
              <a:rPr lang="en-US"/>
              <a:t>, </a:t>
            </a:r>
            <a:r>
              <a:rPr lang="en-US" err="1"/>
              <a:t>quam</a:t>
            </a:r>
            <a:r>
              <a:rPr lang="en-US"/>
              <a:t>.</a:t>
            </a:r>
          </a:p>
        </p:txBody>
      </p:sp>
    </p:spTree>
    <p:extLst>
      <p:ext uri="{BB962C8B-B14F-4D97-AF65-F5344CB8AC3E}">
        <p14:creationId xmlns:p14="http://schemas.microsoft.com/office/powerpoint/2010/main" val="69075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7">
            <a:extLst>
              <a:ext uri="{FF2B5EF4-FFF2-40B4-BE49-F238E27FC236}">
                <a16:creationId xmlns:a16="http://schemas.microsoft.com/office/drawing/2014/main" id="{79A7FB9A-75E8-C742-92F0-50E6F30193AD}"/>
              </a:ext>
            </a:extLst>
          </p:cNvPr>
          <p:cNvSpPr>
            <a:spLocks noGrp="1"/>
          </p:cNvSpPr>
          <p:nvPr>
            <p:ph sz="quarter" idx="10" hasCustomPrompt="1"/>
          </p:nvPr>
        </p:nvSpPr>
        <p:spPr>
          <a:xfrm>
            <a:off x="1117601" y="990600"/>
            <a:ext cx="3251200" cy="1426264"/>
          </a:xfrm>
          <a:prstGeom prst="rect">
            <a:avLst/>
          </a:prstGeom>
        </p:spPr>
        <p:txBody>
          <a:bodyPr/>
          <a:lstStyle>
            <a:lvl1pPr marL="0" indent="0">
              <a:buNone/>
              <a:defRPr sz="3200" b="1" i="0">
                <a:solidFill>
                  <a:srgbClr val="007A9B"/>
                </a:solidFill>
                <a:latin typeface="Arial" panose="020B0604020202020204" pitchFamily="34" charset="0"/>
                <a:cs typeface="Arial" panose="020B0604020202020204" pitchFamily="34" charset="0"/>
              </a:defRPr>
            </a:lvl1pPr>
            <a:lvl2pPr marL="609585" indent="0">
              <a:buNone/>
              <a:defRPr sz="2667" b="0" i="0">
                <a:latin typeface="Gotham Medium" panose="02000604030000020004" pitchFamily="2" charset="0"/>
              </a:defRPr>
            </a:lvl2pPr>
            <a:lvl3pPr marL="1219170" indent="0">
              <a:buFont typeface="Arial" panose="020B0604020202020204" pitchFamily="34" charset="0"/>
              <a:buNone/>
              <a:defRPr sz="2667" b="0" i="0">
                <a:latin typeface="Gotham Medium" panose="02000604030000020004" pitchFamily="2" charset="0"/>
              </a:defRPr>
            </a:lvl3pPr>
            <a:lvl4pPr marL="1828754" indent="0">
              <a:buNone/>
              <a:defRPr sz="2667" b="0" i="0">
                <a:latin typeface="Gotham Medium" panose="02000604030000020004" pitchFamily="2" charset="0"/>
              </a:defRPr>
            </a:lvl4pPr>
            <a:lvl5pPr marL="2438339" indent="0">
              <a:buNone/>
              <a:defRPr sz="2667" b="0" i="0">
                <a:latin typeface="Gotham Medium" panose="02000604030000020004" pitchFamily="2" charset="0"/>
              </a:defRPr>
            </a:lvl5pPr>
          </a:lstStyle>
          <a:p>
            <a:pPr lvl="0"/>
            <a:r>
              <a:rPr lang="en-US"/>
              <a:t>Title of Presentation</a:t>
            </a:r>
          </a:p>
        </p:txBody>
      </p:sp>
      <p:sp>
        <p:nvSpPr>
          <p:cNvPr id="8" name="Content Placeholder 14">
            <a:extLst>
              <a:ext uri="{FF2B5EF4-FFF2-40B4-BE49-F238E27FC236}">
                <a16:creationId xmlns:a16="http://schemas.microsoft.com/office/drawing/2014/main" id="{56397FB6-D2B5-4840-AC0A-46D503CD376E}"/>
              </a:ext>
            </a:extLst>
          </p:cNvPr>
          <p:cNvSpPr>
            <a:spLocks noGrp="1"/>
          </p:cNvSpPr>
          <p:nvPr>
            <p:ph sz="quarter" idx="11" hasCustomPrompt="1"/>
          </p:nvPr>
        </p:nvSpPr>
        <p:spPr>
          <a:xfrm>
            <a:off x="1117600" y="1908864"/>
            <a:ext cx="3251200" cy="1215336"/>
          </a:xfrm>
          <a:prstGeom prst="rect">
            <a:avLst/>
          </a:prstGeom>
        </p:spPr>
        <p:txBody>
          <a:bodyPr/>
          <a:lstStyle>
            <a:lvl1pPr marL="0" indent="0">
              <a:buNone/>
              <a:defRPr sz="2667" b="0" i="0">
                <a:solidFill>
                  <a:srgbClr val="FF763D"/>
                </a:solidFill>
                <a:latin typeface="Arial" panose="020B0604020202020204" pitchFamily="34" charset="0"/>
                <a:cs typeface="Arial" panose="020B0604020202020204" pitchFamily="34" charset="0"/>
              </a:defRPr>
            </a:lvl1pPr>
            <a:lvl2pPr>
              <a:defRPr sz="2400"/>
            </a:lvl2pPr>
            <a:lvl3pPr>
              <a:defRPr sz="2400"/>
            </a:lvl3pPr>
            <a:lvl4pPr>
              <a:defRPr sz="2400"/>
            </a:lvl4pPr>
            <a:lvl5pPr>
              <a:defRPr sz="2400"/>
            </a:lvl5pPr>
          </a:lstStyle>
          <a:p>
            <a:pPr lvl="0"/>
            <a:r>
              <a:rPr lang="en-US"/>
              <a:t>Presenter</a:t>
            </a:r>
          </a:p>
        </p:txBody>
      </p:sp>
      <p:sp>
        <p:nvSpPr>
          <p:cNvPr id="9" name="Content Placeholder 14">
            <a:extLst>
              <a:ext uri="{FF2B5EF4-FFF2-40B4-BE49-F238E27FC236}">
                <a16:creationId xmlns:a16="http://schemas.microsoft.com/office/drawing/2014/main" id="{B70311B2-F6F8-D745-B6F5-47F482E594A9}"/>
              </a:ext>
            </a:extLst>
          </p:cNvPr>
          <p:cNvSpPr>
            <a:spLocks noGrp="1"/>
          </p:cNvSpPr>
          <p:nvPr>
            <p:ph sz="quarter" idx="12" hasCustomPrompt="1"/>
          </p:nvPr>
        </p:nvSpPr>
        <p:spPr>
          <a:xfrm>
            <a:off x="1117600" y="3632200"/>
            <a:ext cx="2946400" cy="508000"/>
          </a:xfrm>
          <a:prstGeom prst="rect">
            <a:avLst/>
          </a:prstGeom>
        </p:spPr>
        <p:txBody>
          <a:bodyPr/>
          <a:lstStyle>
            <a:lvl1pPr marL="0" indent="0">
              <a:buNone/>
              <a:defRPr sz="1867" b="1" i="0">
                <a:solidFill>
                  <a:srgbClr val="464A4D"/>
                </a:solidFill>
                <a:latin typeface="Arial" panose="020B0604020202020204" pitchFamily="34" charset="0"/>
                <a:cs typeface="Arial" panose="020B0604020202020204" pitchFamily="34" charset="0"/>
              </a:defRPr>
            </a:lvl1pPr>
            <a:lvl2pPr>
              <a:defRPr sz="2400"/>
            </a:lvl2pPr>
            <a:lvl3pPr>
              <a:defRPr sz="2400"/>
            </a:lvl3pPr>
            <a:lvl4pPr>
              <a:defRPr sz="2400"/>
            </a:lvl4pPr>
            <a:lvl5pPr>
              <a:defRPr sz="2400"/>
            </a:lvl5pPr>
          </a:lstStyle>
          <a:p>
            <a:pPr lvl="0"/>
            <a:r>
              <a:rPr lang="en-US"/>
              <a:t>DATE</a:t>
            </a:r>
          </a:p>
        </p:txBody>
      </p:sp>
    </p:spTree>
    <p:extLst>
      <p:ext uri="{BB962C8B-B14F-4D97-AF65-F5344CB8AC3E}">
        <p14:creationId xmlns:p14="http://schemas.microsoft.com/office/powerpoint/2010/main" val="1578450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64A4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84F78F-A475-0F4F-961D-1FF6F33DD874}"/>
              </a:ext>
            </a:extLst>
          </p:cNvPr>
          <p:cNvPicPr>
            <a:picLocks noChangeAspect="1"/>
          </p:cNvPicPr>
          <p:nvPr userDrawn="1"/>
        </p:nvPicPr>
        <p:blipFill>
          <a:blip r:embed="rId3"/>
          <a:stretch>
            <a:fillRect/>
          </a:stretch>
        </p:blipFill>
        <p:spPr>
          <a:xfrm>
            <a:off x="10972800" y="351367"/>
            <a:ext cx="731520" cy="731520"/>
          </a:xfrm>
          <a:prstGeom prst="rect">
            <a:avLst/>
          </a:prstGeom>
        </p:spPr>
      </p:pic>
      <p:sp>
        <p:nvSpPr>
          <p:cNvPr id="12" name="Rectangle 11">
            <a:extLst>
              <a:ext uri="{FF2B5EF4-FFF2-40B4-BE49-F238E27FC236}">
                <a16:creationId xmlns:a16="http://schemas.microsoft.com/office/drawing/2014/main" id="{D6171740-0619-DA48-AD2E-D21D1ACC79EE}"/>
              </a:ext>
            </a:extLst>
          </p:cNvPr>
          <p:cNvSpPr/>
          <p:nvPr userDrawn="1"/>
        </p:nvSpPr>
        <p:spPr>
          <a:xfrm>
            <a:off x="8331200" y="2570202"/>
            <a:ext cx="3373120" cy="3805199"/>
          </a:xfrm>
          <a:prstGeom prst="rect">
            <a:avLst/>
          </a:prstGeom>
          <a:solidFill>
            <a:srgbClr val="DAD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Straight Connector 13">
            <a:extLst>
              <a:ext uri="{FF2B5EF4-FFF2-40B4-BE49-F238E27FC236}">
                <a16:creationId xmlns:a16="http://schemas.microsoft.com/office/drawing/2014/main" id="{EB39C46B-506C-7549-A66C-9396A6C02563}"/>
              </a:ext>
            </a:extLst>
          </p:cNvPr>
          <p:cNvCxnSpPr>
            <a:cxnSpLocks/>
          </p:cNvCxnSpPr>
          <p:nvPr userDrawn="1"/>
        </p:nvCxnSpPr>
        <p:spPr>
          <a:xfrm>
            <a:off x="8636001" y="3241135"/>
            <a:ext cx="2702871"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2D3C63-9D48-AD46-B05F-1B3E0BFB2BD0}"/>
              </a:ext>
            </a:extLst>
          </p:cNvPr>
          <p:cNvCxnSpPr/>
          <p:nvPr userDrawn="1"/>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2214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308FA4-3669-9F48-AAB1-E3138DA94A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15" y="0"/>
            <a:ext cx="12161971" cy="6858000"/>
          </a:xfrm>
          <a:prstGeom prst="rect">
            <a:avLst/>
          </a:prstGeom>
        </p:spPr>
      </p:pic>
      <p:pic>
        <p:nvPicPr>
          <p:cNvPr id="10" name="Picture 9">
            <a:extLst>
              <a:ext uri="{FF2B5EF4-FFF2-40B4-BE49-F238E27FC236}">
                <a16:creationId xmlns:a16="http://schemas.microsoft.com/office/drawing/2014/main" id="{2943CFFC-41C3-0849-A921-BE21AF02876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37116F14-E048-5B4D-B7F1-A6BE3956A73A}"/>
              </a:ext>
            </a:extLst>
          </p:cNvPr>
          <p:cNvSpPr/>
          <p:nvPr userDrawn="1"/>
        </p:nvSpPr>
        <p:spPr>
          <a:xfrm>
            <a:off x="812795" y="-1"/>
            <a:ext cx="3352805" cy="685800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a:extLst>
              <a:ext uri="{FF2B5EF4-FFF2-40B4-BE49-F238E27FC236}">
                <a16:creationId xmlns:a16="http://schemas.microsoft.com/office/drawing/2014/main" id="{1E306B38-4171-9647-97E9-85498424D38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 b="17437"/>
          <a:stretch/>
        </p:blipFill>
        <p:spPr>
          <a:xfrm>
            <a:off x="1090973" y="4332180"/>
            <a:ext cx="2796448" cy="1332021"/>
          </a:xfrm>
          <a:prstGeom prst="rect">
            <a:avLst/>
          </a:prstGeom>
        </p:spPr>
      </p:pic>
    </p:spTree>
    <p:extLst>
      <p:ext uri="{BB962C8B-B14F-4D97-AF65-F5344CB8AC3E}">
        <p14:creationId xmlns:p14="http://schemas.microsoft.com/office/powerpoint/2010/main" val="160217977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seattlechildrens.org/clinics/gender-clinic/" TargetMode="Externa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www.transstudent.org/youthsupport" TargetMode="External"/><Relationship Id="rId4" Type="http://schemas.openxmlformats.org/officeDocument/2006/relationships/hyperlink" Target="https://www.pflag.org/gloss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FDAB6-0689-5A43-8241-1DDA9F79209F}"/>
              </a:ext>
            </a:extLst>
          </p:cNvPr>
          <p:cNvSpPr>
            <a:spLocks noGrp="1"/>
          </p:cNvSpPr>
          <p:nvPr>
            <p:ph sz="quarter" idx="10"/>
          </p:nvPr>
        </p:nvSpPr>
        <p:spPr>
          <a:xfrm>
            <a:off x="914400" y="556114"/>
            <a:ext cx="2650921" cy="1426264"/>
          </a:xfrm>
        </p:spPr>
        <p:txBody>
          <a:bodyPr lIns="91440" tIns="45720" rIns="91440" bIns="45720" anchor="t"/>
          <a:lstStyle/>
          <a:p>
            <a:r>
              <a:rPr lang="en-US" sz="2900" dirty="0">
                <a:latin typeface="Arial"/>
                <a:cs typeface="Arial"/>
              </a:rPr>
              <a:t>Chosen Names and Personal Pronouns: </a:t>
            </a:r>
            <a:r>
              <a:rPr lang="en-US" sz="2650" dirty="0">
                <a:latin typeface="Arial"/>
                <a:cs typeface="Arial"/>
              </a:rPr>
              <a:t>What Interpreters Need to Know</a:t>
            </a:r>
          </a:p>
        </p:txBody>
      </p:sp>
      <p:sp>
        <p:nvSpPr>
          <p:cNvPr id="4" name="Content Placeholder 3">
            <a:extLst>
              <a:ext uri="{FF2B5EF4-FFF2-40B4-BE49-F238E27FC236}">
                <a16:creationId xmlns:a16="http://schemas.microsoft.com/office/drawing/2014/main" id="{4F7F31C2-644D-0A46-B1FA-3D4F2EF70FCD}"/>
              </a:ext>
            </a:extLst>
          </p:cNvPr>
          <p:cNvSpPr>
            <a:spLocks noGrp="1"/>
          </p:cNvSpPr>
          <p:nvPr>
            <p:ph sz="quarter" idx="12"/>
          </p:nvPr>
        </p:nvSpPr>
        <p:spPr>
          <a:xfrm>
            <a:off x="940377" y="3501042"/>
            <a:ext cx="2946400" cy="508000"/>
          </a:xfrm>
        </p:spPr>
        <p:txBody>
          <a:bodyPr lIns="91440" tIns="45720" rIns="91440" bIns="45720" anchor="t"/>
          <a:lstStyle/>
          <a:p>
            <a:r>
              <a:rPr lang="en-US" sz="1850">
                <a:latin typeface="Arial"/>
                <a:cs typeface="Arial"/>
              </a:rPr>
              <a:t>April 2022</a:t>
            </a:r>
            <a:endParaRPr lang="en-US" sz="1850"/>
          </a:p>
        </p:txBody>
      </p:sp>
    </p:spTree>
    <p:extLst>
      <p:ext uri="{BB962C8B-B14F-4D97-AF65-F5344CB8AC3E}">
        <p14:creationId xmlns:p14="http://schemas.microsoft.com/office/powerpoint/2010/main" val="356059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a:xfrm>
            <a:off x="616666" y="477837"/>
            <a:ext cx="10244136" cy="958850"/>
          </a:xfrm>
        </p:spPr>
        <p:txBody>
          <a:bodyPr lIns="91440" tIns="45720" rIns="91440" bIns="45720" anchor="t"/>
          <a:lstStyle/>
          <a:p>
            <a:r>
              <a:rPr lang="en-US" sz="3000">
                <a:solidFill>
                  <a:srgbClr val="007A9B"/>
                </a:solidFill>
                <a:latin typeface="Arial"/>
                <a:cs typeface="Arial"/>
              </a:rPr>
              <a:t>Chosen Name and Personal Pronouns: New Process at Seattle Children’s</a:t>
            </a:r>
            <a:endParaRPr lang="en-US" sz="3000"/>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663575" y="1574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55FD886-F2B1-4FEC-B19D-234D0901B1C4}"/>
              </a:ext>
            </a:extLst>
          </p:cNvPr>
          <p:cNvSpPr/>
          <p:nvPr/>
        </p:nvSpPr>
        <p:spPr>
          <a:xfrm>
            <a:off x="711200" y="1727438"/>
            <a:ext cx="11116928" cy="4678204"/>
          </a:xfrm>
          <a:prstGeom prst="rect">
            <a:avLst/>
          </a:prstGeom>
        </p:spPr>
        <p:txBody>
          <a:bodyPr wrap="square" lIns="91440" tIns="45720" rIns="91440" bIns="45720" anchor="t">
            <a:spAutoFit/>
          </a:bodyPr>
          <a:lstStyle/>
          <a:p>
            <a:pPr marL="0" marR="0">
              <a:spcBef>
                <a:spcPts val="0"/>
              </a:spcBef>
              <a:spcAft>
                <a:spcPts val="0"/>
              </a:spcAft>
            </a:pPr>
            <a:r>
              <a:rPr lang="en-US" sz="2400" b="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What’s new?</a:t>
            </a:r>
            <a:endParaRPr lang="en-US" sz="24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r>
              <a:rPr lang="en-US" sz="2400">
                <a:solidFill>
                  <a:schemeClr val="tx1">
                    <a:lumMod val="65000"/>
                    <a:lumOff val="35000"/>
                  </a:schemeClr>
                </a:solidFill>
                <a:effectLst/>
                <a:latin typeface="Arial"/>
                <a:ea typeface="Calibri" panose="020F0502020204030204" pitchFamily="34" charset="0"/>
                <a:cs typeface="Arial"/>
              </a:rPr>
              <a:t>Seattle Children’s is excited to announce </a:t>
            </a:r>
            <a:r>
              <a:rPr lang="en-US" sz="2400">
                <a:solidFill>
                  <a:schemeClr val="tx1">
                    <a:lumMod val="65000"/>
                    <a:lumOff val="35000"/>
                  </a:schemeClr>
                </a:solidFill>
                <a:latin typeface="Arial"/>
                <a:ea typeface="Calibri" panose="020F0502020204030204" pitchFamily="34" charset="0"/>
                <a:cs typeface="Arial"/>
              </a:rPr>
              <a:t>chosen names and personal </a:t>
            </a:r>
            <a:r>
              <a:rPr lang="en-US" sz="2400">
                <a:solidFill>
                  <a:schemeClr val="tx1">
                    <a:lumMod val="65000"/>
                    <a:lumOff val="35000"/>
                  </a:schemeClr>
                </a:solidFill>
                <a:effectLst/>
                <a:latin typeface="Arial"/>
                <a:ea typeface="Calibri" panose="020F0502020204030204" pitchFamily="34" charset="0"/>
                <a:cs typeface="Arial"/>
              </a:rPr>
              <a:t>pronouns are now being collected for all new patients. </a:t>
            </a:r>
            <a:r>
              <a:rPr lang="en-US" sz="2400">
                <a:solidFill>
                  <a:schemeClr val="tx1">
                    <a:lumMod val="65000"/>
                    <a:lumOff val="35000"/>
                  </a:schemeClr>
                </a:solidFill>
                <a:latin typeface="Arial"/>
                <a:ea typeface="Calibri" panose="020F0502020204030204" pitchFamily="34" charset="0"/>
                <a:cs typeface="Arial"/>
              </a:rPr>
              <a:t>Our care teams are expected to</a:t>
            </a:r>
            <a:r>
              <a:rPr lang="en-US" sz="2400">
                <a:solidFill>
                  <a:schemeClr val="tx1">
                    <a:lumMod val="65000"/>
                    <a:lumOff val="35000"/>
                  </a:schemeClr>
                </a:solidFill>
                <a:effectLst/>
                <a:latin typeface="Arial"/>
                <a:ea typeface="Calibri" panose="020F0502020204030204" pitchFamily="34" charset="0"/>
                <a:cs typeface="Arial"/>
              </a:rPr>
              <a:t> look for </a:t>
            </a:r>
            <a:r>
              <a:rPr lang="en-US" sz="2400">
                <a:solidFill>
                  <a:schemeClr val="tx1">
                    <a:lumMod val="65000"/>
                    <a:lumOff val="35000"/>
                  </a:schemeClr>
                </a:solidFill>
                <a:latin typeface="Arial"/>
                <a:ea typeface="Calibri" panose="020F0502020204030204" pitchFamily="34" charset="0"/>
                <a:cs typeface="Arial"/>
              </a:rPr>
              <a:t>names and pronouns</a:t>
            </a:r>
            <a:r>
              <a:rPr lang="en-US" sz="2400">
                <a:solidFill>
                  <a:schemeClr val="tx1">
                    <a:lumMod val="65000"/>
                    <a:lumOff val="35000"/>
                  </a:schemeClr>
                </a:solidFill>
                <a:effectLst/>
                <a:latin typeface="Arial"/>
                <a:ea typeface="Calibri" panose="020F0502020204030204" pitchFamily="34" charset="0"/>
                <a:cs typeface="Arial"/>
              </a:rPr>
              <a:t> in the electronic medical record and use them in every interaction. As an agency interpreter we want to make you aware of this new process and give you the tools you need to follow our new standard of care.</a:t>
            </a:r>
            <a:r>
              <a:rPr lang="en-US" sz="2400">
                <a:solidFill>
                  <a:schemeClr val="tx1">
                    <a:lumMod val="65000"/>
                    <a:lumOff val="35000"/>
                  </a:schemeClr>
                </a:solidFill>
                <a:latin typeface="Arial"/>
                <a:ea typeface="Calibri" panose="020F0502020204030204" pitchFamily="34" charset="0"/>
                <a:cs typeface="Arial"/>
              </a:rPr>
              <a:t> </a:t>
            </a:r>
            <a:endParaRPr lang="en-US" sz="24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40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Why is using patient’s pronouns important?</a:t>
            </a:r>
          </a:p>
          <a:p>
            <a:r>
              <a:rPr lang="en-US" sz="2400">
                <a:solidFill>
                  <a:schemeClr val="tx1">
                    <a:lumMod val="65000"/>
                    <a:lumOff val="35000"/>
                  </a:schemeClr>
                </a:solidFill>
                <a:effectLst/>
                <a:latin typeface="Arial"/>
                <a:ea typeface="Calibri" panose="020F0502020204030204" pitchFamily="34" charset="0"/>
                <a:cs typeface="Arial"/>
              </a:rPr>
              <a:t>Statistics show using a patient’s </a:t>
            </a:r>
            <a:r>
              <a:rPr lang="en-US" sz="2400">
                <a:solidFill>
                  <a:schemeClr val="tx1">
                    <a:lumMod val="65000"/>
                    <a:lumOff val="35000"/>
                  </a:schemeClr>
                </a:solidFill>
                <a:latin typeface="Arial"/>
                <a:ea typeface="Calibri" panose="020F0502020204030204" pitchFamily="34" charset="0"/>
                <a:cs typeface="Arial"/>
              </a:rPr>
              <a:t>chosen name and personal </a:t>
            </a:r>
            <a:r>
              <a:rPr lang="en-US" sz="2400">
                <a:solidFill>
                  <a:schemeClr val="tx1">
                    <a:lumMod val="65000"/>
                    <a:lumOff val="35000"/>
                  </a:schemeClr>
                </a:solidFill>
                <a:effectLst/>
                <a:latin typeface="Arial"/>
                <a:ea typeface="Calibri" panose="020F0502020204030204" pitchFamily="34" charset="0"/>
                <a:cs typeface="Arial"/>
              </a:rPr>
              <a:t>pronouns are a critical component to helping them feel known, seen and even reducing instances of depression and suicidal thoughts.</a:t>
            </a:r>
            <a:r>
              <a:rPr lang="en-US" sz="2400">
                <a:solidFill>
                  <a:schemeClr val="tx1">
                    <a:lumMod val="65000"/>
                    <a:lumOff val="35000"/>
                  </a:schemeClr>
                </a:solidFill>
                <a:latin typeface="Arial"/>
                <a:ea typeface="Calibri" panose="020F0502020204030204" pitchFamily="34" charset="0"/>
                <a:cs typeface="Arial"/>
              </a:rPr>
              <a:t> </a:t>
            </a:r>
            <a:endParaRPr lang="en-US" sz="24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pPr>
            <a:endParaRPr lang="en-US" sz="2400" b="1">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17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a:solidFill>
                  <a:srgbClr val="007A9B"/>
                </a:solidFill>
              </a:rPr>
              <a:t>Gender, Sex and Identity Definitions</a:t>
            </a:r>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55FD886-F2B1-4FEC-B19D-234D0901B1C4}"/>
              </a:ext>
            </a:extLst>
          </p:cNvPr>
          <p:cNvSpPr/>
          <p:nvPr/>
        </p:nvSpPr>
        <p:spPr>
          <a:xfrm>
            <a:off x="711200" y="1727438"/>
            <a:ext cx="11116928" cy="3077766"/>
          </a:xfrm>
          <a:prstGeom prst="rect">
            <a:avLst/>
          </a:prstGeom>
        </p:spPr>
        <p:txBody>
          <a:bodyPr wrap="square">
            <a:spAutoFit/>
          </a:bodyPr>
          <a:lstStyle/>
          <a:p>
            <a:pPr marL="457200" indent="-457200">
              <a:spcBef>
                <a:spcPts val="1200"/>
              </a:spcBef>
              <a:buFont typeface="Wingdings" panose="05000000000000000000" pitchFamily="2" charset="2"/>
              <a:buChar char="ü"/>
            </a:pPr>
            <a:r>
              <a:rPr lang="en-US" sz="2400" b="1">
                <a:solidFill>
                  <a:schemeClr val="tx1">
                    <a:lumMod val="65000"/>
                    <a:lumOff val="35000"/>
                  </a:schemeClr>
                </a:solidFill>
                <a:latin typeface="Arial" panose="020B0604020202020204" pitchFamily="34" charset="0"/>
                <a:cs typeface="Arial" panose="020B0604020202020204" pitchFamily="34" charset="0"/>
              </a:rPr>
              <a:t>Legal name: </a:t>
            </a:r>
            <a:r>
              <a:rPr lang="en-US" sz="2400">
                <a:solidFill>
                  <a:schemeClr val="tx1">
                    <a:lumMod val="65000"/>
                    <a:lumOff val="35000"/>
                  </a:schemeClr>
                </a:solidFill>
                <a:latin typeface="Arial" panose="020B0604020202020204" pitchFamily="34" charset="0"/>
                <a:cs typeface="Arial" panose="020B0604020202020204" pitchFamily="34" charset="0"/>
              </a:rPr>
              <a:t>name on ID like birth certificate</a:t>
            </a:r>
          </a:p>
          <a:p>
            <a:pPr marL="457200" indent="-457200">
              <a:spcBef>
                <a:spcPts val="1200"/>
              </a:spcBef>
              <a:buFont typeface="Wingdings" panose="05000000000000000000" pitchFamily="2" charset="2"/>
              <a:buChar char="ü"/>
            </a:pPr>
            <a:r>
              <a:rPr lang="en-US" sz="2400" b="1">
                <a:solidFill>
                  <a:schemeClr val="tx1">
                    <a:lumMod val="65000"/>
                    <a:lumOff val="35000"/>
                  </a:schemeClr>
                </a:solidFill>
                <a:latin typeface="Arial" panose="020B0604020202020204" pitchFamily="34" charset="0"/>
                <a:cs typeface="Arial" panose="020B0604020202020204" pitchFamily="34" charset="0"/>
              </a:rPr>
              <a:t>Chosen name: </a:t>
            </a:r>
            <a:r>
              <a:rPr lang="en-US" sz="2400">
                <a:solidFill>
                  <a:schemeClr val="tx1">
                    <a:lumMod val="65000"/>
                    <a:lumOff val="35000"/>
                  </a:schemeClr>
                </a:solidFill>
                <a:latin typeface="Arial" panose="020B0604020202020204" pitchFamily="34" charset="0"/>
                <a:cs typeface="Arial" panose="020B0604020202020204" pitchFamily="34" charset="0"/>
              </a:rPr>
              <a:t>the name a patient goes by</a:t>
            </a:r>
          </a:p>
          <a:p>
            <a:pPr marL="457200" indent="-457200">
              <a:spcBef>
                <a:spcPts val="1200"/>
              </a:spcBef>
              <a:buFont typeface="Wingdings" panose="05000000000000000000" pitchFamily="2" charset="2"/>
              <a:buChar char="ü"/>
            </a:pPr>
            <a:r>
              <a:rPr lang="en-US" sz="2400" b="1">
                <a:solidFill>
                  <a:schemeClr val="tx1">
                    <a:lumMod val="65000"/>
                    <a:lumOff val="35000"/>
                  </a:schemeClr>
                </a:solidFill>
                <a:latin typeface="Arial" panose="020B0604020202020204" pitchFamily="34" charset="0"/>
                <a:cs typeface="Arial" panose="020B0604020202020204" pitchFamily="34" charset="0"/>
              </a:rPr>
              <a:t>Pronouns: </a:t>
            </a:r>
            <a:r>
              <a:rPr lang="en-US" sz="2400">
                <a:solidFill>
                  <a:schemeClr val="tx1">
                    <a:lumMod val="65000"/>
                    <a:lumOff val="35000"/>
                  </a:schemeClr>
                </a:solidFill>
                <a:latin typeface="Arial" panose="020B0604020202020204" pitchFamily="34" charset="0"/>
                <a:cs typeface="Arial" panose="020B0604020202020204" pitchFamily="34" charset="0"/>
              </a:rPr>
              <a:t>how patient is referred to (for example: he, she, they)</a:t>
            </a:r>
          </a:p>
          <a:p>
            <a:pPr marL="457200" indent="-457200">
              <a:spcBef>
                <a:spcPts val="1200"/>
              </a:spcBef>
              <a:buFont typeface="Wingdings" panose="05000000000000000000" pitchFamily="2" charset="2"/>
              <a:buChar char="ü"/>
            </a:pPr>
            <a:r>
              <a:rPr lang="en-US" sz="2400" b="1">
                <a:solidFill>
                  <a:schemeClr val="tx1">
                    <a:lumMod val="65000"/>
                    <a:lumOff val="35000"/>
                  </a:schemeClr>
                </a:solidFill>
                <a:latin typeface="Arial" panose="020B0604020202020204" pitchFamily="34" charset="0"/>
                <a:cs typeface="Arial" panose="020B0604020202020204" pitchFamily="34" charset="0"/>
              </a:rPr>
              <a:t>Legal sex: </a:t>
            </a:r>
            <a:r>
              <a:rPr lang="en-US" sz="2400">
                <a:solidFill>
                  <a:schemeClr val="tx1">
                    <a:lumMod val="65000"/>
                    <a:lumOff val="35000"/>
                  </a:schemeClr>
                </a:solidFill>
                <a:latin typeface="Arial" panose="020B0604020202020204" pitchFamily="34" charset="0"/>
                <a:cs typeface="Arial" panose="020B0604020202020204" pitchFamily="34" charset="0"/>
              </a:rPr>
              <a:t>the sex listed on ID especially insurance</a:t>
            </a:r>
          </a:p>
          <a:p>
            <a:pPr marL="457200" indent="-457200">
              <a:spcBef>
                <a:spcPts val="1200"/>
              </a:spcBef>
              <a:buFont typeface="Wingdings" panose="05000000000000000000" pitchFamily="2" charset="2"/>
              <a:buChar char="ü"/>
            </a:pPr>
            <a:r>
              <a:rPr lang="en-US" sz="2400" b="1">
                <a:solidFill>
                  <a:schemeClr val="tx1">
                    <a:lumMod val="65000"/>
                    <a:lumOff val="35000"/>
                  </a:schemeClr>
                </a:solidFill>
                <a:latin typeface="Arial" panose="020B0604020202020204" pitchFamily="34" charset="0"/>
                <a:cs typeface="Arial" panose="020B0604020202020204" pitchFamily="34" charset="0"/>
              </a:rPr>
              <a:t>Sex assigned at birth: </a:t>
            </a:r>
            <a:r>
              <a:rPr lang="en-US" sz="2400">
                <a:solidFill>
                  <a:schemeClr val="tx1">
                    <a:lumMod val="65000"/>
                    <a:lumOff val="35000"/>
                  </a:schemeClr>
                </a:solidFill>
                <a:latin typeface="Arial" panose="020B0604020202020204" pitchFamily="34" charset="0"/>
                <a:cs typeface="Arial" panose="020B0604020202020204" pitchFamily="34" charset="0"/>
              </a:rPr>
              <a:t>the sex listed on original birth certificate</a:t>
            </a:r>
          </a:p>
          <a:p>
            <a:pPr marL="457200" indent="-457200">
              <a:spcBef>
                <a:spcPts val="1200"/>
              </a:spcBef>
              <a:buFont typeface="Wingdings" panose="05000000000000000000" pitchFamily="2" charset="2"/>
              <a:buChar char="ü"/>
            </a:pPr>
            <a:r>
              <a:rPr lang="en-US" sz="2400" b="1">
                <a:solidFill>
                  <a:schemeClr val="tx1">
                    <a:lumMod val="65000"/>
                    <a:lumOff val="35000"/>
                  </a:schemeClr>
                </a:solidFill>
                <a:latin typeface="Arial" panose="020B0604020202020204" pitchFamily="34" charset="0"/>
                <a:cs typeface="Arial" panose="020B0604020202020204" pitchFamily="34" charset="0"/>
              </a:rPr>
              <a:t>Gender identity: </a:t>
            </a:r>
            <a:r>
              <a:rPr lang="en-US" sz="2400">
                <a:solidFill>
                  <a:schemeClr val="tx1">
                    <a:lumMod val="65000"/>
                    <a:lumOff val="35000"/>
                  </a:schemeClr>
                </a:solidFill>
                <a:latin typeface="Arial" panose="020B0604020202020204" pitchFamily="34" charset="0"/>
                <a:cs typeface="Arial" panose="020B0604020202020204" pitchFamily="34" charset="0"/>
              </a:rPr>
              <a:t>the gender a patient identifies with </a:t>
            </a:r>
            <a:endParaRPr lang="en-US" sz="2400" b="1">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53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lIns="91440" tIns="45720" rIns="91440" bIns="45720" anchor="t"/>
          <a:lstStyle/>
          <a:p>
            <a:r>
              <a:rPr lang="en-US">
                <a:solidFill>
                  <a:srgbClr val="007A9B"/>
                </a:solidFill>
                <a:latin typeface="Arial"/>
                <a:cs typeface="Arial"/>
              </a:rPr>
              <a:t>Gender Inclusive Language</a:t>
            </a:r>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4AC0E773-96F8-492A-B076-1E831B8222E0}"/>
              </a:ext>
            </a:extLst>
          </p:cNvPr>
          <p:cNvGraphicFramePr>
            <a:graphicFrameLocks noGrp="1"/>
          </p:cNvGraphicFramePr>
          <p:nvPr>
            <p:extLst>
              <p:ext uri="{D42A27DB-BD31-4B8C-83A1-F6EECF244321}">
                <p14:modId xmlns:p14="http://schemas.microsoft.com/office/powerpoint/2010/main" val="197519955"/>
              </p:ext>
            </p:extLst>
          </p:nvPr>
        </p:nvGraphicFramePr>
        <p:xfrm>
          <a:off x="628651" y="1723574"/>
          <a:ext cx="10528707" cy="3340079"/>
        </p:xfrm>
        <a:graphic>
          <a:graphicData uri="http://schemas.openxmlformats.org/drawingml/2006/table">
            <a:tbl>
              <a:tblPr firstRow="1" bandRow="1">
                <a:tableStyleId>{21E4AEA4-8DFA-4A89-87EB-49C32662AFE0}</a:tableStyleId>
              </a:tblPr>
              <a:tblGrid>
                <a:gridCol w="2973031">
                  <a:extLst>
                    <a:ext uri="{9D8B030D-6E8A-4147-A177-3AD203B41FA5}">
                      <a16:colId xmlns:a16="http://schemas.microsoft.com/office/drawing/2014/main" val="1645188919"/>
                    </a:ext>
                  </a:extLst>
                </a:gridCol>
                <a:gridCol w="3618728">
                  <a:extLst>
                    <a:ext uri="{9D8B030D-6E8A-4147-A177-3AD203B41FA5}">
                      <a16:colId xmlns:a16="http://schemas.microsoft.com/office/drawing/2014/main" val="1725666143"/>
                    </a:ext>
                  </a:extLst>
                </a:gridCol>
                <a:gridCol w="3936948">
                  <a:extLst>
                    <a:ext uri="{9D8B030D-6E8A-4147-A177-3AD203B41FA5}">
                      <a16:colId xmlns:a16="http://schemas.microsoft.com/office/drawing/2014/main" val="1589371591"/>
                    </a:ext>
                  </a:extLst>
                </a:gridCol>
              </a:tblGrid>
              <a:tr h="731873">
                <a:tc>
                  <a:txBody>
                    <a:bodyPr/>
                    <a:lstStyle/>
                    <a:p>
                      <a:r>
                        <a:rPr lang="en-US" sz="2400"/>
                        <a:t>Situation</a:t>
                      </a:r>
                    </a:p>
                  </a:txBody>
                  <a:tcPr marL="121920" marR="121920" marT="60960" marB="60960"/>
                </a:tc>
                <a:tc>
                  <a:txBody>
                    <a:bodyPr/>
                    <a:lstStyle/>
                    <a:p>
                      <a:r>
                        <a:rPr lang="en-US" sz="2400"/>
                        <a:t>What to Do</a:t>
                      </a:r>
                    </a:p>
                  </a:txBody>
                  <a:tcPr marL="121920" marR="121920" marT="60960" marB="60960"/>
                </a:tc>
                <a:tc>
                  <a:txBody>
                    <a:bodyPr/>
                    <a:lstStyle/>
                    <a:p>
                      <a:r>
                        <a:rPr lang="en-US" sz="2400"/>
                        <a:t>What Not to Do</a:t>
                      </a:r>
                    </a:p>
                  </a:txBody>
                  <a:tcPr marL="121920" marR="121920" marT="60960" marB="60960"/>
                </a:tc>
                <a:extLst>
                  <a:ext uri="{0D108BD9-81ED-4DB2-BD59-A6C34878D82A}">
                    <a16:rowId xmlns:a16="http://schemas.microsoft.com/office/drawing/2014/main" val="2729361214"/>
                  </a:ext>
                </a:extLst>
              </a:tr>
              <a:tr h="124652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When unsure of patient’s gender</a:t>
                      </a:r>
                    </a:p>
                    <a:p>
                      <a:endParaRPr lang="en-US" sz="1800" b="1">
                        <a:solidFill>
                          <a:schemeClr val="tx1">
                            <a:lumMod val="65000"/>
                            <a:lumOff val="35000"/>
                          </a:schemeClr>
                        </a:solidFill>
                        <a:latin typeface="+mn-lt"/>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Use patient’s preferred name. </a:t>
                      </a:r>
                      <a:r>
                        <a:rPr lang="en-US" sz="1800" b="1" i="1">
                          <a:solidFill>
                            <a:schemeClr val="tx1">
                              <a:lumMod val="65000"/>
                              <a:lumOff val="35000"/>
                            </a:schemeClr>
                          </a:solidFill>
                          <a:effectLst/>
                          <a:latin typeface="+mn-lt"/>
                          <a:ea typeface="Calibri" panose="020F0502020204030204" pitchFamily="34" charset="0"/>
                          <a:cs typeface="Times New Roman" panose="02020603050405020304" pitchFamily="18" charset="0"/>
                        </a:rPr>
                        <a:t>“Does </a:t>
                      </a:r>
                      <a:r>
                        <a:rPr lang="en-US" sz="1800" b="1" i="1" u="sng">
                          <a:solidFill>
                            <a:schemeClr val="tx1">
                              <a:lumMod val="65000"/>
                              <a:lumOff val="35000"/>
                            </a:schemeClr>
                          </a:solidFill>
                          <a:effectLst/>
                          <a:latin typeface="+mn-lt"/>
                          <a:ea typeface="Calibri" panose="020F0502020204030204" pitchFamily="34" charset="0"/>
                          <a:cs typeface="Times New Roman" panose="02020603050405020304" pitchFamily="18" charset="0"/>
                        </a:rPr>
                        <a:t>Matthew</a:t>
                      </a:r>
                      <a:r>
                        <a:rPr lang="en-US" sz="1800" b="1" i="1">
                          <a:solidFill>
                            <a:schemeClr val="tx1">
                              <a:lumMod val="65000"/>
                              <a:lumOff val="35000"/>
                            </a:schemeClr>
                          </a:solidFill>
                          <a:effectLst/>
                          <a:latin typeface="+mn-lt"/>
                          <a:ea typeface="Calibri" panose="020F0502020204030204" pitchFamily="34" charset="0"/>
                          <a:cs typeface="Times New Roman" panose="02020603050405020304" pitchFamily="18" charset="0"/>
                        </a:rPr>
                        <a:t> have any medical allergies?”</a:t>
                      </a:r>
                      <a:endPar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chemeClr val="tx1">
                            <a:lumMod val="65000"/>
                            <a:lumOff val="35000"/>
                          </a:schemeClr>
                        </a:solidFill>
                        <a:latin typeface="+mn-lt"/>
                      </a:endParaRPr>
                    </a:p>
                  </a:txBody>
                  <a:tcPr marL="121920" marR="121920" marT="60960" marB="60960"/>
                </a:tc>
                <a:tc>
                  <a:txBody>
                    <a:bodyPr/>
                    <a:lstStyle/>
                    <a:p>
                      <a:pPr marL="171450" marR="0" indent="-171450" algn="l">
                        <a:lnSpc>
                          <a:spcPct val="115000"/>
                        </a:lnSpc>
                        <a:spcBef>
                          <a:spcPts val="0"/>
                        </a:spcBef>
                        <a:spcAft>
                          <a:spcPts val="0"/>
                        </a:spcAft>
                        <a:buFont typeface="Wingdings" panose="05000000000000000000" pitchFamily="2" charset="2"/>
                        <a:buChar char="ü"/>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Do not assume their gender.</a:t>
                      </a:r>
                    </a:p>
                    <a:p>
                      <a:pPr marL="171450" marR="0" indent="-171450" algn="l">
                        <a:lnSpc>
                          <a:spcPct val="115000"/>
                        </a:lnSpc>
                        <a:spcBef>
                          <a:spcPts val="0"/>
                        </a:spcBef>
                        <a:spcAft>
                          <a:spcPts val="0"/>
                        </a:spcAft>
                        <a:buFont typeface="Wingdings" panose="05000000000000000000" pitchFamily="2" charset="2"/>
                        <a:buChar char="ü"/>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Do not ask about genitals.</a:t>
                      </a:r>
                    </a:p>
                    <a:p>
                      <a:pPr marL="171450" marR="0" indent="-171450" algn="l">
                        <a:lnSpc>
                          <a:spcPct val="115000"/>
                        </a:lnSpc>
                        <a:spcBef>
                          <a:spcPts val="0"/>
                        </a:spcBef>
                        <a:spcAft>
                          <a:spcPts val="0"/>
                        </a:spcAft>
                        <a:buFont typeface="Wingdings" panose="05000000000000000000" pitchFamily="2" charset="2"/>
                        <a:buChar char="ü"/>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Do not refer to the patient as “</a:t>
                      </a:r>
                      <a:r>
                        <a:rPr lang="en-US" sz="1800" b="1" i="1">
                          <a:solidFill>
                            <a:schemeClr val="tx1">
                              <a:lumMod val="65000"/>
                              <a:lumOff val="35000"/>
                            </a:schemeClr>
                          </a:solidFill>
                          <a:effectLst/>
                          <a:latin typeface="+mn-lt"/>
                          <a:ea typeface="Calibri" panose="020F0502020204030204" pitchFamily="34" charset="0"/>
                          <a:cs typeface="Times New Roman" panose="02020603050405020304" pitchFamily="18" charset="0"/>
                        </a:rPr>
                        <a:t>it”.</a:t>
                      </a:r>
                      <a:endPar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p>
                      <a:endParaRPr lang="en-US" sz="1800" b="1">
                        <a:solidFill>
                          <a:schemeClr val="tx1">
                            <a:lumMod val="65000"/>
                            <a:lumOff val="35000"/>
                          </a:schemeClr>
                        </a:solidFill>
                        <a:latin typeface="+mn-lt"/>
                      </a:endParaRPr>
                    </a:p>
                  </a:txBody>
                  <a:tcPr marL="121920" marR="121920" marT="60960" marB="60960"/>
                </a:tc>
                <a:extLst>
                  <a:ext uri="{0D108BD9-81ED-4DB2-BD59-A6C34878D82A}">
                    <a16:rowId xmlns:a16="http://schemas.microsoft.com/office/drawing/2014/main" val="2932278719"/>
                  </a:ext>
                </a:extLst>
              </a:tr>
              <a:tr h="126556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When talking about a patient</a:t>
                      </a:r>
                    </a:p>
                    <a:p>
                      <a:endParaRPr lang="en-US" sz="1800" b="1">
                        <a:solidFill>
                          <a:schemeClr val="tx1">
                            <a:lumMod val="65000"/>
                            <a:lumOff val="35000"/>
                          </a:schemeClr>
                        </a:solidFill>
                        <a:latin typeface="+mn-lt"/>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Avoid using gender specific pronouns. Example “Your patient is waiting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chemeClr val="tx1">
                            <a:lumMod val="65000"/>
                            <a:lumOff val="35000"/>
                          </a:schemeClr>
                        </a:solidFill>
                        <a:latin typeface="+mn-lt"/>
                      </a:endParaRPr>
                    </a:p>
                  </a:txBody>
                  <a:tcPr marL="121920" marR="121920" marT="60960" marB="60960"/>
                </a:tc>
                <a:tc>
                  <a:txBody>
                    <a:bodyPr/>
                    <a:lstStyle/>
                    <a:p>
                      <a:pPr marL="171450" marR="0" indent="-171450" algn="l">
                        <a:lnSpc>
                          <a:spcPct val="115000"/>
                        </a:lnSpc>
                        <a:spcBef>
                          <a:spcPts val="0"/>
                        </a:spcBef>
                        <a:spcAft>
                          <a:spcPts val="0"/>
                        </a:spcAft>
                        <a:buFont typeface="Wingdings" panose="05000000000000000000" pitchFamily="2" charset="2"/>
                        <a:buChar char="ü"/>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Do not refer to the patient as “</a:t>
                      </a:r>
                      <a:r>
                        <a:rPr lang="en-US" sz="1800" b="1" i="1">
                          <a:solidFill>
                            <a:schemeClr val="tx1">
                              <a:lumMod val="65000"/>
                              <a:lumOff val="35000"/>
                            </a:schemeClr>
                          </a:solidFill>
                          <a:effectLst/>
                          <a:latin typeface="+mn-lt"/>
                          <a:ea typeface="Calibri" panose="020F0502020204030204" pitchFamily="34" charset="0"/>
                          <a:cs typeface="Times New Roman" panose="02020603050405020304" pitchFamily="18" charset="0"/>
                        </a:rPr>
                        <a:t>it”</a:t>
                      </a:r>
                      <a:endPar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p>
                      <a:pPr marL="171450" marR="0" indent="-171450" algn="l">
                        <a:lnSpc>
                          <a:spcPct val="115000"/>
                        </a:lnSpc>
                        <a:spcBef>
                          <a:spcPts val="0"/>
                        </a:spcBef>
                        <a:spcAft>
                          <a:spcPts val="0"/>
                        </a:spcAft>
                        <a:buFont typeface="Wingdings" panose="05000000000000000000" pitchFamily="2" charset="2"/>
                        <a:buChar char="ü"/>
                      </a:pPr>
                      <a:r>
                        <a:rPr lang="en-US" sz="1800" b="1">
                          <a:solidFill>
                            <a:schemeClr val="tx1">
                              <a:lumMod val="65000"/>
                              <a:lumOff val="35000"/>
                            </a:schemeClr>
                          </a:solidFill>
                          <a:effectLst/>
                          <a:latin typeface="+mn-lt"/>
                          <a:ea typeface="Calibri" panose="020F0502020204030204" pitchFamily="34" charset="0"/>
                          <a:cs typeface="Times New Roman" panose="02020603050405020304" pitchFamily="18" charset="0"/>
                        </a:rPr>
                        <a:t>Do not use the patient’s legal name if aware of preferred/affirmed name.</a:t>
                      </a:r>
                      <a:endParaRPr lang="en-US" sz="1800" b="1">
                        <a:solidFill>
                          <a:schemeClr val="tx1">
                            <a:lumMod val="65000"/>
                            <a:lumOff val="35000"/>
                          </a:schemeClr>
                        </a:solidFill>
                        <a:latin typeface="+mn-lt"/>
                      </a:endParaRPr>
                    </a:p>
                  </a:txBody>
                  <a:tcPr marL="121920" marR="121920" marT="60960" marB="60960"/>
                </a:tc>
                <a:extLst>
                  <a:ext uri="{0D108BD9-81ED-4DB2-BD59-A6C34878D82A}">
                    <a16:rowId xmlns:a16="http://schemas.microsoft.com/office/drawing/2014/main" val="1889291609"/>
                  </a:ext>
                </a:extLst>
              </a:tr>
            </a:tbl>
          </a:graphicData>
        </a:graphic>
      </p:graphicFrame>
    </p:spTree>
    <p:extLst>
      <p:ext uri="{BB962C8B-B14F-4D97-AF65-F5344CB8AC3E}">
        <p14:creationId xmlns:p14="http://schemas.microsoft.com/office/powerpoint/2010/main" val="314687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a:solidFill>
                  <a:srgbClr val="007A9B"/>
                </a:solidFill>
              </a:rPr>
              <a:t>Impacts to Safe and Supportive Care</a:t>
            </a:r>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A1A877-3353-459C-A70B-E9E7950DA671}"/>
              </a:ext>
            </a:extLst>
          </p:cNvPr>
          <p:cNvSpPr txBox="1"/>
          <p:nvPr/>
        </p:nvSpPr>
        <p:spPr>
          <a:xfrm>
            <a:off x="711200" y="1363405"/>
            <a:ext cx="10353879" cy="4124206"/>
          </a:xfrm>
          <a:prstGeom prst="rect">
            <a:avLst/>
          </a:prstGeom>
          <a:noFill/>
        </p:spPr>
        <p:txBody>
          <a:bodyPr wrap="square">
            <a:spAutoFit/>
          </a:bodyPr>
          <a:lstStyle/>
          <a:p>
            <a:r>
              <a:rPr lang="en-US" sz="2200" b="1">
                <a:solidFill>
                  <a:schemeClr val="tx1">
                    <a:lumMod val="65000"/>
                    <a:lumOff val="35000"/>
                  </a:schemeClr>
                </a:solidFill>
                <a:latin typeface="Arial" panose="020B0604020202020204" pitchFamily="34" charset="0"/>
                <a:cs typeface="Arial" panose="020B0604020202020204" pitchFamily="34" charset="0"/>
              </a:rPr>
              <a:t>What happens when we don’t respect gender language?</a:t>
            </a:r>
            <a:br>
              <a:rPr lang="en-US" sz="2200">
                <a:solidFill>
                  <a:schemeClr val="tx1">
                    <a:lumMod val="65000"/>
                    <a:lumOff val="35000"/>
                  </a:schemeClr>
                </a:solidFill>
                <a:latin typeface="Arial" panose="020B0604020202020204" pitchFamily="34" charset="0"/>
                <a:cs typeface="Arial" panose="020B0604020202020204" pitchFamily="34" charset="0"/>
              </a:rPr>
            </a:b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r>
              <a:rPr lang="en-US" sz="2000" u="sng">
                <a:solidFill>
                  <a:schemeClr val="tx1">
                    <a:lumMod val="65000"/>
                    <a:lumOff val="35000"/>
                  </a:schemeClr>
                </a:solidFill>
                <a:latin typeface="Arial" panose="020B0604020202020204" pitchFamily="34" charset="0"/>
                <a:cs typeface="Arial" panose="020B0604020202020204" pitchFamily="34" charset="0"/>
              </a:rPr>
              <a:t>Safety issues</a:t>
            </a:r>
          </a:p>
          <a:p>
            <a:pPr lvl="2"/>
            <a:r>
              <a:rPr lang="en-US" sz="2000">
                <a:solidFill>
                  <a:schemeClr val="tx1">
                    <a:lumMod val="65000"/>
                    <a:lumOff val="35000"/>
                  </a:schemeClr>
                </a:solidFill>
                <a:latin typeface="Arial" panose="020B0604020202020204" pitchFamily="34" charset="0"/>
                <a:cs typeface="Arial" panose="020B0604020202020204" pitchFamily="34" charset="0"/>
              </a:rPr>
              <a:t>A patient who is assigned female at birth and has a male legal sex and gender identity may not receive a necessary pregnancy test before surgery.</a:t>
            </a:r>
            <a:br>
              <a:rPr lang="en-US" sz="2000">
                <a:solidFill>
                  <a:schemeClr val="tx1">
                    <a:lumMod val="65000"/>
                    <a:lumOff val="35000"/>
                  </a:schemeClr>
                </a:solidFill>
                <a:latin typeface="Arial" panose="020B0604020202020204" pitchFamily="34" charset="0"/>
                <a:cs typeface="Arial" panose="020B0604020202020204" pitchFamily="34" charset="0"/>
              </a:rPr>
            </a:b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r>
              <a:rPr lang="en-US" sz="2000" u="sng">
                <a:solidFill>
                  <a:schemeClr val="tx1">
                    <a:lumMod val="65000"/>
                    <a:lumOff val="35000"/>
                  </a:schemeClr>
                </a:solidFill>
                <a:latin typeface="Arial" panose="020B0604020202020204" pitchFamily="34" charset="0"/>
                <a:cs typeface="Arial" panose="020B0604020202020204" pitchFamily="34" charset="0"/>
              </a:rPr>
              <a:t>Scheduling barriers </a:t>
            </a:r>
          </a:p>
          <a:p>
            <a:pPr lvl="2"/>
            <a:r>
              <a:rPr lang="en-US" sz="2000">
                <a:solidFill>
                  <a:schemeClr val="tx1">
                    <a:lumMod val="65000"/>
                    <a:lumOff val="35000"/>
                  </a:schemeClr>
                </a:solidFill>
                <a:latin typeface="Arial" panose="020B0604020202020204" pitchFamily="34" charset="0"/>
                <a:cs typeface="Arial" panose="020B0604020202020204" pitchFamily="34" charset="0"/>
              </a:rPr>
              <a:t>A patient who is assigned female at birth and has a male legal sex and gender identity may be refused a needed appointment in gynecology.</a:t>
            </a:r>
            <a:br>
              <a:rPr lang="en-US" sz="2000">
                <a:solidFill>
                  <a:schemeClr val="tx1">
                    <a:lumMod val="65000"/>
                    <a:lumOff val="35000"/>
                  </a:schemeClr>
                </a:solidFill>
                <a:latin typeface="Arial" panose="020B0604020202020204" pitchFamily="34" charset="0"/>
                <a:cs typeface="Arial" panose="020B0604020202020204" pitchFamily="34" charset="0"/>
              </a:rPr>
            </a:b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r>
              <a:rPr lang="en-US" sz="2000" u="sng">
                <a:solidFill>
                  <a:schemeClr val="tx1">
                    <a:lumMod val="65000"/>
                    <a:lumOff val="35000"/>
                  </a:schemeClr>
                </a:solidFill>
                <a:latin typeface="Arial" panose="020B0604020202020204" pitchFamily="34" charset="0"/>
                <a:cs typeface="Arial" panose="020B0604020202020204" pitchFamily="34" charset="0"/>
              </a:rPr>
              <a:t>Revenue cycle and insurance issues</a:t>
            </a:r>
          </a:p>
          <a:p>
            <a:pPr lvl="2"/>
            <a:r>
              <a:rPr lang="en-US" sz="2000">
                <a:solidFill>
                  <a:schemeClr val="tx1">
                    <a:lumMod val="65000"/>
                    <a:lumOff val="35000"/>
                  </a:schemeClr>
                </a:solidFill>
                <a:latin typeface="Arial" panose="020B0604020202020204" pitchFamily="34" charset="0"/>
                <a:cs typeface="Arial" panose="020B0604020202020204" pitchFamily="34" charset="0"/>
              </a:rPr>
              <a:t>A patient whose gender identity doesn’t match their legal may have their insurance claims denied, resulting in family receiving a bill for the full cost of care.</a:t>
            </a:r>
          </a:p>
        </p:txBody>
      </p:sp>
    </p:spTree>
    <p:extLst>
      <p:ext uri="{BB962C8B-B14F-4D97-AF65-F5344CB8AC3E}">
        <p14:creationId xmlns:p14="http://schemas.microsoft.com/office/powerpoint/2010/main" val="411975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a:solidFill>
                  <a:srgbClr val="007A9B"/>
                </a:solidFill>
              </a:rPr>
              <a:t>Best Practices for Interpreters</a:t>
            </a:r>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55FD886-F2B1-4FEC-B19D-234D0901B1C4}"/>
              </a:ext>
            </a:extLst>
          </p:cNvPr>
          <p:cNvSpPr/>
          <p:nvPr/>
        </p:nvSpPr>
        <p:spPr>
          <a:xfrm>
            <a:off x="478172" y="1651937"/>
            <a:ext cx="10850228" cy="4031873"/>
          </a:xfrm>
          <a:prstGeom prst="rect">
            <a:avLst/>
          </a:prstGeom>
        </p:spPr>
        <p:txBody>
          <a:bodyPr wrap="square" lIns="91440" tIns="45720" rIns="91440" bIns="45720" anchor="t">
            <a:spAutoFit/>
          </a:bodyPr>
          <a:lstStyle/>
          <a:p>
            <a:pPr marL="342900" indent="-342900">
              <a:spcBef>
                <a:spcPts val="1200"/>
              </a:spcBef>
              <a:buFont typeface="Wingdings" panose="05000000000000000000" pitchFamily="2" charset="2"/>
              <a:buChar char="ü"/>
            </a:pPr>
            <a:r>
              <a:rPr lang="en-US" sz="2200" b="1">
                <a:solidFill>
                  <a:schemeClr val="tx1">
                    <a:lumMod val="65000"/>
                    <a:lumOff val="35000"/>
                  </a:schemeClr>
                </a:solidFill>
                <a:latin typeface="Arial" panose="020B0604020202020204" pitchFamily="34" charset="0"/>
                <a:cs typeface="Arial" panose="020B0604020202020204" pitchFamily="34" charset="0"/>
              </a:rPr>
              <a:t>Start with introductions. </a:t>
            </a:r>
            <a:r>
              <a:rPr lang="en-US" sz="2200">
                <a:solidFill>
                  <a:schemeClr val="tx1">
                    <a:lumMod val="65000"/>
                    <a:lumOff val="35000"/>
                  </a:schemeClr>
                </a:solidFill>
                <a:latin typeface="Arial" panose="020B0604020202020204" pitchFamily="34" charset="0"/>
                <a:cs typeface="Arial" panose="020B0604020202020204" pitchFamily="34" charset="0"/>
              </a:rPr>
              <a:t>Introduce everyone </a:t>
            </a:r>
            <a:r>
              <a:rPr lang="en-US" sz="2200" b="0" i="0">
                <a:solidFill>
                  <a:schemeClr val="tx1">
                    <a:lumMod val="65000"/>
                    <a:lumOff val="35000"/>
                  </a:schemeClr>
                </a:solidFill>
                <a:effectLst/>
                <a:latin typeface="Arial" panose="020B0604020202020204" pitchFamily="34" charset="0"/>
                <a:cs typeface="Arial" panose="020B0604020202020204" pitchFamily="34" charset="0"/>
              </a:rPr>
              <a:t>in the room, including the interpreter. </a:t>
            </a:r>
          </a:p>
          <a:p>
            <a:pPr marL="342900" indent="-342900">
              <a:spcBef>
                <a:spcPts val="1200"/>
              </a:spcBef>
              <a:buFont typeface="Wingdings" panose="05000000000000000000" pitchFamily="2" charset="2"/>
              <a:buChar char="ü"/>
            </a:pPr>
            <a:r>
              <a:rPr lang="en-US" sz="2200" b="1">
                <a:solidFill>
                  <a:schemeClr val="tx1">
                    <a:lumMod val="65000"/>
                    <a:lumOff val="35000"/>
                  </a:schemeClr>
                </a:solidFill>
                <a:latin typeface="Arial" panose="020B0604020202020204" pitchFamily="34" charset="0"/>
                <a:cs typeface="Arial" panose="020B0604020202020204" pitchFamily="34" charset="0"/>
              </a:rPr>
              <a:t>Use the name the patient chooses</a:t>
            </a:r>
            <a:r>
              <a:rPr lang="en-US" sz="2200">
                <a:solidFill>
                  <a:schemeClr val="tx1">
                    <a:lumMod val="65000"/>
                    <a:lumOff val="35000"/>
                  </a:schemeClr>
                </a:solidFill>
                <a:latin typeface="Arial" panose="020B0604020202020204" pitchFamily="34" charset="0"/>
                <a:cs typeface="Arial" panose="020B0604020202020204" pitchFamily="34" charset="0"/>
              </a:rPr>
              <a:t>, even if it is different than their legal name.</a:t>
            </a:r>
            <a:endParaRPr lang="en-US" sz="2200" b="1">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ü"/>
            </a:pPr>
            <a:r>
              <a:rPr lang="en-US" sz="2200" b="1" i="0">
                <a:solidFill>
                  <a:schemeClr val="tx1">
                    <a:lumMod val="65000"/>
                    <a:lumOff val="35000"/>
                  </a:schemeClr>
                </a:solidFill>
                <a:effectLst/>
                <a:latin typeface="Arial" panose="020B0604020202020204" pitchFamily="34" charset="0"/>
                <a:cs typeface="Arial" panose="020B0604020202020204" pitchFamily="34" charset="0"/>
              </a:rPr>
              <a:t>Don’t assume </a:t>
            </a:r>
            <a:r>
              <a:rPr lang="en-US" sz="2200" b="1">
                <a:solidFill>
                  <a:schemeClr val="tx1">
                    <a:lumMod val="65000"/>
                    <a:lumOff val="35000"/>
                  </a:schemeClr>
                </a:solidFill>
                <a:latin typeface="Arial" panose="020B0604020202020204" pitchFamily="34" charset="0"/>
                <a:cs typeface="Arial" panose="020B0604020202020204" pitchFamily="34" charset="0"/>
              </a:rPr>
              <a:t>a patient’s pronouns</a:t>
            </a:r>
            <a:r>
              <a:rPr lang="en-US" sz="2200">
                <a:solidFill>
                  <a:schemeClr val="tx1">
                    <a:lumMod val="65000"/>
                    <a:lumOff val="35000"/>
                  </a:schemeClr>
                </a:solidFill>
                <a:latin typeface="Arial" panose="020B0604020202020204" pitchFamily="34" charset="0"/>
                <a:cs typeface="Arial" panose="020B0604020202020204" pitchFamily="34" charset="0"/>
              </a:rPr>
              <a:t> based on their name, voice, or other information. It’s better to respectfully ask “What pronouns do you use? For example, </a:t>
            </a:r>
            <a:r>
              <a:rPr lang="en-US" sz="2200" i="1">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he/him, she/her, or they/them?”</a:t>
            </a:r>
            <a:endParaRPr lang="en-US" sz="2200">
              <a:solidFill>
                <a:schemeClr val="tx1">
                  <a:lumMod val="65000"/>
                  <a:lumOff val="35000"/>
                </a:schemeClr>
              </a:solidFill>
              <a:latin typeface="Arial" panose="020B0604020202020204" pitchFamily="34" charset="0"/>
              <a:cs typeface="Arial" panose="020B0604020202020204" pitchFamily="34" charset="0"/>
            </a:endParaRPr>
          </a:p>
          <a:p>
            <a:pPr marL="342900" indent="-342900" algn="l">
              <a:spcBef>
                <a:spcPts val="1200"/>
              </a:spcBef>
              <a:buFont typeface="Wingdings" panose="05000000000000000000" pitchFamily="2" charset="2"/>
              <a:buChar char="ü"/>
            </a:pPr>
            <a:r>
              <a:rPr lang="en-US" sz="2200" b="1" i="0">
                <a:solidFill>
                  <a:schemeClr val="tx1">
                    <a:lumMod val="65000"/>
                    <a:lumOff val="35000"/>
                  </a:schemeClr>
                </a:solidFill>
                <a:effectLst/>
                <a:latin typeface="Arial" panose="020B0604020202020204" pitchFamily="34" charset="0"/>
                <a:cs typeface="Arial" panose="020B0604020202020204" pitchFamily="34" charset="0"/>
              </a:rPr>
              <a:t>Be consistent. </a:t>
            </a:r>
            <a:r>
              <a:rPr lang="en-US" sz="2200">
                <a:solidFill>
                  <a:schemeClr val="tx1">
                    <a:lumMod val="65000"/>
                    <a:lumOff val="35000"/>
                  </a:schemeClr>
                </a:solidFill>
                <a:latin typeface="Arial" panose="020B0604020202020204" pitchFamily="34" charset="0"/>
                <a:cs typeface="Arial" panose="020B0604020202020204" pitchFamily="34" charset="0"/>
              </a:rPr>
              <a:t>Once a patient’s pronouns have been confirmed, use them consistently throughout the appointment.</a:t>
            </a:r>
            <a:endParaRPr lang="en-US" sz="2200" b="0" i="0">
              <a:solidFill>
                <a:schemeClr val="tx1">
                  <a:lumMod val="65000"/>
                  <a:lumOff val="35000"/>
                </a:schemeClr>
              </a:solidFill>
              <a:effectLst/>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ü"/>
            </a:pPr>
            <a:r>
              <a:rPr lang="en-US" sz="2200" b="1" i="0">
                <a:solidFill>
                  <a:schemeClr val="tx1">
                    <a:lumMod val="65000"/>
                    <a:lumOff val="35000"/>
                  </a:schemeClr>
                </a:solidFill>
                <a:effectLst/>
                <a:latin typeface="Arial"/>
                <a:cs typeface="Arial"/>
              </a:rPr>
              <a:t>Practice!</a:t>
            </a:r>
            <a:r>
              <a:rPr lang="en-US" sz="2200" b="0" i="0">
                <a:solidFill>
                  <a:schemeClr val="tx1">
                    <a:lumMod val="65000"/>
                    <a:lumOff val="35000"/>
                  </a:schemeClr>
                </a:solidFill>
                <a:effectLst/>
                <a:latin typeface="Arial"/>
                <a:cs typeface="Arial"/>
              </a:rPr>
              <a:t> Look for ways to use gender</a:t>
            </a:r>
            <a:r>
              <a:rPr lang="en-US" sz="2200">
                <a:solidFill>
                  <a:schemeClr val="tx1">
                    <a:lumMod val="65000"/>
                    <a:lumOff val="35000"/>
                  </a:schemeClr>
                </a:solidFill>
                <a:latin typeface="Arial"/>
                <a:cs typeface="Arial"/>
              </a:rPr>
              <a:t> inclusive</a:t>
            </a:r>
            <a:r>
              <a:rPr lang="en-US" sz="2200" b="0" i="0">
                <a:solidFill>
                  <a:schemeClr val="tx1">
                    <a:lumMod val="65000"/>
                    <a:lumOff val="35000"/>
                  </a:schemeClr>
                </a:solidFill>
                <a:effectLst/>
                <a:latin typeface="Arial"/>
                <a:cs typeface="Arial"/>
              </a:rPr>
              <a:t> language. For example, try saying “Hello, everyone!” instead of “Hi, guys!”</a:t>
            </a:r>
          </a:p>
          <a:p>
            <a:endParaRPr lang="en-US"/>
          </a:p>
        </p:txBody>
      </p:sp>
    </p:spTree>
    <p:extLst>
      <p:ext uri="{BB962C8B-B14F-4D97-AF65-F5344CB8AC3E}">
        <p14:creationId xmlns:p14="http://schemas.microsoft.com/office/powerpoint/2010/main" val="260482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a:xfrm>
            <a:off x="616666" y="477837"/>
            <a:ext cx="9855199" cy="609600"/>
          </a:xfrm>
        </p:spPr>
        <p:txBody>
          <a:bodyPr/>
          <a:lstStyle/>
          <a:p>
            <a:r>
              <a:rPr lang="en-US">
                <a:solidFill>
                  <a:srgbClr val="007A9B"/>
                </a:solidFill>
              </a:rPr>
              <a:t>Professional Code of Conduct</a:t>
            </a:r>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55FD886-F2B1-4FEC-B19D-234D0901B1C4}"/>
              </a:ext>
            </a:extLst>
          </p:cNvPr>
          <p:cNvSpPr/>
          <p:nvPr/>
        </p:nvSpPr>
        <p:spPr>
          <a:xfrm>
            <a:off x="221632" y="1613118"/>
            <a:ext cx="11116928" cy="4647426"/>
          </a:xfrm>
          <a:prstGeom prst="rect">
            <a:avLst/>
          </a:prstGeom>
        </p:spPr>
        <p:txBody>
          <a:bodyPr wrap="square">
            <a:spAutoFit/>
          </a:bodyPr>
          <a:lstStyle/>
          <a:p>
            <a:pPr indent="457200"/>
            <a:r>
              <a:rPr lang="en-US" sz="2400" b="1" i="0">
                <a:solidFill>
                  <a:schemeClr val="tx1">
                    <a:lumMod val="65000"/>
                    <a:lumOff val="35000"/>
                  </a:schemeClr>
                </a:solidFill>
                <a:effectLst/>
                <a:latin typeface="Arial" panose="020B0604020202020204" pitchFamily="34" charset="0"/>
                <a:cs typeface="Arial" panose="020B0604020202020204" pitchFamily="34" charset="0"/>
              </a:rPr>
              <a:t>Interpreters must:</a:t>
            </a:r>
          </a:p>
          <a:p>
            <a:pPr indent="457200"/>
            <a:endParaRPr lang="en-US" b="1">
              <a:solidFill>
                <a:schemeClr val="tx1">
                  <a:lumMod val="65000"/>
                  <a:lumOff val="35000"/>
                </a:schemeClr>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2000" b="1" i="0">
                <a:solidFill>
                  <a:schemeClr val="tx1">
                    <a:lumMod val="65000"/>
                    <a:lumOff val="35000"/>
                  </a:schemeClr>
                </a:solidFill>
                <a:effectLst/>
                <a:latin typeface="Arial" panose="020B0604020202020204" pitchFamily="34" charset="0"/>
                <a:cs typeface="Arial" panose="020B0604020202020204" pitchFamily="34" charset="0"/>
              </a:rPr>
              <a:t>Relay information accurately </a:t>
            </a:r>
            <a:r>
              <a:rPr lang="en-US" sz="2000" i="0">
                <a:solidFill>
                  <a:schemeClr val="tx1">
                    <a:lumMod val="65000"/>
                    <a:lumOff val="35000"/>
                  </a:schemeClr>
                </a:solidFill>
                <a:effectLst/>
                <a:latin typeface="Arial" panose="020B0604020202020204" pitchFamily="34" charset="0"/>
                <a:cs typeface="Arial" panose="020B0604020202020204" pitchFamily="34" charset="0"/>
              </a:rPr>
              <a:t>and conserve </a:t>
            </a:r>
            <a:r>
              <a:rPr lang="en-US" sz="2000" b="0" i="0">
                <a:solidFill>
                  <a:schemeClr val="tx1">
                    <a:lumMod val="65000"/>
                    <a:lumOff val="35000"/>
                  </a:schemeClr>
                </a:solidFill>
                <a:effectLst/>
                <a:latin typeface="Arial" panose="020B0604020202020204" pitchFamily="34" charset="0"/>
                <a:cs typeface="Arial" panose="020B0604020202020204" pitchFamily="34" charset="0"/>
              </a:rPr>
              <a:t>the tone and spirit of the source language</a:t>
            </a:r>
          </a:p>
          <a:p>
            <a:pPr marL="1200150" lvl="2" indent="-285750">
              <a:buFont typeface="Wingdings" panose="05000000000000000000" pitchFamily="2" charset="2"/>
              <a:buChar char="ü"/>
            </a:pPr>
            <a:endParaRPr lang="en-US" sz="2000" b="1" i="0">
              <a:solidFill>
                <a:schemeClr val="tx1">
                  <a:lumMod val="65000"/>
                  <a:lumOff val="35000"/>
                </a:schemeClr>
              </a:solidFill>
              <a:effectLst/>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2000" b="1" i="0">
                <a:solidFill>
                  <a:schemeClr val="tx1">
                    <a:lumMod val="65000"/>
                    <a:lumOff val="35000"/>
                  </a:schemeClr>
                </a:solidFill>
                <a:effectLst/>
                <a:latin typeface="Arial" panose="020B0604020202020204" pitchFamily="34" charset="0"/>
                <a:cs typeface="Arial" panose="020B0604020202020204" pitchFamily="34" charset="0"/>
              </a:rPr>
              <a:t>Be culturally sensitive and respectful </a:t>
            </a:r>
            <a:r>
              <a:rPr lang="en-US" sz="2000" b="0" i="0">
                <a:solidFill>
                  <a:schemeClr val="tx1">
                    <a:lumMod val="65000"/>
                    <a:lumOff val="35000"/>
                  </a:schemeClr>
                </a:solidFill>
                <a:effectLst/>
                <a:latin typeface="Arial" panose="020B0604020202020204" pitchFamily="34" charset="0"/>
                <a:cs typeface="Arial" panose="020B0604020202020204" pitchFamily="34" charset="0"/>
              </a:rPr>
              <a:t>to the people served</a:t>
            </a:r>
          </a:p>
          <a:p>
            <a:pPr marL="1200150" lvl="2" indent="-285750">
              <a:buFont typeface="Wingdings" panose="05000000000000000000" pitchFamily="2" charset="2"/>
              <a:buChar char="ü"/>
            </a:pPr>
            <a:endParaRPr lang="en-US" sz="2000" b="1" i="0">
              <a:solidFill>
                <a:schemeClr val="tx1">
                  <a:lumMod val="65000"/>
                  <a:lumOff val="35000"/>
                </a:schemeClr>
              </a:solidFill>
              <a:effectLst/>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2000" b="1">
                <a:solidFill>
                  <a:schemeClr val="tx1">
                    <a:lumMod val="65000"/>
                    <a:lumOff val="35000"/>
                  </a:schemeClr>
                </a:solidFill>
                <a:latin typeface="Arial" panose="020B0604020202020204" pitchFamily="34" charset="0"/>
                <a:cs typeface="Arial" panose="020B0604020202020204" pitchFamily="34" charset="0"/>
              </a:rPr>
              <a:t>Maintain c</a:t>
            </a:r>
            <a:r>
              <a:rPr lang="en-US" sz="2000" b="1" i="0">
                <a:solidFill>
                  <a:schemeClr val="tx1">
                    <a:lumMod val="65000"/>
                    <a:lumOff val="35000"/>
                  </a:schemeClr>
                </a:solidFill>
                <a:effectLst/>
                <a:latin typeface="Arial" panose="020B0604020202020204" pitchFamily="34" charset="0"/>
                <a:cs typeface="Arial" panose="020B0604020202020204" pitchFamily="34" charset="0"/>
              </a:rPr>
              <a:t>onfidentiality </a:t>
            </a:r>
            <a:r>
              <a:rPr lang="en-US" sz="2000" i="0">
                <a:solidFill>
                  <a:schemeClr val="tx1">
                    <a:lumMod val="65000"/>
                    <a:lumOff val="35000"/>
                  </a:schemeClr>
                </a:solidFill>
                <a:effectLst/>
                <a:latin typeface="Arial" panose="020B0604020202020204" pitchFamily="34" charset="0"/>
                <a:cs typeface="Arial" panose="020B0604020202020204" pitchFamily="34" charset="0"/>
              </a:rPr>
              <a:t>and k</a:t>
            </a:r>
            <a:r>
              <a:rPr lang="en-US" sz="2000">
                <a:solidFill>
                  <a:schemeClr val="tx1">
                    <a:lumMod val="65000"/>
                    <a:lumOff val="35000"/>
                  </a:schemeClr>
                </a:solidFill>
                <a:latin typeface="Arial" panose="020B0604020202020204" pitchFamily="34" charset="0"/>
                <a:cs typeface="Arial" panose="020B0604020202020204" pitchFamily="34" charset="0"/>
              </a:rPr>
              <a:t>eep all information obtained in session private.</a:t>
            </a:r>
          </a:p>
          <a:p>
            <a:pPr marL="1657350" lvl="3" indent="-285750">
              <a:buFont typeface="Wingdings" panose="05000000000000000000" pitchFamily="2" charset="2"/>
              <a:buChar char="ü"/>
            </a:pPr>
            <a:endParaRPr lang="en-US" sz="2000" b="1" i="0">
              <a:solidFill>
                <a:schemeClr val="tx1">
                  <a:lumMod val="65000"/>
                  <a:lumOff val="35000"/>
                </a:schemeClr>
              </a:solidFill>
              <a:effectLst/>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2000" b="1" i="0">
                <a:solidFill>
                  <a:schemeClr val="tx1">
                    <a:lumMod val="65000"/>
                    <a:lumOff val="35000"/>
                  </a:schemeClr>
                </a:solidFill>
                <a:effectLst/>
                <a:latin typeface="Arial" panose="020B0604020202020204" pitchFamily="34" charset="0"/>
                <a:cs typeface="Arial" panose="020B0604020202020204" pitchFamily="34" charset="0"/>
              </a:rPr>
              <a:t>Always be impartial and unbiased.  </a:t>
            </a:r>
          </a:p>
          <a:p>
            <a:pPr marL="1657350" lvl="3" indent="-285750">
              <a:buFont typeface="Wingdings" panose="05000000000000000000" pitchFamily="2" charset="2"/>
              <a:buChar char="ü"/>
            </a:pPr>
            <a:endParaRPr lang="en-US" sz="2000" b="1">
              <a:solidFill>
                <a:schemeClr val="tx1">
                  <a:lumMod val="65000"/>
                  <a:lumOff val="35000"/>
                </a:schemeClr>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2000" b="1" i="0">
                <a:solidFill>
                  <a:schemeClr val="tx1">
                    <a:lumMod val="65000"/>
                    <a:lumOff val="35000"/>
                  </a:schemeClr>
                </a:solidFill>
                <a:effectLst/>
                <a:latin typeface="Arial" panose="020B0604020202020204" pitchFamily="34" charset="0"/>
                <a:cs typeface="Arial" panose="020B0604020202020204" pitchFamily="34" charset="0"/>
              </a:rPr>
              <a:t>Never discriminate </a:t>
            </a:r>
            <a:r>
              <a:rPr lang="en-US" sz="2000" b="0" i="0">
                <a:solidFill>
                  <a:schemeClr val="tx1">
                    <a:lumMod val="65000"/>
                    <a:lumOff val="35000"/>
                  </a:schemeClr>
                </a:solidFill>
                <a:effectLst/>
                <a:latin typeface="Arial" panose="020B0604020202020204" pitchFamily="34" charset="0"/>
                <a:cs typeface="Arial" panose="020B0604020202020204" pitchFamily="34" charset="0"/>
              </a:rPr>
              <a:t>based on gender, disability, race, color, national origin, age, socio-economic or educational or marital status, religious or political beliefs, or sexual orientation</a:t>
            </a:r>
            <a:r>
              <a:rPr lang="en-US" b="0" i="0">
                <a:solidFill>
                  <a:schemeClr val="tx1">
                    <a:lumMod val="65000"/>
                    <a:lumOff val="35000"/>
                  </a:schemeClr>
                </a:solidFill>
                <a:effectLst/>
                <a:latin typeface="Arial" panose="020B0604020202020204" pitchFamily="34" charset="0"/>
                <a:cs typeface="Arial" panose="020B0604020202020204" pitchFamily="34" charset="0"/>
              </a:rPr>
              <a:t>.</a:t>
            </a:r>
          </a:p>
          <a:p>
            <a:pPr lvl="1"/>
            <a:endParaRPr lang="en-US" sz="1400"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57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a:solidFill>
                  <a:srgbClr val="007A9B"/>
                </a:solidFill>
              </a:rPr>
              <a:t>Additional Resources</a:t>
            </a:r>
          </a:p>
        </p:txBody>
      </p:sp>
      <p:pic>
        <p:nvPicPr>
          <p:cNvPr id="16" name="Picture 15">
            <a:extLst>
              <a:ext uri="{FF2B5EF4-FFF2-40B4-BE49-F238E27FC236}">
                <a16:creationId xmlns:a16="http://schemas.microsoft.com/office/drawing/2014/main" id="{E6B222CB-D33B-4BF2-AA4F-800C01552A01}"/>
              </a:ext>
            </a:extLst>
          </p:cNvPr>
          <p:cNvPicPr>
            <a:picLocks noChangeAspect="1"/>
          </p:cNvPicPr>
          <p:nvPr/>
        </p:nvPicPr>
        <p:blipFill>
          <a:blip r:embed="rId2"/>
          <a:stretch>
            <a:fillRect/>
          </a:stretch>
        </p:blipFill>
        <p:spPr>
          <a:xfrm>
            <a:off x="10972800" y="351367"/>
            <a:ext cx="731520" cy="731520"/>
          </a:xfrm>
          <a:prstGeom prst="rect">
            <a:avLst/>
          </a:prstGeom>
        </p:spPr>
      </p:pic>
      <p:cxnSp>
        <p:nvCxnSpPr>
          <p:cNvPr id="6" name="Straight Connector 5">
            <a:extLst>
              <a:ext uri="{FF2B5EF4-FFF2-40B4-BE49-F238E27FC236}">
                <a16:creationId xmlns:a16="http://schemas.microsoft.com/office/drawing/2014/main" id="{B4941C1B-5C87-4ADB-8475-50D4A0961D79}"/>
              </a:ext>
            </a:extLst>
          </p:cNvPr>
          <p:cNvCxnSpPr/>
          <p:nvPr/>
        </p:nvCxnSpPr>
        <p:spPr>
          <a:xfrm>
            <a:off x="711200" y="1193800"/>
            <a:ext cx="98552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55FD886-F2B1-4FEC-B19D-234D0901B1C4}"/>
              </a:ext>
            </a:extLst>
          </p:cNvPr>
          <p:cNvSpPr/>
          <p:nvPr/>
        </p:nvSpPr>
        <p:spPr>
          <a:xfrm>
            <a:off x="956344" y="1660326"/>
            <a:ext cx="7991523" cy="3416320"/>
          </a:xfrm>
          <a:prstGeom prst="rect">
            <a:avLst/>
          </a:prstGeom>
        </p:spPr>
        <p:txBody>
          <a:bodyPr wrap="square">
            <a:spAutoFit/>
          </a:bodyPr>
          <a:lstStyle/>
          <a:p>
            <a:r>
              <a:rPr lang="en-US" sz="2200">
                <a:latin typeface="Arial" panose="020B0604020202020204" pitchFamily="34" charset="0"/>
                <a:cs typeface="Arial" panose="020B0604020202020204" pitchFamily="34" charset="0"/>
              </a:rPr>
              <a:t>Seattle Children’s Gender Clinic Website</a:t>
            </a:r>
          </a:p>
          <a:p>
            <a:pPr lvl="1"/>
            <a:r>
              <a:rPr lang="en-US" sz="2200">
                <a:latin typeface="Arial" panose="020B0604020202020204" pitchFamily="34" charset="0"/>
                <a:cs typeface="Arial" panose="020B0604020202020204" pitchFamily="34" charset="0"/>
                <a:hlinkClick r:id="rId3"/>
              </a:rPr>
              <a:t>https://www.seattlechildrens.org/clinics/gender-clinic/</a:t>
            </a:r>
            <a:r>
              <a:rPr lang="en-US" sz="2200">
                <a:latin typeface="Arial" panose="020B0604020202020204" pitchFamily="34" charset="0"/>
                <a:cs typeface="Arial" panose="020B0604020202020204" pitchFamily="34" charset="0"/>
              </a:rPr>
              <a:t> </a:t>
            </a:r>
            <a:br>
              <a:rPr lang="en-US" sz="2200">
                <a:latin typeface="Arial" panose="020B0604020202020204" pitchFamily="34" charset="0"/>
                <a:cs typeface="Arial" panose="020B0604020202020204" pitchFamily="34" charset="0"/>
              </a:rPr>
            </a:br>
            <a:endParaRPr lang="en-US" sz="22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PFLAG Glossary of Terms for LGBTQ identities</a:t>
            </a:r>
          </a:p>
          <a:p>
            <a:pPr lvl="1"/>
            <a:r>
              <a:rPr lang="en-US" sz="2200">
                <a:latin typeface="Arial" panose="020B0604020202020204" pitchFamily="34" charset="0"/>
                <a:cs typeface="Arial" panose="020B0604020202020204" pitchFamily="34" charset="0"/>
                <a:hlinkClick r:id="rId4"/>
              </a:rPr>
              <a:t>https://www.pflag.org/glossary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a:t>
            </a:r>
          </a:p>
          <a:p>
            <a:r>
              <a:rPr lang="en-US" sz="2200">
                <a:latin typeface="Arial" panose="020B0604020202020204" pitchFamily="34" charset="0"/>
                <a:cs typeface="Arial" panose="020B0604020202020204" pitchFamily="34" charset="0"/>
              </a:rPr>
              <a:t> A research-based infographic about the importance of family support for trans youth</a:t>
            </a:r>
          </a:p>
          <a:p>
            <a:pPr lvl="1"/>
            <a:r>
              <a:rPr lang="en-US" sz="2200">
                <a:latin typeface="Arial" panose="020B0604020202020204" pitchFamily="34" charset="0"/>
                <a:cs typeface="Arial" panose="020B0604020202020204" pitchFamily="34" charset="0"/>
                <a:hlinkClick r:id="rId5"/>
              </a:rPr>
              <a:t>http://www.transstudent.org/youthsupport </a:t>
            </a:r>
            <a:endParaRPr lang="en-US" sz="22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507943421"/>
      </p:ext>
    </p:extLst>
  </p:cSld>
  <p:clrMapOvr>
    <a:masterClrMapping/>
  </p:clrMapOvr>
</p:sld>
</file>

<file path=ppt/theme/theme1.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7934E9ED88F47872B380BA255D0BF" ma:contentTypeVersion="4" ma:contentTypeDescription="Create a new document." ma:contentTypeScope="" ma:versionID="f38e43d35fbcb9bdf46922ab90f30d43">
  <xsd:schema xmlns:xsd="http://www.w3.org/2001/XMLSchema" xmlns:xs="http://www.w3.org/2001/XMLSchema" xmlns:p="http://schemas.microsoft.com/office/2006/metadata/properties" xmlns:ns2="7fb2f143-5c6e-4b95-847a-142b86afca72" targetNamespace="http://schemas.microsoft.com/office/2006/metadata/properties" ma:root="true" ma:fieldsID="93dca0f1de114b5cd66143729a98f8a9" ns2:_="">
    <xsd:import namespace="7fb2f143-5c6e-4b95-847a-142b86afca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b2f143-5c6e-4b95-847a-142b86afc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03613-9A01-48A6-ABC6-1B4F5C7C193E}">
  <ds:schemaRefs>
    <ds:schemaRef ds:uri="7fb2f143-5c6e-4b95-847a-142b86afca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9772BB-D692-4F2D-BF82-4045D15F0782}">
  <ds:schemaRefs>
    <ds:schemaRef ds:uri="http://schemas.microsoft.com/sharepoint/v3/contenttype/forms"/>
  </ds:schemaRefs>
</ds:datastoreItem>
</file>

<file path=customXml/itemProps3.xml><?xml version="1.0" encoding="utf-8"?>
<ds:datastoreItem xmlns:ds="http://schemas.openxmlformats.org/officeDocument/2006/customXml" ds:itemID="{4EDA7447-7B53-45FC-A48D-2DDB0A45C73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24_Custom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Kirwin, Karen</dc:creator>
  <cp:revision>5</cp:revision>
  <dcterms:created xsi:type="dcterms:W3CDTF">2021-06-03T15:03:13Z</dcterms:created>
  <dcterms:modified xsi:type="dcterms:W3CDTF">2022-04-14T18:14:16Z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6da4d3-ba20-4986-879c-49e262eff745_Enabled">
    <vt:lpwstr>true</vt:lpwstr>
  </property>
  <property fmtid="{D5CDD505-2E9C-101B-9397-08002B2CF9AE}" pid="3" name="MSIP_Label_046da4d3-ba20-4986-879c-49e262eff745_SetDate">
    <vt:lpwstr>2021-06-03T15:03:13Z</vt:lpwstr>
  </property>
  <property fmtid="{D5CDD505-2E9C-101B-9397-08002B2CF9AE}" pid="4" name="MSIP_Label_046da4d3-ba20-4986-879c-49e262eff745_Method">
    <vt:lpwstr>Standard</vt:lpwstr>
  </property>
  <property fmtid="{D5CDD505-2E9C-101B-9397-08002B2CF9AE}" pid="5" name="MSIP_Label_046da4d3-ba20-4986-879c-49e262eff745_Name">
    <vt:lpwstr>Internal</vt:lpwstr>
  </property>
  <property fmtid="{D5CDD505-2E9C-101B-9397-08002B2CF9AE}" pid="6" name="MSIP_Label_046da4d3-ba20-4986-879c-49e262eff745_SiteId">
    <vt:lpwstr>9f693e63-5e9e-4ced-98a4-8ab28f9d0c2d</vt:lpwstr>
  </property>
  <property fmtid="{D5CDD505-2E9C-101B-9397-08002B2CF9AE}" pid="7" name="MSIP_Label_046da4d3-ba20-4986-879c-49e262eff745_ActionId">
    <vt:lpwstr>7d546667-4a8f-4dfe-9385-cf1e2556e6fe</vt:lpwstr>
  </property>
  <property fmtid="{D5CDD505-2E9C-101B-9397-08002B2CF9AE}" pid="8" name="MSIP_Label_046da4d3-ba20-4986-879c-49e262eff745_ContentBits">
    <vt:lpwstr>0</vt:lpwstr>
  </property>
  <property fmtid="{D5CDD505-2E9C-101B-9397-08002B2CF9AE}" pid="9" name="ContentTypeId">
    <vt:lpwstr>0x0101008937934E9ED88F47872B380BA255D0BF</vt:lpwstr>
  </property>
</Properties>
</file>