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</p:sldMasterIdLst>
  <p:notesMasterIdLst>
    <p:notesMasterId r:id="rId13"/>
  </p:notesMasterIdLst>
  <p:sldIdLst>
    <p:sldId id="371" r:id="rId6"/>
    <p:sldId id="422" r:id="rId7"/>
    <p:sldId id="467" r:id="rId8"/>
    <p:sldId id="462" r:id="rId9"/>
    <p:sldId id="465" r:id="rId10"/>
    <p:sldId id="405" r:id="rId11"/>
    <p:sldId id="4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051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outlineViewPr>
    <p:cViewPr>
      <p:scale>
        <a:sx n="33" d="100"/>
        <a:sy n="33" d="100"/>
      </p:scale>
      <p:origin x="0" y="-46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282" y="-3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7C466-D9FA-445F-8269-37D4EC53646A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8652-F8BF-44C8-ADBC-5F38EA2CE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1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B8652-F8BF-44C8-ADBC-5F38EA2CE1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0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with back-and-forth conversations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sharing enjoyment &amp; interests with others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relating to others, taking another’s perspective, and empathy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using/interpreting eye gaze, gestures, body language, etc.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Lacking facial expression, over exaggerated facial expression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Lacking interest in peers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developing and/or maintaining friendships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Challenges with cooperative/imaginative play with others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 of what you might see –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might see less looking at faces, or lower response to name.  Might be less likely to see a range of facial expressions, or they might not be directed to other people (e.g. returning a smile).  May not point out things to you – showing you things, or directing your attention in an appropriate way. Generally less likely to start an exchange – e.g. smiling at you to engage with you, trying to get your attention.  Lack of interest in other children.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Perceived lack of interest or atypical interest in others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Very attached to certain adults, but no interest in peers.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Wants friends, but doesn’t “get it.”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joint attention.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understanding of or misinterpreting facial expression or social cues.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Behavior problems related to lack of interest in social praise or social consequences.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Depends from child to child – much variability within autism spectrum!!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Social/emotional reciprocity: reading social cues, taking the perspective of others, two-sided interactions, modifying behavior based on others’ cues, showing empathy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B8652-F8BF-44C8-ADBC-5F38EA2CE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1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with back-and-forth conversations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sharing enjoyment &amp; interests with others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relating to others, taking another’s perspective, and empathy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using/interpreting eye gaze, gestures, body language, etc.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Lacking facial expression, over exaggerated facial expression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Lacking interest in peers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Difficulty developing and/or maintaining friendships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Challenges with cooperative/imaginative play with others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 of what you might see –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might see less looking at faces, or lower response to name.  Might be less likely to see a range of facial expressions, or they might not be directed to other people (e.g. returning a smile).  May not point out things to you – showing you things, or directing your attention in an appropriate way. Generally less likely to start an exchange – e.g. smiling at you to engage with you, trying to get your attention.  Lack of interest in other children.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Perceived lack of interest or atypical interest in others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Very attached to certain adults, but no interest in peers.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Wants friends, but doesn’t “get it.”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joint attention.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understanding of or misinterpreting facial expression or social cues.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Behavior problems related to lack of interest in social praise or social consequences.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Depends from child to child – much variability within autism spectrum!!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Social/emotional reciprocity: reading social cues, taking the perspective of others, two-sided interactions, modifying behavior based on others’ cues, showing empathy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B8652-F8BF-44C8-ADBC-5F38EA2CE1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9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FYI only:</a:t>
            </a:r>
          </a:p>
          <a:p>
            <a:r>
              <a:rPr lang="en-US" dirty="0"/>
              <a:t>We will take questions from those in the room and then questions from those watching through Facebook Live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B8652-F8BF-44C8-ADBC-5F38EA2CE1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2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411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717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C6E6786-DBAB-6F45-89F6-C610587EB5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689601" y="2006600"/>
            <a:ext cx="5689601" cy="5911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0" i="0">
                <a:solidFill>
                  <a:schemeClr val="bg1"/>
                </a:solidFill>
                <a:latin typeface="Gotham Medium" panose="02000604030000020004" pitchFamily="2" charset="0"/>
              </a:defRPr>
            </a:lvl1pPr>
            <a:lvl2pPr marL="609585" indent="0">
              <a:buNone/>
              <a:defRPr sz="2667" b="0" i="0">
                <a:latin typeface="Gotham Medium" panose="02000604030000020004" pitchFamily="2" charset="0"/>
              </a:defRPr>
            </a:lvl2pPr>
            <a:lvl3pPr marL="1219170" indent="0">
              <a:buFont typeface="Arial" panose="020B0604020202020204" pitchFamily="34" charset="0"/>
              <a:buNone/>
              <a:defRPr sz="2667" b="0" i="0">
                <a:latin typeface="Gotham Medium" panose="02000604030000020004" pitchFamily="2" charset="0"/>
              </a:defRPr>
            </a:lvl3pPr>
            <a:lvl4pPr marL="1828754" indent="0">
              <a:buNone/>
              <a:defRPr sz="2667" b="0" i="0">
                <a:latin typeface="Gotham Medium" panose="02000604030000020004" pitchFamily="2" charset="0"/>
              </a:defRPr>
            </a:lvl4pPr>
            <a:lvl5pPr marL="2438339" indent="0">
              <a:buNone/>
              <a:defRPr sz="2667" b="0" i="0">
                <a:latin typeface="Gotham Medium" panose="02000604030000020004" pitchFamily="2" charset="0"/>
              </a:defRPr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23B7E78A-2C8A-8F46-88A9-CBF63428167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89600" y="2518464"/>
            <a:ext cx="5689600" cy="50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Gotham Book" panose="02000604040000020004" pitchFamily="2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4" name="Content Placeholder 14">
            <a:extLst>
              <a:ext uri="{FF2B5EF4-FFF2-40B4-BE49-F238E27FC236}">
                <a16:creationId xmlns:a16="http://schemas.microsoft.com/office/drawing/2014/main" id="{63A0053B-62AA-0845-ACCF-F93B806F8C3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689600" y="3026464"/>
            <a:ext cx="5689600" cy="50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 b="1" i="0">
                <a:solidFill>
                  <a:schemeClr val="bg1"/>
                </a:solidFill>
                <a:latin typeface="Gotham Bold" panose="02000604030000020004" pitchFamily="2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8806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C6E6786-DBAB-6F45-89F6-C610587EB5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007476" y="1600200"/>
            <a:ext cx="6299200" cy="5911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33" b="0" i="0">
                <a:solidFill>
                  <a:srgbClr val="FF763D"/>
                </a:solidFill>
                <a:latin typeface="Gotham Medium" panose="02000604030000020004" pitchFamily="2" charset="0"/>
              </a:defRPr>
            </a:lvl1pPr>
            <a:lvl2pPr marL="609585" indent="0">
              <a:buNone/>
              <a:defRPr sz="2667" b="0" i="0">
                <a:latin typeface="Gotham Medium" panose="02000604030000020004" pitchFamily="2" charset="0"/>
              </a:defRPr>
            </a:lvl2pPr>
            <a:lvl3pPr marL="1219170" indent="0">
              <a:buFont typeface="Arial" panose="020B0604020202020204" pitchFamily="34" charset="0"/>
              <a:buNone/>
              <a:defRPr sz="2667" b="0" i="0">
                <a:latin typeface="Gotham Medium" panose="02000604030000020004" pitchFamily="2" charset="0"/>
              </a:defRPr>
            </a:lvl3pPr>
            <a:lvl4pPr marL="1828754" indent="0">
              <a:buNone/>
              <a:defRPr sz="2667" b="0" i="0">
                <a:latin typeface="Gotham Medium" panose="02000604030000020004" pitchFamily="2" charset="0"/>
              </a:defRPr>
            </a:lvl4pPr>
            <a:lvl5pPr marL="2438339" indent="0">
              <a:buNone/>
              <a:defRPr sz="2667" b="0" i="0">
                <a:latin typeface="Gotham Medium" panose="02000604030000020004" pitchFamily="2" charset="0"/>
              </a:defRPr>
            </a:lvl5pPr>
          </a:lstStyle>
          <a:p>
            <a:pPr lvl="0"/>
            <a:r>
              <a:rPr lang="en-US" dirty="0"/>
              <a:t>Title Slide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3C4AD-18EF-EC4F-BC5D-BE05963A55C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007476" y="2191339"/>
            <a:ext cx="7035800" cy="43872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267"/>
              </a:lnSpc>
              <a:buNone/>
              <a:defRPr sz="2667" b="0" i="0">
                <a:solidFill>
                  <a:srgbClr val="464A4D"/>
                </a:solidFill>
                <a:latin typeface="Gotham Book" panose="0200060404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Click to edit Master text styles. </a:t>
            </a:r>
            <a:r>
              <a:rPr lang="en-US" dirty="0" err="1"/>
              <a:t>Explab</a:t>
            </a:r>
            <a:r>
              <a:rPr lang="en-US" dirty="0"/>
              <a:t> </a:t>
            </a:r>
            <a:r>
              <a:rPr lang="en-US" dirty="0" err="1"/>
              <a:t>intem</a:t>
            </a:r>
            <a:r>
              <a:rPr lang="en-US" dirty="0"/>
              <a:t> </a:t>
            </a:r>
            <a:r>
              <a:rPr lang="en-US" dirty="0" err="1"/>
              <a:t>dolupic</a:t>
            </a:r>
            <a:r>
              <a:rPr lang="en-US" dirty="0"/>
              <a:t> </a:t>
            </a:r>
            <a:r>
              <a:rPr lang="en-US" dirty="0" err="1"/>
              <a:t>illest</a:t>
            </a:r>
            <a:r>
              <a:rPr lang="en-US" dirty="0"/>
              <a:t> </a:t>
            </a:r>
            <a:r>
              <a:rPr lang="en-US" dirty="0" err="1"/>
              <a:t>haria</a:t>
            </a:r>
            <a:r>
              <a:rPr lang="en-US" dirty="0"/>
              <a:t> </a:t>
            </a:r>
            <a:r>
              <a:rPr lang="en-US" dirty="0" err="1"/>
              <a:t>volorei</a:t>
            </a:r>
            <a:r>
              <a:rPr lang="en-US" dirty="0"/>
              <a:t> </a:t>
            </a:r>
            <a:r>
              <a:rPr lang="en-US" dirty="0" err="1"/>
              <a:t>uriorent</a:t>
            </a:r>
            <a:r>
              <a:rPr lang="en-US" dirty="0"/>
              <a:t> </a:t>
            </a:r>
            <a:r>
              <a:rPr lang="en-US" dirty="0" err="1"/>
              <a:t>dempore</a:t>
            </a:r>
            <a:r>
              <a:rPr lang="en-US" dirty="0"/>
              <a:t> </a:t>
            </a:r>
            <a:r>
              <a:rPr lang="en-US" dirty="0" err="1"/>
              <a:t>esci</a:t>
            </a:r>
            <a:r>
              <a:rPr lang="en-US" dirty="0"/>
              <a:t> sit </a:t>
            </a:r>
            <a:r>
              <a:rPr lang="en-US" dirty="0" err="1"/>
              <a:t>pereseq</a:t>
            </a:r>
            <a:r>
              <a:rPr lang="en-US" dirty="0"/>
              <a:t> </a:t>
            </a:r>
            <a:r>
              <a:rPr lang="en-US" dirty="0" err="1"/>
              <a:t>uibusa</a:t>
            </a:r>
            <a:r>
              <a:rPr lang="en-US" dirty="0"/>
              <a:t> </a:t>
            </a:r>
            <a:r>
              <a:rPr lang="en-US" dirty="0" err="1"/>
              <a:t>coneserum</a:t>
            </a:r>
            <a:r>
              <a:rPr lang="en-US" dirty="0"/>
              <a:t> </a:t>
            </a:r>
            <a:r>
              <a:rPr lang="en-US" dirty="0" err="1"/>
              <a:t>etur</a:t>
            </a:r>
            <a:r>
              <a:rPr lang="en-US" dirty="0"/>
              <a:t> mi, </a:t>
            </a:r>
            <a:r>
              <a:rPr lang="en-US" dirty="0" err="1"/>
              <a:t>velecusant</a:t>
            </a:r>
            <a:r>
              <a:rPr lang="en-US" dirty="0"/>
              <a:t> </a:t>
            </a:r>
            <a:r>
              <a:rPr lang="en-US" dirty="0" err="1"/>
              <a:t>fugitas</a:t>
            </a:r>
            <a:r>
              <a:rPr lang="en-US" dirty="0"/>
              <a:t> as con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dolo</a:t>
            </a:r>
            <a:r>
              <a:rPr lang="en-US" dirty="0"/>
              <a:t> con </a:t>
            </a:r>
            <a:r>
              <a:rPr lang="en-US" dirty="0" err="1"/>
              <a:t>cuptatectam</a:t>
            </a:r>
            <a:r>
              <a:rPr lang="en-US" dirty="0"/>
              <a:t>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eniae</a:t>
            </a:r>
            <a:r>
              <a:rPr lang="en-US" dirty="0"/>
              <a:t> </a:t>
            </a:r>
            <a:r>
              <a:rPr lang="en-US" dirty="0" err="1"/>
              <a:t>maio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43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3C4AD-18EF-EC4F-BC5D-BE05963A55C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6667" y="477837"/>
            <a:ext cx="8331200" cy="60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200" b="0" i="0">
                <a:solidFill>
                  <a:srgbClr val="007A9B"/>
                </a:solidFill>
                <a:latin typeface="Gotham Medium" panose="0200060403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Topic with callout box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E407D95D-D425-CD45-99B9-BA16F2CADE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6949" y="2413000"/>
            <a:ext cx="6096000" cy="60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200" b="0" i="0">
                <a:solidFill>
                  <a:srgbClr val="007A9B"/>
                </a:solidFill>
                <a:latin typeface="Gotham Medium" panose="0200060403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7A4C73C-B223-2B46-81A3-A2C376D798B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1648" y="3022600"/>
            <a:ext cx="7424752" cy="3759200"/>
          </a:xfrm>
          <a:prstGeom prst="rect">
            <a:avLst/>
          </a:prstGeom>
        </p:spPr>
        <p:txBody>
          <a:bodyPr/>
          <a:lstStyle>
            <a:lvl1pPr marL="380990" indent="-380990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2133" b="0" i="0">
                <a:solidFill>
                  <a:schemeClr val="tx1"/>
                </a:solidFill>
                <a:latin typeface="Gotham Book" panose="0200060404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Re que diam, voles as ex et </a:t>
            </a:r>
            <a:r>
              <a:rPr lang="en-US" dirty="0" err="1"/>
              <a:t>acit</a:t>
            </a:r>
            <a:r>
              <a:rPr lang="en-US" dirty="0"/>
              <a:t> </a:t>
            </a:r>
            <a:r>
              <a:rPr lang="en-US" dirty="0" err="1"/>
              <a:t>erum</a:t>
            </a:r>
            <a:r>
              <a:rPr lang="en-US" dirty="0"/>
              <a:t> ant pos </a:t>
            </a:r>
            <a:r>
              <a:rPr lang="en-US" dirty="0" err="1"/>
              <a:t>aceptior</a:t>
            </a:r>
            <a:r>
              <a:rPr lang="en-US" dirty="0"/>
              <a:t> sapid </a:t>
            </a:r>
            <a:r>
              <a:rPr lang="en-US" dirty="0" err="1"/>
              <a:t>magnita</a:t>
            </a:r>
            <a:r>
              <a:rPr lang="en-US" dirty="0"/>
              <a:t> </a:t>
            </a:r>
            <a:r>
              <a:rPr lang="en-US" dirty="0" err="1"/>
              <a:t>sperum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 </a:t>
            </a:r>
            <a:r>
              <a:rPr lang="en-US" dirty="0" err="1"/>
              <a:t>iur</a:t>
            </a:r>
            <a:r>
              <a:rPr lang="en-US" dirty="0"/>
              <a:t>?</a:t>
            </a:r>
          </a:p>
          <a:p>
            <a:pPr lvl="0"/>
            <a:r>
              <a:rPr lang="en-US" dirty="0"/>
              <a:t>Nam </a:t>
            </a:r>
            <a:r>
              <a:rPr lang="en-US" dirty="0" err="1"/>
              <a:t>venda</a:t>
            </a:r>
            <a:r>
              <a:rPr lang="en-US" dirty="0"/>
              <a:t> </a:t>
            </a:r>
            <a:r>
              <a:rPr lang="en-US" dirty="0" err="1"/>
              <a:t>eost</a:t>
            </a:r>
            <a:r>
              <a:rPr lang="en-US" dirty="0"/>
              <a:t>, </a:t>
            </a:r>
            <a:r>
              <a:rPr lang="en-US" dirty="0" err="1"/>
              <a:t>toreiciis</a:t>
            </a:r>
            <a:r>
              <a:rPr lang="en-US" dirty="0"/>
              <a:t> era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fugiatio</a:t>
            </a:r>
            <a:r>
              <a:rPr lang="en-US" dirty="0"/>
              <a:t>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abor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res </a:t>
            </a:r>
            <a:r>
              <a:rPr lang="en-US" dirty="0" err="1"/>
              <a:t>antios</a:t>
            </a:r>
            <a:r>
              <a:rPr lang="en-US" dirty="0"/>
              <a:t> </a:t>
            </a:r>
            <a:r>
              <a:rPr lang="en-US" dirty="0" err="1"/>
              <a:t>evel</a:t>
            </a:r>
            <a:r>
              <a:rPr lang="en-US" dirty="0"/>
              <a:t> </a:t>
            </a:r>
            <a:r>
              <a:rPr lang="en-US" dirty="0" err="1"/>
              <a:t>magnam</a:t>
            </a:r>
            <a:r>
              <a:rPr lang="en-US" dirty="0"/>
              <a:t> et </a:t>
            </a:r>
            <a:r>
              <a:rPr lang="en-US" dirty="0" err="1"/>
              <a:t>veniende</a:t>
            </a:r>
            <a:r>
              <a:rPr lang="en-US" dirty="0"/>
              <a:t> </a:t>
            </a:r>
          </a:p>
          <a:p>
            <a:pPr lvl="0"/>
            <a:r>
              <a:rPr lang="en-US" dirty="0" err="1"/>
              <a:t>sintiae</a:t>
            </a:r>
            <a:r>
              <a:rPr lang="en-US" dirty="0"/>
              <a:t> nihil et </a:t>
            </a:r>
            <a:r>
              <a:rPr lang="en-US" dirty="0" err="1"/>
              <a:t>volorum</a:t>
            </a:r>
            <a:r>
              <a:rPr lang="en-US" dirty="0"/>
              <a:t> </a:t>
            </a:r>
            <a:r>
              <a:rPr lang="en-US" dirty="0" err="1"/>
              <a:t>vitatis</a:t>
            </a:r>
            <a:r>
              <a:rPr lang="en-US" dirty="0"/>
              <a:t> </a:t>
            </a:r>
            <a:r>
              <a:rPr lang="en-US" dirty="0" err="1"/>
              <a:t>seceaqu</a:t>
            </a:r>
            <a:r>
              <a:rPr lang="en-US" dirty="0"/>
              <a:t> </a:t>
            </a:r>
            <a:r>
              <a:rPr lang="en-US" dirty="0" err="1"/>
              <a:t>atatasiti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itasped</a:t>
            </a:r>
            <a:r>
              <a:rPr lang="en-US" dirty="0"/>
              <a:t> </a:t>
            </a:r>
            <a:r>
              <a:rPr lang="en-US" dirty="0" err="1"/>
              <a:t>essimaio</a:t>
            </a:r>
            <a:r>
              <a:rPr lang="en-US" dirty="0"/>
              <a:t>. Ovid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eaquuntios</a:t>
            </a:r>
            <a:r>
              <a:rPr lang="en-US" dirty="0"/>
              <a:t> </a:t>
            </a:r>
            <a:r>
              <a:rPr lang="en-US" dirty="0" err="1"/>
              <a:t>veligent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Sectati</a:t>
            </a:r>
            <a:r>
              <a:rPr lang="en-US" dirty="0"/>
              <a:t> </a:t>
            </a:r>
            <a:r>
              <a:rPr lang="en-US" dirty="0" err="1"/>
              <a:t>sequassit</a:t>
            </a:r>
            <a:r>
              <a:rPr lang="en-US" dirty="0"/>
              <a:t> et </a:t>
            </a:r>
            <a:r>
              <a:rPr lang="en-US" dirty="0" err="1"/>
              <a:t>aliquat</a:t>
            </a:r>
            <a:r>
              <a:rPr lang="en-US" dirty="0"/>
              <a:t> ad et in pa </a:t>
            </a:r>
            <a:r>
              <a:rPr lang="en-US" dirty="0" err="1"/>
              <a:t>nulpari</a:t>
            </a:r>
            <a:r>
              <a:rPr lang="en-US" dirty="0"/>
              <a:t> </a:t>
            </a:r>
            <a:r>
              <a:rPr lang="en-US" dirty="0" err="1"/>
              <a:t>amusant</a:t>
            </a:r>
            <a:r>
              <a:rPr lang="en-US" dirty="0"/>
              <a:t>,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C2ECA55-5437-6A4A-8CB1-135A7F24607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06949" y="1425575"/>
            <a:ext cx="9146651" cy="9207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67" b="0" i="0">
                <a:solidFill>
                  <a:srgbClr val="007A9B"/>
                </a:solidFill>
                <a:latin typeface="Gotham Book" panose="0200060404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Ores </a:t>
            </a:r>
            <a:r>
              <a:rPr lang="en-US" dirty="0" err="1"/>
              <a:t>reprerit</a:t>
            </a:r>
            <a:r>
              <a:rPr lang="en-US" dirty="0"/>
              <a:t> pro ese </a:t>
            </a:r>
            <a:r>
              <a:rPr lang="en-US" dirty="0" err="1"/>
              <a:t>lacienis</a:t>
            </a:r>
            <a:r>
              <a:rPr lang="en-US" dirty="0"/>
              <a:t> es </a:t>
            </a:r>
            <a:r>
              <a:rPr lang="en-US" dirty="0" err="1"/>
              <a:t>iur</a:t>
            </a:r>
            <a:r>
              <a:rPr lang="en-US" dirty="0"/>
              <a:t>, </a:t>
            </a:r>
            <a:r>
              <a:rPr lang="en-US" dirty="0" err="1"/>
              <a:t>sinvernam</a:t>
            </a:r>
            <a:r>
              <a:rPr lang="en-US" dirty="0"/>
              <a:t>, quo </a:t>
            </a:r>
            <a:r>
              <a:rPr lang="en-US" dirty="0" err="1"/>
              <a:t>modit</a:t>
            </a:r>
            <a:r>
              <a:rPr lang="en-US" dirty="0"/>
              <a:t> </a:t>
            </a:r>
            <a:r>
              <a:rPr lang="en-US" dirty="0" err="1"/>
              <a:t>vere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magnis</a:t>
            </a:r>
            <a:r>
              <a:rPr lang="en-US" dirty="0"/>
              <a:t> </a:t>
            </a:r>
            <a:r>
              <a:rPr lang="en-US" dirty="0" err="1"/>
              <a:t>verovid</a:t>
            </a:r>
            <a:r>
              <a:rPr lang="en-US" dirty="0"/>
              <a:t> </a:t>
            </a:r>
            <a:r>
              <a:rPr lang="en-US" dirty="0" err="1"/>
              <a:t>quatur</a:t>
            </a:r>
            <a:r>
              <a:rPr lang="en-US" dirty="0"/>
              <a:t> ad.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3104BF0-2B09-F442-AAA8-3E33165D202C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34400" y="2562224"/>
            <a:ext cx="3149600" cy="6635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2667" b="0" i="0">
                <a:solidFill>
                  <a:srgbClr val="DADAD6"/>
                </a:solidFill>
                <a:latin typeface="Gotham Book" panose="0200060404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/>
              <a:t>Callout Headline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D9D90729-A15A-EC43-AE4E-FFFFFF99FCC9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657424" y="3429001"/>
            <a:ext cx="2903552" cy="310286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67" b="0" i="0">
                <a:solidFill>
                  <a:srgbClr val="DADAD6"/>
                </a:solidFill>
                <a:latin typeface="Gotham Medium" panose="02000604030000020004" pitchFamily="2" charset="0"/>
              </a:defRPr>
            </a:lvl1pPr>
            <a:lvl2pPr marL="609585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2pPr>
            <a:lvl3pPr marL="1219170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3pPr>
            <a:lvl4pPr marL="1828754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4pPr>
            <a:lvl5pPr marL="2438339" indent="0">
              <a:lnSpc>
                <a:spcPts val="4267"/>
              </a:lnSpc>
              <a:buNone/>
              <a:defRPr sz="2667" b="0" i="0">
                <a:solidFill>
                  <a:schemeClr val="bg1"/>
                </a:solidFill>
                <a:latin typeface="Gotham Book" panose="02000604040000020004" pitchFamily="2" charset="0"/>
              </a:defRPr>
            </a:lvl5pPr>
          </a:lstStyle>
          <a:p>
            <a:pPr lvl="0"/>
            <a:r>
              <a:rPr lang="en-US" dirty="0" err="1"/>
              <a:t>Os</a:t>
            </a:r>
            <a:r>
              <a:rPr lang="en-US" dirty="0"/>
              <a:t> quo </a:t>
            </a:r>
            <a:r>
              <a:rPr lang="en-US" dirty="0" err="1"/>
              <a:t>venecte</a:t>
            </a:r>
            <a:r>
              <a:rPr lang="en-US" dirty="0"/>
              <a:t> et id qui con </a:t>
            </a:r>
            <a:r>
              <a:rPr lang="en-US" dirty="0" err="1"/>
              <a:t>natem</a:t>
            </a:r>
            <a:r>
              <a:rPr lang="en-US" dirty="0"/>
              <a:t>. </a:t>
            </a:r>
            <a:r>
              <a:rPr lang="en-US" dirty="0" err="1"/>
              <a:t>Ipsaeprovid</a:t>
            </a:r>
            <a:r>
              <a:rPr lang="en-US" dirty="0"/>
              <a:t> </a:t>
            </a:r>
            <a:r>
              <a:rPr lang="en-US" dirty="0" err="1"/>
              <a:t>utempor</a:t>
            </a:r>
            <a:r>
              <a:rPr lang="en-US" dirty="0"/>
              <a:t> maximus </a:t>
            </a:r>
            <a:r>
              <a:rPr lang="en-US" dirty="0" err="1"/>
              <a:t>danimil</a:t>
            </a:r>
            <a:r>
              <a:rPr lang="en-US" dirty="0"/>
              <a:t> </a:t>
            </a:r>
            <a:r>
              <a:rPr lang="en-US" dirty="0" err="1"/>
              <a:t>lantectio</a:t>
            </a:r>
            <a:r>
              <a:rPr lang="en-US" dirty="0"/>
              <a:t> </a:t>
            </a:r>
            <a:r>
              <a:rPr lang="en-US" dirty="0" err="1"/>
              <a:t>conserum</a:t>
            </a:r>
            <a:r>
              <a:rPr lang="en-US" dirty="0"/>
              <a:t> que num qui </a:t>
            </a:r>
            <a:r>
              <a:rPr lang="en-US" dirty="0" err="1"/>
              <a:t>vitemperum</a:t>
            </a:r>
            <a:r>
              <a:rPr lang="en-US" dirty="0"/>
              <a:t> </a:t>
            </a:r>
            <a:r>
              <a:rPr lang="en-US" dirty="0" err="1"/>
              <a:t>evero</a:t>
            </a:r>
            <a:r>
              <a:rPr lang="en-US" dirty="0"/>
              <a:t> mint et </a:t>
            </a:r>
            <a:r>
              <a:rPr lang="en-US" dirty="0" err="1"/>
              <a:t>esenihil</a:t>
            </a:r>
            <a:r>
              <a:rPr lang="en-US" dirty="0"/>
              <a:t> </a:t>
            </a:r>
            <a:r>
              <a:rPr lang="en-US" dirty="0" err="1"/>
              <a:t>ipsaperitat</a:t>
            </a:r>
            <a:r>
              <a:rPr lang="en-US" dirty="0"/>
              <a:t> </a:t>
            </a:r>
            <a:r>
              <a:rPr lang="en-US" dirty="0" err="1"/>
              <a:t>etur</a:t>
            </a:r>
            <a:r>
              <a:rPr lang="en-US" dirty="0"/>
              <a:t>? </a:t>
            </a:r>
            <a:r>
              <a:rPr lang="en-US" dirty="0" err="1"/>
              <a:t>Rovid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igenisquia</a:t>
            </a:r>
            <a:r>
              <a:rPr lang="en-US" dirty="0"/>
              <a:t> none </a:t>
            </a:r>
            <a:r>
              <a:rPr lang="en-US" dirty="0" err="1"/>
              <a:t>maximi</a:t>
            </a:r>
            <a:r>
              <a:rPr lang="en-US" dirty="0"/>
              <a:t>,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ari</a:t>
            </a:r>
            <a:r>
              <a:rPr lang="en-US" dirty="0"/>
              <a:t> is </a:t>
            </a:r>
            <a:r>
              <a:rPr lang="en-US" dirty="0" err="1"/>
              <a:t>magnature</a:t>
            </a:r>
            <a:r>
              <a:rPr lang="en-US" dirty="0"/>
              <a:t> </a:t>
            </a:r>
            <a:r>
              <a:rPr lang="en-US" dirty="0" err="1"/>
              <a:t>endita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quodistis</a:t>
            </a:r>
            <a:r>
              <a:rPr lang="en-US" dirty="0"/>
              <a:t> </a:t>
            </a:r>
            <a:r>
              <a:rPr lang="en-US" dirty="0" err="1"/>
              <a:t>expedis</a:t>
            </a:r>
            <a:r>
              <a:rPr lang="en-US" dirty="0"/>
              <a:t> et </a:t>
            </a:r>
            <a:r>
              <a:rPr lang="en-US" dirty="0" err="1"/>
              <a:t>explici</a:t>
            </a:r>
            <a:r>
              <a:rPr lang="en-US" dirty="0"/>
              <a:t> </a:t>
            </a:r>
            <a:r>
              <a:rPr lang="en-US" dirty="0" err="1"/>
              <a:t>mperestorae</a:t>
            </a:r>
            <a:r>
              <a:rPr lang="en-US" dirty="0"/>
              <a:t> </a:t>
            </a:r>
            <a:r>
              <a:rPr lang="en-US" dirty="0" err="1"/>
              <a:t>repratq</a:t>
            </a:r>
            <a:r>
              <a:rPr lang="en-US" dirty="0"/>
              <a:t> da </a:t>
            </a:r>
            <a:r>
              <a:rPr lang="en-US" dirty="0" err="1"/>
              <a:t>exerfero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</a:t>
            </a:r>
            <a:r>
              <a:rPr lang="en-US" dirty="0" err="1"/>
              <a:t>porerum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156856-AF1C-4F72-A20C-AF83F753394A}"/>
              </a:ext>
            </a:extLst>
          </p:cNvPr>
          <p:cNvSpPr/>
          <p:nvPr userDrawn="1"/>
        </p:nvSpPr>
        <p:spPr>
          <a:xfrm>
            <a:off x="8166226" y="2489703"/>
            <a:ext cx="3856776" cy="4173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EDFCC5F-6651-D047-8C3E-6D266C7AC1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386"/>
          <a:stretch/>
        </p:blipFill>
        <p:spPr>
          <a:xfrm>
            <a:off x="3928531" y="1729924"/>
            <a:ext cx="4334939" cy="23662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2CB745-B8B1-094F-B66D-BC888F26A4A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28220" y="4096133"/>
            <a:ext cx="3935561" cy="1280551"/>
          </a:xfrm>
          <a:prstGeom prst="rect">
            <a:avLst/>
          </a:prstGeom>
        </p:spPr>
      </p:pic>
      <p:sp>
        <p:nvSpPr>
          <p:cNvPr id="2" name="MSIPCMContentMarking" descr="{&quot;HashCode&quot;:763819813,&quot;Placement&quot;:&quot;Footer&quot;,&quot;Top&quot;:519.343,&quot;Left&quot;:409.8115,&quot;SlideWidth&quot;:960,&quot;SlideHeight&quot;:540}">
            <a:extLst>
              <a:ext uri="{FF2B5EF4-FFF2-40B4-BE49-F238E27FC236}">
                <a16:creationId xmlns:a16="http://schemas.microsoft.com/office/drawing/2014/main" id="{110790AD-093F-4B80-BA51-D9C7EA5064F0}"/>
              </a:ext>
            </a:extLst>
          </p:cNvPr>
          <p:cNvSpPr txBox="1"/>
          <p:nvPr userDrawn="1"/>
        </p:nvSpPr>
        <p:spPr>
          <a:xfrm>
            <a:off x="5204606" y="6595656"/>
            <a:ext cx="178278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Seattle Children's — Internal</a:t>
            </a:r>
          </a:p>
        </p:txBody>
      </p:sp>
    </p:spTree>
    <p:extLst>
      <p:ext uri="{BB962C8B-B14F-4D97-AF65-F5344CB8AC3E}">
        <p14:creationId xmlns:p14="http://schemas.microsoft.com/office/powerpoint/2010/main" val="379158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5513BFE-6BBE-5545-A478-F66B81772E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FBABCB-E4EE-7646-95E0-6B1F340F8672}"/>
              </a:ext>
            </a:extLst>
          </p:cNvPr>
          <p:cNvSpPr txBox="1"/>
          <p:nvPr userDrawn="1"/>
        </p:nvSpPr>
        <p:spPr>
          <a:xfrm>
            <a:off x="711200" y="3225800"/>
            <a:ext cx="4267200" cy="71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4267"/>
              </a:lnSpc>
            </a:pPr>
            <a:r>
              <a:rPr lang="en-US" sz="3733" dirty="0">
                <a:solidFill>
                  <a:schemeClr val="bg1">
                    <a:lumMod val="95000"/>
                  </a:schemeClr>
                </a:solidFill>
                <a:latin typeface="Gotham Medium" panose="02000604030000020004" pitchFamily="2" charset="0"/>
              </a:rPr>
              <a:t>Any Questions?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465CC5-8F03-6D48-BA8D-BB5C6CB392B9}"/>
              </a:ext>
            </a:extLst>
          </p:cNvPr>
          <p:cNvSpPr txBox="1"/>
          <p:nvPr userDrawn="1"/>
        </p:nvSpPr>
        <p:spPr>
          <a:xfrm>
            <a:off x="11098095" y="6326964"/>
            <a:ext cx="731290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dirty="0">
                <a:solidFill>
                  <a:schemeClr val="bg1"/>
                </a:solidFill>
                <a:latin typeface="Gotham Medium" panose="02000604030000020004" pitchFamily="2" charset="0"/>
              </a:rPr>
              <a:t>Olivia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88203-534A-334D-BD3D-0CE52D0158F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72800" y="351367"/>
            <a:ext cx="731520" cy="731520"/>
          </a:xfrm>
          <a:prstGeom prst="rect">
            <a:avLst/>
          </a:prstGeom>
        </p:spPr>
      </p:pic>
      <p:sp>
        <p:nvSpPr>
          <p:cNvPr id="2" name="MSIPCMContentMarking" descr="{&quot;HashCode&quot;:763819813,&quot;Placement&quot;:&quot;Footer&quot;,&quot;Top&quot;:519.343,&quot;Left&quot;:409.8115,&quot;SlideWidth&quot;:960,&quot;SlideHeight&quot;:540}">
            <a:extLst>
              <a:ext uri="{FF2B5EF4-FFF2-40B4-BE49-F238E27FC236}">
                <a16:creationId xmlns:a16="http://schemas.microsoft.com/office/drawing/2014/main" id="{C4488D04-48FB-4BFD-BC04-531AAE74940A}"/>
              </a:ext>
            </a:extLst>
          </p:cNvPr>
          <p:cNvSpPr txBox="1"/>
          <p:nvPr userDrawn="1"/>
        </p:nvSpPr>
        <p:spPr>
          <a:xfrm>
            <a:off x="5204606" y="6595656"/>
            <a:ext cx="178278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Seattle Children's — Internal</a:t>
            </a:r>
          </a:p>
        </p:txBody>
      </p:sp>
    </p:spTree>
    <p:extLst>
      <p:ext uri="{BB962C8B-B14F-4D97-AF65-F5344CB8AC3E}">
        <p14:creationId xmlns:p14="http://schemas.microsoft.com/office/powerpoint/2010/main" val="39763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83402EB-49E0-0F4F-B7A8-983D5C651B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82"/>
          <a:stretch/>
        </p:blipFill>
        <p:spPr>
          <a:xfrm>
            <a:off x="7823200" y="4851400"/>
            <a:ext cx="3016205" cy="1625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B2C8C3-7831-234E-964C-6127FCA6CC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036" y="0"/>
            <a:ext cx="3737075" cy="6858000"/>
          </a:xfrm>
          <a:prstGeom prst="rect">
            <a:avLst/>
          </a:prstGeom>
        </p:spPr>
      </p:pic>
      <p:sp>
        <p:nvSpPr>
          <p:cNvPr id="2" name="MSIPCMContentMarking" descr="{&quot;HashCode&quot;:763819813,&quot;Placement&quot;:&quot;Footer&quot;,&quot;Top&quot;:519.343,&quot;Left&quot;:409.8115,&quot;SlideWidth&quot;:960,&quot;SlideHeight&quot;:540}">
            <a:extLst>
              <a:ext uri="{FF2B5EF4-FFF2-40B4-BE49-F238E27FC236}">
                <a16:creationId xmlns:a16="http://schemas.microsoft.com/office/drawing/2014/main" id="{D0A8A7B1-27DB-43E1-8869-51ED3746CDED}"/>
              </a:ext>
            </a:extLst>
          </p:cNvPr>
          <p:cNvSpPr txBox="1"/>
          <p:nvPr userDrawn="1"/>
        </p:nvSpPr>
        <p:spPr>
          <a:xfrm>
            <a:off x="5204606" y="6595656"/>
            <a:ext cx="178278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Seattle Children's — Internal</a:t>
            </a:r>
          </a:p>
        </p:txBody>
      </p:sp>
    </p:spTree>
    <p:extLst>
      <p:ext uri="{BB962C8B-B14F-4D97-AF65-F5344CB8AC3E}">
        <p14:creationId xmlns:p14="http://schemas.microsoft.com/office/powerpoint/2010/main" val="78841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E4A906-2CB6-BE4A-9E65-4ACA9B64A5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72800" y="351367"/>
            <a:ext cx="731520" cy="731520"/>
          </a:xfrm>
          <a:prstGeom prst="rect">
            <a:avLst/>
          </a:prstGeom>
        </p:spPr>
      </p:pic>
      <p:sp>
        <p:nvSpPr>
          <p:cNvPr id="2" name="MSIPCMContentMarking" descr="{&quot;HashCode&quot;:763819813,&quot;Placement&quot;:&quot;Footer&quot;,&quot;Top&quot;:519.343,&quot;Left&quot;:409.8115,&quot;SlideWidth&quot;:960,&quot;SlideHeight&quot;:540}">
            <a:extLst>
              <a:ext uri="{FF2B5EF4-FFF2-40B4-BE49-F238E27FC236}">
                <a16:creationId xmlns:a16="http://schemas.microsoft.com/office/drawing/2014/main" id="{CF795ACE-7D4D-4FAB-98F7-F0C827073389}"/>
              </a:ext>
            </a:extLst>
          </p:cNvPr>
          <p:cNvSpPr txBox="1"/>
          <p:nvPr userDrawn="1"/>
        </p:nvSpPr>
        <p:spPr>
          <a:xfrm>
            <a:off x="5204606" y="6595656"/>
            <a:ext cx="178278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Seattle Children's — Internal</a:t>
            </a:r>
          </a:p>
        </p:txBody>
      </p:sp>
    </p:spTree>
    <p:extLst>
      <p:ext uri="{BB962C8B-B14F-4D97-AF65-F5344CB8AC3E}">
        <p14:creationId xmlns:p14="http://schemas.microsoft.com/office/powerpoint/2010/main" val="174883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84F78F-A475-0F4F-961D-1FF6F33DD8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72800" y="351367"/>
            <a:ext cx="731520" cy="73152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6171740-0619-DA48-AD2E-D21D1ACC79EE}"/>
              </a:ext>
            </a:extLst>
          </p:cNvPr>
          <p:cNvSpPr/>
          <p:nvPr userDrawn="1"/>
        </p:nvSpPr>
        <p:spPr>
          <a:xfrm>
            <a:off x="8331200" y="2570202"/>
            <a:ext cx="3373120" cy="3805199"/>
          </a:xfrm>
          <a:prstGeom prst="rect">
            <a:avLst/>
          </a:prstGeom>
          <a:solidFill>
            <a:srgbClr val="007A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B39C46B-506C-7549-A66C-9396A6C02563}"/>
              </a:ext>
            </a:extLst>
          </p:cNvPr>
          <p:cNvCxnSpPr>
            <a:cxnSpLocks/>
          </p:cNvCxnSpPr>
          <p:nvPr userDrawn="1"/>
        </p:nvCxnSpPr>
        <p:spPr>
          <a:xfrm>
            <a:off x="8636001" y="3241135"/>
            <a:ext cx="2702871" cy="0"/>
          </a:xfrm>
          <a:prstGeom prst="line">
            <a:avLst/>
          </a:prstGeom>
          <a:ln w="19050">
            <a:solidFill>
              <a:srgbClr val="FF7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2D3C63-9D48-AD46-B05F-1B3E0BFB2BD0}"/>
              </a:ext>
            </a:extLst>
          </p:cNvPr>
          <p:cNvCxnSpPr/>
          <p:nvPr userDrawn="1"/>
        </p:nvCxnSpPr>
        <p:spPr>
          <a:xfrm>
            <a:off x="711200" y="1193800"/>
            <a:ext cx="9855200" cy="0"/>
          </a:xfrm>
          <a:prstGeom prst="line">
            <a:avLst/>
          </a:prstGeom>
          <a:ln w="19050">
            <a:solidFill>
              <a:srgbClr val="5F69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F8BABC7-D0D9-45F1-8AC0-8200225E83B3}"/>
              </a:ext>
            </a:extLst>
          </p:cNvPr>
          <p:cNvSpPr/>
          <p:nvPr userDrawn="1"/>
        </p:nvSpPr>
        <p:spPr>
          <a:xfrm>
            <a:off x="8166226" y="2489703"/>
            <a:ext cx="3856776" cy="4173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MSIPCMContentMarking" descr="{&quot;HashCode&quot;:763819813,&quot;Placement&quot;:&quot;Footer&quot;,&quot;Top&quot;:519.343,&quot;Left&quot;:409.8115,&quot;SlideWidth&quot;:960,&quot;SlideHeight&quot;:540}">
            <a:extLst>
              <a:ext uri="{FF2B5EF4-FFF2-40B4-BE49-F238E27FC236}">
                <a16:creationId xmlns:a16="http://schemas.microsoft.com/office/drawing/2014/main" id="{44E6B8E2-EC48-40B8-9674-D2B0EF93AD98}"/>
              </a:ext>
            </a:extLst>
          </p:cNvPr>
          <p:cNvSpPr txBox="1"/>
          <p:nvPr userDrawn="1"/>
        </p:nvSpPr>
        <p:spPr>
          <a:xfrm>
            <a:off x="5204606" y="6595656"/>
            <a:ext cx="178278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Seattle Children's — Internal</a:t>
            </a:r>
          </a:p>
        </p:txBody>
      </p:sp>
    </p:spTree>
    <p:extLst>
      <p:ext uri="{BB962C8B-B14F-4D97-AF65-F5344CB8AC3E}">
        <p14:creationId xmlns:p14="http://schemas.microsoft.com/office/powerpoint/2010/main" val="14899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ofkingcounty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livesinthebalance.org/" TargetMode="External"/><Relationship Id="rId4" Type="http://schemas.openxmlformats.org/officeDocument/2006/relationships/hyperlink" Target="http://www.washingtonautismadvoacy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CF476-D1BF-024A-9ED7-13B1F42A3E8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29200" y="1161288"/>
            <a:ext cx="6350003" cy="1436451"/>
          </a:xfrm>
        </p:spPr>
        <p:txBody>
          <a:bodyPr/>
          <a:lstStyle/>
          <a:p>
            <a:r>
              <a:rPr lang="en-US" dirty="0"/>
              <a:t>Autism 207 </a:t>
            </a:r>
          </a:p>
          <a:p>
            <a:r>
              <a:rPr lang="en-US" b="1" dirty="0"/>
              <a:t>Mental Health and Autistic Adults Without Intellectual Impairment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60A61-E211-5F45-B4AF-A8A5598C14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029197" y="2813882"/>
            <a:ext cx="6350003" cy="974345"/>
          </a:xfrm>
        </p:spPr>
        <p:txBody>
          <a:bodyPr/>
          <a:lstStyle/>
          <a:p>
            <a:r>
              <a:rPr lang="en-US" dirty="0"/>
              <a:t>Facilitator: David Eaton, ARNP</a:t>
            </a:r>
          </a:p>
          <a:p>
            <a:r>
              <a:rPr lang="en-US" dirty="0"/>
              <a:t>Seattle Children’s Autism Center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0AE32-F8EC-7B4B-94E6-E685B8BF57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029197" y="4105656"/>
            <a:ext cx="6350003" cy="502920"/>
          </a:xfrm>
        </p:spPr>
        <p:txBody>
          <a:bodyPr/>
          <a:lstStyle/>
          <a:p>
            <a:r>
              <a:rPr lang="en-US" b="0" dirty="0"/>
              <a:t>August 20, 2020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3858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49ACD7-AD56-9446-8FC6-5B52189FBD5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6667" y="477837"/>
            <a:ext cx="8331200" cy="609600"/>
          </a:xfrm>
        </p:spPr>
        <p:txBody>
          <a:bodyPr/>
          <a:lstStyle/>
          <a:p>
            <a:r>
              <a:rPr lang="en-US" dirty="0"/>
              <a:t>Panelists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E78F5C-EA8E-4212-82CC-F30D301DFAD4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marL="380990" lvl="0" indent="-38099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prstClr val="black"/>
                </a:solidFill>
                <a:latin typeface="Gotham Bold" pitchFamily="50" charset="0"/>
              </a:rPr>
              <a:t>Rosalind Oti</a:t>
            </a:r>
            <a:r>
              <a:rPr lang="en-US" sz="2133" dirty="0">
                <a:solidFill>
                  <a:prstClr val="black"/>
                </a:solidFill>
              </a:rPr>
              <a:t>, PhD, Clinical Psychologist at Child and Adolescent Psychological Services Seattle (CAPSS) </a:t>
            </a:r>
          </a:p>
          <a:p>
            <a:pPr marL="380990" lvl="0" indent="-38099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prstClr val="black"/>
                </a:solidFill>
                <a:latin typeface="Gotham Bold" pitchFamily="50" charset="0"/>
              </a:rPr>
              <a:t>Ben Wahl</a:t>
            </a:r>
            <a:r>
              <a:rPr lang="en-US" sz="2133" dirty="0">
                <a:solidFill>
                  <a:prstClr val="black"/>
                </a:solidFill>
              </a:rPr>
              <a:t>, MSW, Founder and Director at Aspiring Youth</a:t>
            </a:r>
          </a:p>
          <a:p>
            <a:pPr marL="380990" lvl="0" indent="-38099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prstClr val="black"/>
                </a:solidFill>
                <a:latin typeface="Gotham Bold" pitchFamily="50" charset="0"/>
              </a:rPr>
              <a:t>Natasha Harrington</a:t>
            </a:r>
            <a:r>
              <a:rPr lang="en-US" sz="2133" dirty="0">
                <a:solidFill>
                  <a:prstClr val="black"/>
                </a:solidFill>
              </a:rPr>
              <a:t>, </a:t>
            </a:r>
            <a:r>
              <a:rPr lang="en-US" sz="2133" dirty="0" err="1">
                <a:solidFill>
                  <a:prstClr val="black"/>
                </a:solidFill>
              </a:rPr>
              <a:t>PsyD</a:t>
            </a:r>
            <a:r>
              <a:rPr lang="en-US" sz="2133" dirty="0">
                <a:solidFill>
                  <a:prstClr val="black"/>
                </a:solidFill>
              </a:rPr>
              <a:t>, Autistic Clinical Psychologist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2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AC0598-9694-42C6-88E5-7298457D8C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26084-B414-4B2F-B925-B7AE4354727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1647" y="2562224"/>
            <a:ext cx="8346219" cy="4219576"/>
          </a:xfrm>
        </p:spPr>
        <p:txBody>
          <a:bodyPr/>
          <a:lstStyle/>
          <a:p>
            <a:r>
              <a:rPr lang="en-US" sz="2400" dirty="0"/>
              <a:t>Background and Context</a:t>
            </a:r>
          </a:p>
          <a:p>
            <a:r>
              <a:rPr lang="en-US" sz="2400" dirty="0"/>
              <a:t>“Treatment” Approaches</a:t>
            </a:r>
          </a:p>
          <a:p>
            <a:r>
              <a:rPr lang="en-US" sz="2400" dirty="0"/>
              <a:t>Parent and Family Support Structure</a:t>
            </a:r>
          </a:p>
          <a:p>
            <a:r>
              <a:rPr lang="en-US" sz="2400" dirty="0"/>
              <a:t>#COVID-19  </a:t>
            </a:r>
          </a:p>
          <a:p>
            <a:r>
              <a:rPr lang="en-US" sz="2400" dirty="0"/>
              <a:t>Research - what can it tell us?</a:t>
            </a:r>
          </a:p>
          <a:p>
            <a:r>
              <a:rPr lang="en-US" sz="2400" dirty="0"/>
              <a:t>Q / A time (send in questions and comments)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288F3A-11E3-4C79-A021-442897EC3D39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dirty="0"/>
              <a:t>How do we define and support mental health needs for autistic adults without intellectual impairment?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0ABC9-F8D1-47AE-BAA6-6E486936B6AE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522E5D-3C72-4BF1-B251-82A71449912D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7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49ACD7-AD56-9446-8FC6-5B52189FBD5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6666" y="533821"/>
            <a:ext cx="8331200" cy="609600"/>
          </a:xfrm>
        </p:spPr>
        <p:txBody>
          <a:bodyPr/>
          <a:lstStyle/>
          <a:p>
            <a:r>
              <a:rPr lang="en-US" dirty="0"/>
              <a:t>Advocacy and Support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8E74F-5CCE-4A73-A7CD-8E91B79942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1647" y="1291905"/>
            <a:ext cx="10362763" cy="5310231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/>
              <a:t>Call your Health Insurance / Medicaid and ask for Case Manager support</a:t>
            </a:r>
            <a:endParaRPr lang="en-US" sz="2000" dirty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/>
              <a:t>Arc of King County: </a:t>
            </a:r>
            <a:r>
              <a:rPr lang="en-US" sz="20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www.arcofkingcounty.org</a:t>
            </a:r>
            <a:r>
              <a:rPr lang="en-US" sz="2000" u="sng" dirty="0">
                <a:solidFill>
                  <a:schemeClr val="accent2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 </a:t>
            </a:r>
            <a:endParaRPr lang="en-US" sz="2000" dirty="0">
              <a:solidFill>
                <a:schemeClr val="accent2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/>
              <a:t>WA Autism Advocacy</a:t>
            </a:r>
            <a:r>
              <a:rPr lang="en-US" sz="2000" dirty="0"/>
              <a:t> </a:t>
            </a:r>
            <a:r>
              <a:rPr lang="en-US" sz="2000" u="sng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www.washingtonautismadvoacy.org</a:t>
            </a:r>
            <a:r>
              <a:rPr lang="en-US" sz="2000" u="sng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2000" b="1" dirty="0"/>
              <a:t>Collaborative Problem Solving (CPS) Model</a:t>
            </a:r>
          </a:p>
          <a:p>
            <a:pPr marL="95248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Stuart </a:t>
            </a:r>
            <a:r>
              <a:rPr lang="en-US" sz="2000" b="1" dirty="0" err="1">
                <a:solidFill>
                  <a:schemeClr val="tx1"/>
                </a:solidFill>
              </a:rPr>
              <a:t>Ablon</a:t>
            </a:r>
            <a:r>
              <a:rPr lang="en-US" sz="2000" b="1" dirty="0">
                <a:solidFill>
                  <a:schemeClr val="tx1"/>
                </a:solidFill>
              </a:rPr>
              <a:t> – </a:t>
            </a:r>
            <a:r>
              <a:rPr lang="en-US" sz="2000" b="1" dirty="0" err="1">
                <a:solidFill>
                  <a:schemeClr val="tx1"/>
                </a:solidFill>
              </a:rPr>
              <a:t>Think:Kids</a:t>
            </a:r>
            <a:r>
              <a:rPr lang="en-US" sz="2000" b="1" dirty="0">
                <a:solidFill>
                  <a:schemeClr val="tx1"/>
                </a:solidFill>
              </a:rPr>
              <a:t> Program at OHSU School of Medicine</a:t>
            </a:r>
          </a:p>
          <a:p>
            <a:pPr marL="95248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Ross Greene – Lives in the Balance </a:t>
            </a:r>
            <a:r>
              <a:rPr lang="en-US" sz="2000" b="1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www.livesinthebalance.org</a:t>
            </a:r>
            <a:r>
              <a:rPr lang="en-US" sz="2000" b="1" dirty="0">
                <a:solidFill>
                  <a:schemeClr val="accent2"/>
                </a:solidFill>
              </a:rPr>
              <a:t>  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/>
              <a:t>Wraparound with Intensive Services (“</a:t>
            </a:r>
            <a:r>
              <a:rPr lang="en-US" sz="2000" b="1" dirty="0" err="1"/>
              <a:t>WISe</a:t>
            </a:r>
            <a:r>
              <a:rPr lang="en-US" sz="2000" b="1" dirty="0"/>
              <a:t>” – 21 </a:t>
            </a:r>
            <a:r>
              <a:rPr lang="en-US" sz="2000" b="1" dirty="0" err="1"/>
              <a:t>yo</a:t>
            </a:r>
            <a:r>
              <a:rPr lang="en-US" sz="2000" b="1" dirty="0"/>
              <a:t> and younger)</a:t>
            </a:r>
            <a:endParaRPr lang="en-US" sz="2000" u="sng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dirty="0"/>
              <a:t>WA Mental Health Referral Service by Seattle Children’s (only &lt;18 </a:t>
            </a:r>
            <a:r>
              <a:rPr lang="en-US" sz="2000" b="1" dirty="0" err="1"/>
              <a:t>yo</a:t>
            </a:r>
            <a:r>
              <a:rPr lang="en-US" sz="2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884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accent2"/>
                </a:solidFill>
              </a:rPr>
              <a:t>Thank you</a:t>
            </a:r>
            <a:r>
              <a:rPr lang="en-US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4000" dirty="0"/>
              <a:t>Rosalind</a:t>
            </a:r>
          </a:p>
          <a:p>
            <a:r>
              <a:rPr lang="en-US" sz="4000" dirty="0"/>
              <a:t>Ben</a:t>
            </a:r>
          </a:p>
          <a:p>
            <a:r>
              <a:rPr lang="en-US" sz="4000" dirty="0"/>
              <a:t>Natasha</a:t>
            </a:r>
          </a:p>
        </p:txBody>
      </p:sp>
    </p:spTree>
    <p:extLst>
      <p:ext uri="{BB962C8B-B14F-4D97-AF65-F5344CB8AC3E}">
        <p14:creationId xmlns:p14="http://schemas.microsoft.com/office/powerpoint/2010/main" val="24145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29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6652"/>
      </p:ext>
    </p:extLst>
  </p:cSld>
  <p:clrMapOvr>
    <a:masterClrMapping/>
  </p:clrMapOvr>
</p:sld>
</file>

<file path=ppt/theme/theme1.xml><?xml version="1.0" encoding="utf-8"?>
<a:theme xmlns:a="http://schemas.openxmlformats.org/drawingml/2006/main" name="3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772</Words>
  <Application>Microsoft Office PowerPoint</Application>
  <PresentationFormat>Widescreen</PresentationFormat>
  <Paragraphs>85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Gotham Bold</vt:lpstr>
      <vt:lpstr>Gotham Book</vt:lpstr>
      <vt:lpstr>Gotham Medium</vt:lpstr>
      <vt:lpstr>39_Custom Design</vt:lpstr>
      <vt:lpstr>38_Custom Design</vt:lpstr>
      <vt:lpstr>4_Custom Design</vt:lpstr>
      <vt:lpstr>13_Custom Design</vt:lpstr>
      <vt:lpstr>22_Custom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Andrews, Stacy</dc:creator>
  <cp:lastModifiedBy>Coydan, Jeneen</cp:lastModifiedBy>
  <cp:revision>47</cp:revision>
  <dcterms:created xsi:type="dcterms:W3CDTF">2019-10-16T23:45:31Z</dcterms:created>
  <dcterms:modified xsi:type="dcterms:W3CDTF">2020-08-20T16:17:07Z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46da4d3-ba20-4986-879c-49e262eff745_Enabled">
    <vt:lpwstr>true</vt:lpwstr>
  </property>
  <property fmtid="{D5CDD505-2E9C-101B-9397-08002B2CF9AE}" pid="3" name="MSIP_Label_046da4d3-ba20-4986-879c-49e262eff745_SetDate">
    <vt:lpwstr>2020-08-19T23:32:25Z</vt:lpwstr>
  </property>
  <property fmtid="{D5CDD505-2E9C-101B-9397-08002B2CF9AE}" pid="4" name="MSIP_Label_046da4d3-ba20-4986-879c-49e262eff745_Method">
    <vt:lpwstr>Standard</vt:lpwstr>
  </property>
  <property fmtid="{D5CDD505-2E9C-101B-9397-08002B2CF9AE}" pid="5" name="MSIP_Label_046da4d3-ba20-4986-879c-49e262eff745_Name">
    <vt:lpwstr>Internal</vt:lpwstr>
  </property>
  <property fmtid="{D5CDD505-2E9C-101B-9397-08002B2CF9AE}" pid="6" name="MSIP_Label_046da4d3-ba20-4986-879c-49e262eff745_SiteId">
    <vt:lpwstr>9f693e63-5e9e-4ced-98a4-8ab28f9d0c2d</vt:lpwstr>
  </property>
  <property fmtid="{D5CDD505-2E9C-101B-9397-08002B2CF9AE}" pid="7" name="MSIP_Label_046da4d3-ba20-4986-879c-49e262eff745_ActionId">
    <vt:lpwstr>a3bd76e6-3b7b-4883-9142-30cc7a9f406f</vt:lpwstr>
  </property>
  <property fmtid="{D5CDD505-2E9C-101B-9397-08002B2CF9AE}" pid="8" name="MSIP_Label_046da4d3-ba20-4986-879c-49e262eff745_ContentBits">
    <vt:lpwstr>2</vt:lpwstr>
  </property>
</Properties>
</file>